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notesSlides/notesSlide5.xml" ContentType="application/vnd.openxmlformats-officedocument.presentationml.notesSlide+xml"/>
  <Override PartName="/ppt/ink/ink3.xml" ContentType="application/inkml+xml"/>
  <Override PartName="/ppt/ink/ink4.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89" r:id="rId3"/>
    <p:sldMasterId id="2147483714" r:id="rId4"/>
  </p:sldMasterIdLst>
  <p:notesMasterIdLst>
    <p:notesMasterId r:id="rId150"/>
  </p:notesMasterIdLst>
  <p:sldIdLst>
    <p:sldId id="265" r:id="rId5"/>
    <p:sldId id="283" r:id="rId6"/>
    <p:sldId id="286" r:id="rId7"/>
    <p:sldId id="633" r:id="rId8"/>
    <p:sldId id="634" r:id="rId9"/>
    <p:sldId id="635" r:id="rId10"/>
    <p:sldId id="636" r:id="rId11"/>
    <p:sldId id="637" r:id="rId12"/>
    <p:sldId id="638" r:id="rId13"/>
    <p:sldId id="639" r:id="rId14"/>
    <p:sldId id="640" r:id="rId15"/>
    <p:sldId id="641" r:id="rId16"/>
    <p:sldId id="642" r:id="rId17"/>
    <p:sldId id="643" r:id="rId18"/>
    <p:sldId id="644" r:id="rId19"/>
    <p:sldId id="470" r:id="rId20"/>
    <p:sldId id="645" r:id="rId21"/>
    <p:sldId id="646" r:id="rId22"/>
    <p:sldId id="647" r:id="rId23"/>
    <p:sldId id="648" r:id="rId24"/>
    <p:sldId id="649" r:id="rId25"/>
    <p:sldId id="650" r:id="rId26"/>
    <p:sldId id="651" r:id="rId27"/>
    <p:sldId id="652" r:id="rId28"/>
    <p:sldId id="479" r:id="rId29"/>
    <p:sldId id="480" r:id="rId30"/>
    <p:sldId id="653" r:id="rId31"/>
    <p:sldId id="654" r:id="rId32"/>
    <p:sldId id="655" r:id="rId33"/>
    <p:sldId id="656" r:id="rId34"/>
    <p:sldId id="657" r:id="rId35"/>
    <p:sldId id="658" r:id="rId36"/>
    <p:sldId id="487" r:id="rId37"/>
    <p:sldId id="659" r:id="rId38"/>
    <p:sldId id="660" r:id="rId39"/>
    <p:sldId id="490" r:id="rId40"/>
    <p:sldId id="342" r:id="rId41"/>
    <p:sldId id="621" r:id="rId42"/>
    <p:sldId id="458" r:id="rId43"/>
    <p:sldId id="459" r:id="rId44"/>
    <p:sldId id="497" r:id="rId45"/>
    <p:sldId id="460" r:id="rId46"/>
    <p:sldId id="466" r:id="rId47"/>
    <p:sldId id="467" r:id="rId48"/>
    <p:sldId id="468" r:id="rId49"/>
    <p:sldId id="469" r:id="rId50"/>
    <p:sldId id="472" r:id="rId51"/>
    <p:sldId id="498" r:id="rId52"/>
    <p:sldId id="505" r:id="rId53"/>
    <p:sldId id="501" r:id="rId54"/>
    <p:sldId id="502" r:id="rId55"/>
    <p:sldId id="503" r:id="rId56"/>
    <p:sldId id="523" r:id="rId57"/>
    <p:sldId id="506" r:id="rId58"/>
    <p:sldId id="477" r:id="rId59"/>
    <p:sldId id="478" r:id="rId60"/>
    <p:sldId id="507" r:id="rId61"/>
    <p:sldId id="508" r:id="rId62"/>
    <p:sldId id="524" r:id="rId63"/>
    <p:sldId id="525" r:id="rId64"/>
    <p:sldId id="526" r:id="rId65"/>
    <p:sldId id="482" r:id="rId66"/>
    <p:sldId id="483" r:id="rId67"/>
    <p:sldId id="481" r:id="rId68"/>
    <p:sldId id="511" r:id="rId69"/>
    <p:sldId id="512" r:id="rId70"/>
    <p:sldId id="528" r:id="rId71"/>
    <p:sldId id="527" r:id="rId72"/>
    <p:sldId id="494" r:id="rId73"/>
    <p:sldId id="495" r:id="rId74"/>
    <p:sldId id="465" r:id="rId75"/>
    <p:sldId id="529" r:id="rId76"/>
    <p:sldId id="463" r:id="rId77"/>
    <p:sldId id="464" r:id="rId78"/>
    <p:sldId id="530" r:id="rId79"/>
    <p:sldId id="623" r:id="rId80"/>
    <p:sldId id="404" r:id="rId81"/>
    <p:sldId id="431" r:id="rId82"/>
    <p:sldId id="433" r:id="rId83"/>
    <p:sldId id="434" r:id="rId84"/>
    <p:sldId id="471" r:id="rId85"/>
    <p:sldId id="436" r:id="rId86"/>
    <p:sldId id="624" r:id="rId87"/>
    <p:sldId id="625" r:id="rId88"/>
    <p:sldId id="626" r:id="rId89"/>
    <p:sldId id="456" r:id="rId90"/>
    <p:sldId id="473" r:id="rId91"/>
    <p:sldId id="475" r:id="rId92"/>
    <p:sldId id="476" r:id="rId93"/>
    <p:sldId id="627" r:id="rId94"/>
    <p:sldId id="474" r:id="rId95"/>
    <p:sldId id="628" r:id="rId96"/>
    <p:sldId id="629" r:id="rId97"/>
    <p:sldId id="441" r:id="rId98"/>
    <p:sldId id="443" r:id="rId99"/>
    <p:sldId id="445" r:id="rId100"/>
    <p:sldId id="630" r:id="rId101"/>
    <p:sldId id="618" r:id="rId102"/>
    <p:sldId id="538" r:id="rId103"/>
    <p:sldId id="631" r:id="rId104"/>
    <p:sldId id="539" r:id="rId105"/>
    <p:sldId id="343" r:id="rId106"/>
    <p:sldId id="368" r:id="rId107"/>
    <p:sldId id="345" r:id="rId108"/>
    <p:sldId id="356" r:id="rId109"/>
    <p:sldId id="461" r:id="rId110"/>
    <p:sldId id="540" r:id="rId111"/>
    <p:sldId id="541" r:id="rId112"/>
    <p:sldId id="542" r:id="rId113"/>
    <p:sldId id="377" r:id="rId114"/>
    <p:sldId id="372" r:id="rId115"/>
    <p:sldId id="373" r:id="rId116"/>
    <p:sldId id="543" r:id="rId117"/>
    <p:sldId id="544" r:id="rId118"/>
    <p:sldId id="370" r:id="rId119"/>
    <p:sldId id="545" r:id="rId120"/>
    <p:sldId id="632" r:id="rId121"/>
    <p:sldId id="546" r:id="rId122"/>
    <p:sldId id="547" r:id="rId123"/>
    <p:sldId id="548" r:id="rId124"/>
    <p:sldId id="549" r:id="rId125"/>
    <p:sldId id="550" r:id="rId126"/>
    <p:sldId id="551" r:id="rId127"/>
    <p:sldId id="552" r:id="rId128"/>
    <p:sldId id="553" r:id="rId129"/>
    <p:sldId id="554" r:id="rId130"/>
    <p:sldId id="555" r:id="rId131"/>
    <p:sldId id="556" r:id="rId132"/>
    <p:sldId id="557" r:id="rId133"/>
    <p:sldId id="489" r:id="rId134"/>
    <p:sldId id="558" r:id="rId135"/>
    <p:sldId id="488" r:id="rId136"/>
    <p:sldId id="486" r:id="rId137"/>
    <p:sldId id="559" r:id="rId138"/>
    <p:sldId id="560" r:id="rId139"/>
    <p:sldId id="484" r:id="rId140"/>
    <p:sldId id="485" r:id="rId141"/>
    <p:sldId id="561" r:id="rId142"/>
    <p:sldId id="462" r:id="rId143"/>
    <p:sldId id="562" r:id="rId144"/>
    <p:sldId id="563" r:id="rId145"/>
    <p:sldId id="565" r:id="rId146"/>
    <p:sldId id="564" r:id="rId147"/>
    <p:sldId id="619" r:id="rId148"/>
    <p:sldId id="620"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44" autoAdjust="0"/>
    <p:restoredTop sz="94660"/>
  </p:normalViewPr>
  <p:slideViewPr>
    <p:cSldViewPr snapToGrid="0">
      <p:cViewPr varScale="1">
        <p:scale>
          <a:sx n="114" d="100"/>
          <a:sy n="114" d="100"/>
        </p:scale>
        <p:origin x="18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notesMaster" Target="notesMasters/notesMaster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presProps" Target="pres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theme" Target="theme/theme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tableStyles" Target="tableStyle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151072-9210-4E73-970F-3149D1A23FCE}" type="doc">
      <dgm:prSet loTypeId="urn:microsoft.com/office/officeart/2005/8/layout/process1" loCatId="process" qsTypeId="urn:microsoft.com/office/officeart/2005/8/quickstyle/simple1" qsCatId="simple" csTypeId="urn:microsoft.com/office/officeart/2005/8/colors/accent1_2" csCatId="accent1" phldr="1"/>
      <dgm:spPr/>
    </dgm:pt>
    <dgm:pt modelId="{7329E754-8805-4F8C-A57B-AC347769028B}">
      <dgm:prSet phldrT="[Text]" custT="1"/>
      <dgm:spPr/>
      <dgm:t>
        <a:bodyPr/>
        <a:lstStyle/>
        <a:p>
          <a:r>
            <a:rPr lang="en-US" sz="1000" dirty="0"/>
            <a:t>Phase 1:</a:t>
          </a:r>
        </a:p>
        <a:p>
          <a:r>
            <a:rPr lang="en-US" sz="1000" dirty="0"/>
            <a:t>Determine whether C. finmarchicus copepods actively avoid oil or dispersants</a:t>
          </a:r>
        </a:p>
      </dgm:t>
    </dgm:pt>
    <dgm:pt modelId="{D3FE7317-423C-4EA6-9522-D01CB5ACD252}" type="parTrans" cxnId="{099CECD7-89FF-46A7-9FCC-87FCF7543002}">
      <dgm:prSet/>
      <dgm:spPr/>
      <dgm:t>
        <a:bodyPr/>
        <a:lstStyle/>
        <a:p>
          <a:endParaRPr lang="en-US"/>
        </a:p>
      </dgm:t>
    </dgm:pt>
    <dgm:pt modelId="{022EF4FD-B3B3-406E-BF84-DE905C1CE67C}" type="sibTrans" cxnId="{099CECD7-89FF-46A7-9FCC-87FCF7543002}">
      <dgm:prSet/>
      <dgm:spPr/>
      <dgm:t>
        <a:bodyPr/>
        <a:lstStyle/>
        <a:p>
          <a:endParaRPr lang="en-US" dirty="0"/>
        </a:p>
      </dgm:t>
    </dgm:pt>
    <dgm:pt modelId="{E3A761A3-9752-4A54-B1F7-FA77E50073B4}">
      <dgm:prSet phldrT="[Text]" custT="1"/>
      <dgm:spPr>
        <a:solidFill>
          <a:srgbClr val="25AD8D"/>
        </a:solidFill>
      </dgm:spPr>
      <dgm:t>
        <a:bodyPr/>
        <a:lstStyle/>
        <a:p>
          <a:r>
            <a:rPr lang="en-US" sz="1000" dirty="0"/>
            <a:t>Phase 2:</a:t>
          </a:r>
        </a:p>
        <a:p>
          <a:r>
            <a:rPr lang="en-US" sz="1000" dirty="0"/>
            <a:t>Investigate dispersant influence on subsurface wildlife exposure to oil products</a:t>
          </a:r>
        </a:p>
      </dgm:t>
    </dgm:pt>
    <dgm:pt modelId="{806C3067-4E9F-49B1-9C95-98EF0E13CDA5}" type="parTrans" cxnId="{00CFD2E7-DF00-426C-B2F4-84AEC60CCE7B}">
      <dgm:prSet/>
      <dgm:spPr/>
      <dgm:t>
        <a:bodyPr/>
        <a:lstStyle/>
        <a:p>
          <a:endParaRPr lang="en-US"/>
        </a:p>
      </dgm:t>
    </dgm:pt>
    <dgm:pt modelId="{5D1F4F07-D0F9-4B9F-814F-87718C2B47EB}" type="sibTrans" cxnId="{00CFD2E7-DF00-426C-B2F4-84AEC60CCE7B}">
      <dgm:prSet/>
      <dgm:spPr/>
      <dgm:t>
        <a:bodyPr/>
        <a:lstStyle/>
        <a:p>
          <a:endParaRPr lang="en-US" dirty="0"/>
        </a:p>
      </dgm:t>
    </dgm:pt>
    <dgm:pt modelId="{A9FE7FC8-A2A1-4B2F-AA6A-CC2E3D43476C}">
      <dgm:prSet phldrT="[Text]" custT="1"/>
      <dgm:spPr>
        <a:solidFill>
          <a:srgbClr val="00B050"/>
        </a:solidFill>
      </dgm:spPr>
      <dgm:t>
        <a:bodyPr/>
        <a:lstStyle/>
        <a:p>
          <a:r>
            <a:rPr lang="en-US" sz="1000" dirty="0"/>
            <a:t>Phase 3:</a:t>
          </a:r>
        </a:p>
        <a:p>
          <a:r>
            <a:rPr lang="en-US" sz="1000" dirty="0"/>
            <a:t>Determine how water column stratification and light affect contact between copepods and oil</a:t>
          </a:r>
        </a:p>
      </dgm:t>
    </dgm:pt>
    <dgm:pt modelId="{B77C6CA0-3253-47BB-B862-106F3003C73F}" type="parTrans" cxnId="{B7EEA914-4C97-4B8A-8EF4-EEAAF5C51816}">
      <dgm:prSet/>
      <dgm:spPr/>
      <dgm:t>
        <a:bodyPr/>
        <a:lstStyle/>
        <a:p>
          <a:endParaRPr lang="en-US"/>
        </a:p>
      </dgm:t>
    </dgm:pt>
    <dgm:pt modelId="{8D02C801-97D4-48A0-A278-7C0ED3E460B0}" type="sibTrans" cxnId="{B7EEA914-4C97-4B8A-8EF4-EEAAF5C51816}">
      <dgm:prSet/>
      <dgm:spPr/>
      <dgm:t>
        <a:bodyPr/>
        <a:lstStyle/>
        <a:p>
          <a:endParaRPr lang="en-US"/>
        </a:p>
      </dgm:t>
    </dgm:pt>
    <dgm:pt modelId="{9A0424B7-B361-4539-9CB2-360D09D58764}" type="pres">
      <dgm:prSet presAssocID="{B7151072-9210-4E73-970F-3149D1A23FCE}" presName="Name0" presStyleCnt="0">
        <dgm:presLayoutVars>
          <dgm:dir/>
          <dgm:resizeHandles val="exact"/>
        </dgm:presLayoutVars>
      </dgm:prSet>
      <dgm:spPr/>
    </dgm:pt>
    <dgm:pt modelId="{9E3DD03A-CA91-482E-8169-56E9CAEA14C4}" type="pres">
      <dgm:prSet presAssocID="{7329E754-8805-4F8C-A57B-AC347769028B}" presName="node" presStyleLbl="node1" presStyleIdx="0" presStyleCnt="3" custScaleX="197150" custScaleY="111766" custLinFactNeighborX="4374">
        <dgm:presLayoutVars>
          <dgm:bulletEnabled val="1"/>
        </dgm:presLayoutVars>
      </dgm:prSet>
      <dgm:spPr/>
    </dgm:pt>
    <dgm:pt modelId="{58987776-6088-45BC-8242-DA79699EED06}" type="pres">
      <dgm:prSet presAssocID="{022EF4FD-B3B3-406E-BF84-DE905C1CE67C}" presName="sibTrans" presStyleLbl="sibTrans2D1" presStyleIdx="0" presStyleCnt="2"/>
      <dgm:spPr/>
    </dgm:pt>
    <dgm:pt modelId="{2217FE4E-209B-48BA-952D-0B91EE5FDC36}" type="pres">
      <dgm:prSet presAssocID="{022EF4FD-B3B3-406E-BF84-DE905C1CE67C}" presName="connectorText" presStyleLbl="sibTrans2D1" presStyleIdx="0" presStyleCnt="2"/>
      <dgm:spPr/>
    </dgm:pt>
    <dgm:pt modelId="{0071C03A-85DC-433B-A008-EA824B776243}" type="pres">
      <dgm:prSet presAssocID="{E3A761A3-9752-4A54-B1F7-FA77E50073B4}" presName="node" presStyleLbl="node1" presStyleIdx="1" presStyleCnt="3" custScaleX="197150" custScaleY="111766" custLinFactNeighborX="-9763" custLinFactNeighborY="-1284">
        <dgm:presLayoutVars>
          <dgm:bulletEnabled val="1"/>
        </dgm:presLayoutVars>
      </dgm:prSet>
      <dgm:spPr/>
    </dgm:pt>
    <dgm:pt modelId="{225E6184-B449-4DFF-AD22-C2EDB4FBE06F}" type="pres">
      <dgm:prSet presAssocID="{5D1F4F07-D0F9-4B9F-814F-87718C2B47EB}" presName="sibTrans" presStyleLbl="sibTrans2D1" presStyleIdx="1" presStyleCnt="2"/>
      <dgm:spPr/>
    </dgm:pt>
    <dgm:pt modelId="{3392807D-A4F1-4391-B7C0-3B6BE910CD63}" type="pres">
      <dgm:prSet presAssocID="{5D1F4F07-D0F9-4B9F-814F-87718C2B47EB}" presName="connectorText" presStyleLbl="sibTrans2D1" presStyleIdx="1" presStyleCnt="2"/>
      <dgm:spPr/>
    </dgm:pt>
    <dgm:pt modelId="{54424026-5F56-4DE5-8621-E0221A07D697}" type="pres">
      <dgm:prSet presAssocID="{A9FE7FC8-A2A1-4B2F-AA6A-CC2E3D43476C}" presName="node" presStyleLbl="node1" presStyleIdx="2" presStyleCnt="3" custScaleX="197150" custScaleY="111766" custLinFactNeighborX="-29895">
        <dgm:presLayoutVars>
          <dgm:bulletEnabled val="1"/>
        </dgm:presLayoutVars>
      </dgm:prSet>
      <dgm:spPr/>
    </dgm:pt>
  </dgm:ptLst>
  <dgm:cxnLst>
    <dgm:cxn modelId="{C87A8404-E814-4DCC-A917-125005D06B7C}" type="presOf" srcId="{B7151072-9210-4E73-970F-3149D1A23FCE}" destId="{9A0424B7-B361-4539-9CB2-360D09D58764}" srcOrd="0" destOrd="0" presId="urn:microsoft.com/office/officeart/2005/8/layout/process1"/>
    <dgm:cxn modelId="{B7EEA914-4C97-4B8A-8EF4-EEAAF5C51816}" srcId="{B7151072-9210-4E73-970F-3149D1A23FCE}" destId="{A9FE7FC8-A2A1-4B2F-AA6A-CC2E3D43476C}" srcOrd="2" destOrd="0" parTransId="{B77C6CA0-3253-47BB-B862-106F3003C73F}" sibTransId="{8D02C801-97D4-48A0-A278-7C0ED3E460B0}"/>
    <dgm:cxn modelId="{B782D75E-1683-48FB-971F-C3A3D34AEC24}" type="presOf" srcId="{022EF4FD-B3B3-406E-BF84-DE905C1CE67C}" destId="{2217FE4E-209B-48BA-952D-0B91EE5FDC36}" srcOrd="1" destOrd="0" presId="urn:microsoft.com/office/officeart/2005/8/layout/process1"/>
    <dgm:cxn modelId="{0780677B-8D70-4E24-821A-0E76AF7DA9CE}" type="presOf" srcId="{A9FE7FC8-A2A1-4B2F-AA6A-CC2E3D43476C}" destId="{54424026-5F56-4DE5-8621-E0221A07D697}" srcOrd="0" destOrd="0" presId="urn:microsoft.com/office/officeart/2005/8/layout/process1"/>
    <dgm:cxn modelId="{586216A4-1F4A-4520-94EC-78294228146E}" type="presOf" srcId="{E3A761A3-9752-4A54-B1F7-FA77E50073B4}" destId="{0071C03A-85DC-433B-A008-EA824B776243}" srcOrd="0" destOrd="0" presId="urn:microsoft.com/office/officeart/2005/8/layout/process1"/>
    <dgm:cxn modelId="{60108CB5-EB2C-4DD9-A510-16A6C3AE8C9B}" type="presOf" srcId="{5D1F4F07-D0F9-4B9F-814F-87718C2B47EB}" destId="{3392807D-A4F1-4391-B7C0-3B6BE910CD63}" srcOrd="1" destOrd="0" presId="urn:microsoft.com/office/officeart/2005/8/layout/process1"/>
    <dgm:cxn modelId="{099CECD7-89FF-46A7-9FCC-87FCF7543002}" srcId="{B7151072-9210-4E73-970F-3149D1A23FCE}" destId="{7329E754-8805-4F8C-A57B-AC347769028B}" srcOrd="0" destOrd="0" parTransId="{D3FE7317-423C-4EA6-9522-D01CB5ACD252}" sibTransId="{022EF4FD-B3B3-406E-BF84-DE905C1CE67C}"/>
    <dgm:cxn modelId="{84CF0DD9-9D94-42C3-A518-047DBAF32199}" type="presOf" srcId="{022EF4FD-B3B3-406E-BF84-DE905C1CE67C}" destId="{58987776-6088-45BC-8242-DA79699EED06}" srcOrd="0" destOrd="0" presId="urn:microsoft.com/office/officeart/2005/8/layout/process1"/>
    <dgm:cxn modelId="{5DF3ABE4-ECDC-4FF6-91CC-C5E712D07BF7}" type="presOf" srcId="{7329E754-8805-4F8C-A57B-AC347769028B}" destId="{9E3DD03A-CA91-482E-8169-56E9CAEA14C4}" srcOrd="0" destOrd="0" presId="urn:microsoft.com/office/officeart/2005/8/layout/process1"/>
    <dgm:cxn modelId="{9FC4B6E4-3E8F-4545-A493-E666F4CE6209}" type="presOf" srcId="{5D1F4F07-D0F9-4B9F-814F-87718C2B47EB}" destId="{225E6184-B449-4DFF-AD22-C2EDB4FBE06F}" srcOrd="0" destOrd="0" presId="urn:microsoft.com/office/officeart/2005/8/layout/process1"/>
    <dgm:cxn modelId="{00CFD2E7-DF00-426C-B2F4-84AEC60CCE7B}" srcId="{B7151072-9210-4E73-970F-3149D1A23FCE}" destId="{E3A761A3-9752-4A54-B1F7-FA77E50073B4}" srcOrd="1" destOrd="0" parTransId="{806C3067-4E9F-49B1-9C95-98EF0E13CDA5}" sibTransId="{5D1F4F07-D0F9-4B9F-814F-87718C2B47EB}"/>
    <dgm:cxn modelId="{403F3B9F-3B95-4ED0-B1D5-10FC69156DD4}" type="presParOf" srcId="{9A0424B7-B361-4539-9CB2-360D09D58764}" destId="{9E3DD03A-CA91-482E-8169-56E9CAEA14C4}" srcOrd="0" destOrd="0" presId="urn:microsoft.com/office/officeart/2005/8/layout/process1"/>
    <dgm:cxn modelId="{E5696C53-3F52-43A7-830F-C11CB29AD7DD}" type="presParOf" srcId="{9A0424B7-B361-4539-9CB2-360D09D58764}" destId="{58987776-6088-45BC-8242-DA79699EED06}" srcOrd="1" destOrd="0" presId="urn:microsoft.com/office/officeart/2005/8/layout/process1"/>
    <dgm:cxn modelId="{105D4369-F4B6-4AC8-97A4-7EE2AD83FA9A}" type="presParOf" srcId="{58987776-6088-45BC-8242-DA79699EED06}" destId="{2217FE4E-209B-48BA-952D-0B91EE5FDC36}" srcOrd="0" destOrd="0" presId="urn:microsoft.com/office/officeart/2005/8/layout/process1"/>
    <dgm:cxn modelId="{DB09807E-A0F7-410D-BC0B-AFDC7F99958E}" type="presParOf" srcId="{9A0424B7-B361-4539-9CB2-360D09D58764}" destId="{0071C03A-85DC-433B-A008-EA824B776243}" srcOrd="2" destOrd="0" presId="urn:microsoft.com/office/officeart/2005/8/layout/process1"/>
    <dgm:cxn modelId="{DD972B89-1DD9-4D76-809D-F227777E62BB}" type="presParOf" srcId="{9A0424B7-B361-4539-9CB2-360D09D58764}" destId="{225E6184-B449-4DFF-AD22-C2EDB4FBE06F}" srcOrd="3" destOrd="0" presId="urn:microsoft.com/office/officeart/2005/8/layout/process1"/>
    <dgm:cxn modelId="{2D2051B4-D523-4044-8C7D-4B354F987E4C}" type="presParOf" srcId="{225E6184-B449-4DFF-AD22-C2EDB4FBE06F}" destId="{3392807D-A4F1-4391-B7C0-3B6BE910CD63}" srcOrd="0" destOrd="0" presId="urn:microsoft.com/office/officeart/2005/8/layout/process1"/>
    <dgm:cxn modelId="{E923948B-4200-428A-930A-C4D4A4E313C7}" type="presParOf" srcId="{9A0424B7-B361-4539-9CB2-360D09D58764}" destId="{54424026-5F56-4DE5-8621-E0221A07D697}"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30E468-1103-504D-8D8D-F5D949983956}" type="doc">
      <dgm:prSet loTypeId="urn:microsoft.com/office/officeart/2005/8/layout/hierarchy3" loCatId="" qsTypeId="urn:microsoft.com/office/officeart/2005/8/quickstyle/simple1" qsCatId="simple" csTypeId="urn:microsoft.com/office/officeart/2005/8/colors/colorful1" csCatId="colorful" phldr="1"/>
      <dgm:spPr/>
      <dgm:t>
        <a:bodyPr/>
        <a:lstStyle/>
        <a:p>
          <a:endParaRPr lang="en-US"/>
        </a:p>
      </dgm:t>
    </dgm:pt>
    <dgm:pt modelId="{0EA85AAA-8FE8-B040-AB38-EEFFEC7AEACE}">
      <dgm:prSet phldrT="[Text]"/>
      <dgm:spPr/>
      <dgm:t>
        <a:bodyPr/>
        <a:lstStyle/>
        <a:p>
          <a:r>
            <a:rPr lang="en-US" dirty="0"/>
            <a:t>Environmental Change</a:t>
          </a:r>
          <a:r>
            <a:rPr lang="en-US"/>
            <a:t>/Susceptibility</a:t>
          </a:r>
          <a:endParaRPr lang="en-US" dirty="0"/>
        </a:p>
      </dgm:t>
    </dgm:pt>
    <dgm:pt modelId="{CA980DC1-82CF-5840-9829-8EBEC5DF5378}" type="parTrans" cxnId="{3DC3C59B-C1B3-6142-A283-417BB2990598}">
      <dgm:prSet/>
      <dgm:spPr/>
      <dgm:t>
        <a:bodyPr/>
        <a:lstStyle/>
        <a:p>
          <a:endParaRPr lang="en-US"/>
        </a:p>
      </dgm:t>
    </dgm:pt>
    <dgm:pt modelId="{49D14088-5F6F-E549-B635-51E7CDD0BA2A}" type="sibTrans" cxnId="{3DC3C59B-C1B3-6142-A283-417BB2990598}">
      <dgm:prSet/>
      <dgm:spPr/>
      <dgm:t>
        <a:bodyPr/>
        <a:lstStyle/>
        <a:p>
          <a:endParaRPr lang="en-US"/>
        </a:p>
      </dgm:t>
    </dgm:pt>
    <dgm:pt modelId="{0195E693-D6DF-9841-9F8E-33C095A362B9}">
      <dgm:prSet phldrT="[Text]"/>
      <dgm:spPr/>
      <dgm:t>
        <a:bodyPr/>
        <a:lstStyle/>
        <a:p>
          <a:r>
            <a:rPr lang="en-US" dirty="0"/>
            <a:t>Ex: Coastal erosion rates</a:t>
          </a:r>
        </a:p>
      </dgm:t>
    </dgm:pt>
    <dgm:pt modelId="{0D0068E4-2FBB-3849-BF60-85F92A61DD2B}" type="parTrans" cxnId="{4D321C52-ABE2-3A4A-93CD-E9D1D1F0A242}">
      <dgm:prSet/>
      <dgm:spPr/>
      <dgm:t>
        <a:bodyPr/>
        <a:lstStyle/>
        <a:p>
          <a:endParaRPr lang="en-US"/>
        </a:p>
      </dgm:t>
    </dgm:pt>
    <dgm:pt modelId="{C43813A4-566D-4246-B05B-C1513215B57F}" type="sibTrans" cxnId="{4D321C52-ABE2-3A4A-93CD-E9D1D1F0A242}">
      <dgm:prSet/>
      <dgm:spPr/>
      <dgm:t>
        <a:bodyPr/>
        <a:lstStyle/>
        <a:p>
          <a:endParaRPr lang="en-US"/>
        </a:p>
      </dgm:t>
    </dgm:pt>
    <dgm:pt modelId="{A280EC9E-422C-894B-BD19-A8D3DEAF4DBF}">
      <dgm:prSet phldrT="[Text]"/>
      <dgm:spPr/>
      <dgm:t>
        <a:bodyPr/>
        <a:lstStyle/>
        <a:p>
          <a:r>
            <a:rPr lang="en-US" dirty="0"/>
            <a:t>Ex: Permafrost Type/Thaw rates</a:t>
          </a:r>
        </a:p>
      </dgm:t>
    </dgm:pt>
    <dgm:pt modelId="{B18EBE22-B663-3347-8516-37CDE0D4D26D}" type="parTrans" cxnId="{C6163F8E-F453-8F4D-97EA-5F524D98F3F0}">
      <dgm:prSet/>
      <dgm:spPr/>
      <dgm:t>
        <a:bodyPr/>
        <a:lstStyle/>
        <a:p>
          <a:endParaRPr lang="en-US"/>
        </a:p>
      </dgm:t>
    </dgm:pt>
    <dgm:pt modelId="{AF55C5A7-8B5A-1248-A6E2-68F6C929E5EB}" type="sibTrans" cxnId="{C6163F8E-F453-8F4D-97EA-5F524D98F3F0}">
      <dgm:prSet/>
      <dgm:spPr/>
      <dgm:t>
        <a:bodyPr/>
        <a:lstStyle/>
        <a:p>
          <a:endParaRPr lang="en-US"/>
        </a:p>
      </dgm:t>
    </dgm:pt>
    <dgm:pt modelId="{1DF6ACE5-5A13-A146-AD43-54CE9ABD4DF7}">
      <dgm:prSet phldrT="[Text]"/>
      <dgm:spPr/>
      <dgm:t>
        <a:bodyPr/>
        <a:lstStyle/>
        <a:p>
          <a:r>
            <a:rPr lang="en-US" dirty="0"/>
            <a:t>Engineering Vulnerability</a:t>
          </a:r>
        </a:p>
      </dgm:t>
    </dgm:pt>
    <dgm:pt modelId="{CA7040A7-AC0E-E149-8C82-BD6B95C46A7A}" type="parTrans" cxnId="{D88E548D-41D4-5849-A4C2-1ECA6723701D}">
      <dgm:prSet/>
      <dgm:spPr/>
      <dgm:t>
        <a:bodyPr/>
        <a:lstStyle/>
        <a:p>
          <a:endParaRPr lang="en-US"/>
        </a:p>
      </dgm:t>
    </dgm:pt>
    <dgm:pt modelId="{EE117378-1B3D-5D45-8FAA-905B472A6BDF}" type="sibTrans" cxnId="{D88E548D-41D4-5849-A4C2-1ECA6723701D}">
      <dgm:prSet/>
      <dgm:spPr/>
      <dgm:t>
        <a:bodyPr/>
        <a:lstStyle/>
        <a:p>
          <a:endParaRPr lang="en-US"/>
        </a:p>
      </dgm:t>
    </dgm:pt>
    <dgm:pt modelId="{516B9AAB-E067-214B-B28A-47CA9D6AAD67}">
      <dgm:prSet phldrT="[Text]"/>
      <dgm:spPr/>
      <dgm:t>
        <a:bodyPr/>
        <a:lstStyle/>
        <a:p>
          <a:r>
            <a:rPr lang="en-US" dirty="0"/>
            <a:t>Ex: Training/Human Factor</a:t>
          </a:r>
        </a:p>
      </dgm:t>
    </dgm:pt>
    <dgm:pt modelId="{72366025-8D3A-C346-B3D2-316DD06A312B}" type="parTrans" cxnId="{B210C800-84D9-A348-B0D1-A34DD6D1CACF}">
      <dgm:prSet/>
      <dgm:spPr/>
      <dgm:t>
        <a:bodyPr/>
        <a:lstStyle/>
        <a:p>
          <a:endParaRPr lang="en-US"/>
        </a:p>
      </dgm:t>
    </dgm:pt>
    <dgm:pt modelId="{18DC0E42-C40A-3145-89C6-F79650845304}" type="sibTrans" cxnId="{B210C800-84D9-A348-B0D1-A34DD6D1CACF}">
      <dgm:prSet/>
      <dgm:spPr/>
      <dgm:t>
        <a:bodyPr/>
        <a:lstStyle/>
        <a:p>
          <a:endParaRPr lang="en-US"/>
        </a:p>
      </dgm:t>
    </dgm:pt>
    <dgm:pt modelId="{0DD9B224-CA7F-404F-B963-13C532FCE7B8}">
      <dgm:prSet phldrT="[Text]"/>
      <dgm:spPr>
        <a:solidFill>
          <a:srgbClr val="8EAA5A"/>
        </a:solidFill>
      </dgm:spPr>
      <dgm:t>
        <a:bodyPr/>
        <a:lstStyle/>
        <a:p>
          <a:r>
            <a:rPr lang="en-US" dirty="0"/>
            <a:t>Risk Value</a:t>
          </a:r>
        </a:p>
      </dgm:t>
    </dgm:pt>
    <dgm:pt modelId="{08ECF471-1082-9940-A676-6F091E021A70}" type="parTrans" cxnId="{B33BE693-397E-104F-BB17-F75BE8FE35F0}">
      <dgm:prSet/>
      <dgm:spPr/>
      <dgm:t>
        <a:bodyPr/>
        <a:lstStyle/>
        <a:p>
          <a:endParaRPr lang="en-US"/>
        </a:p>
      </dgm:t>
    </dgm:pt>
    <dgm:pt modelId="{F994C6F9-00EF-0944-9EFC-507B3240C518}" type="sibTrans" cxnId="{B33BE693-397E-104F-BB17-F75BE8FE35F0}">
      <dgm:prSet/>
      <dgm:spPr/>
      <dgm:t>
        <a:bodyPr/>
        <a:lstStyle/>
        <a:p>
          <a:endParaRPr lang="en-US"/>
        </a:p>
      </dgm:t>
    </dgm:pt>
    <dgm:pt modelId="{680F25A9-2F99-FE49-9EA4-0049906EFAA5}">
      <dgm:prSet phldrT="[Text]"/>
      <dgm:spPr/>
      <dgm:t>
        <a:bodyPr/>
        <a:lstStyle/>
        <a:p>
          <a:r>
            <a:rPr lang="en-US" dirty="0"/>
            <a:t>Red/Yellow/Green</a:t>
          </a:r>
        </a:p>
      </dgm:t>
    </dgm:pt>
    <dgm:pt modelId="{0E2641CF-C128-4E4E-91C3-1E301E3F83EE}" type="parTrans" cxnId="{6398A9E1-F173-7D4B-B006-42EB49837470}">
      <dgm:prSet/>
      <dgm:spPr/>
      <dgm:t>
        <a:bodyPr/>
        <a:lstStyle/>
        <a:p>
          <a:endParaRPr lang="en-US"/>
        </a:p>
      </dgm:t>
    </dgm:pt>
    <dgm:pt modelId="{C54D876E-6A6B-9F4C-990B-CDCFBA70AF5E}" type="sibTrans" cxnId="{6398A9E1-F173-7D4B-B006-42EB49837470}">
      <dgm:prSet/>
      <dgm:spPr/>
      <dgm:t>
        <a:bodyPr/>
        <a:lstStyle/>
        <a:p>
          <a:endParaRPr lang="en-US"/>
        </a:p>
      </dgm:t>
    </dgm:pt>
    <dgm:pt modelId="{1488F381-036C-9E49-8489-D10968652A92}">
      <dgm:prSet phldrT="[Text]"/>
      <dgm:spPr/>
      <dgm:t>
        <a:bodyPr/>
        <a:lstStyle/>
        <a:p>
          <a:r>
            <a:rPr lang="en-US" dirty="0"/>
            <a:t>Weighted based on index rate</a:t>
          </a:r>
        </a:p>
      </dgm:t>
    </dgm:pt>
    <dgm:pt modelId="{DE4A9653-1BF8-504C-9C66-BDFDBAFBF045}" type="parTrans" cxnId="{41A4E40F-8C6C-7A4C-91AD-CCFA8943C221}">
      <dgm:prSet/>
      <dgm:spPr/>
      <dgm:t>
        <a:bodyPr/>
        <a:lstStyle/>
        <a:p>
          <a:endParaRPr lang="en-US"/>
        </a:p>
      </dgm:t>
    </dgm:pt>
    <dgm:pt modelId="{7BD0CA70-C459-664A-BAA1-61EFDBC1CC2C}" type="sibTrans" cxnId="{41A4E40F-8C6C-7A4C-91AD-CCFA8943C221}">
      <dgm:prSet/>
      <dgm:spPr/>
      <dgm:t>
        <a:bodyPr/>
        <a:lstStyle/>
        <a:p>
          <a:endParaRPr lang="en-US"/>
        </a:p>
      </dgm:t>
    </dgm:pt>
    <dgm:pt modelId="{4E198F6C-8BAF-6C47-8C52-622069C9C2F4}">
      <dgm:prSet/>
      <dgm:spPr/>
      <dgm:t>
        <a:bodyPr/>
        <a:lstStyle/>
        <a:p>
          <a:r>
            <a:rPr lang="en-US" dirty="0"/>
            <a:t>Distance to structure</a:t>
          </a:r>
        </a:p>
      </dgm:t>
    </dgm:pt>
    <dgm:pt modelId="{BDA91461-CB56-1140-81B1-AE5BFDE7250B}" type="parTrans" cxnId="{953F2198-4E82-6544-A9A6-6AB389CAB0DD}">
      <dgm:prSet/>
      <dgm:spPr/>
      <dgm:t>
        <a:bodyPr/>
        <a:lstStyle/>
        <a:p>
          <a:endParaRPr lang="en-US"/>
        </a:p>
      </dgm:t>
    </dgm:pt>
    <dgm:pt modelId="{922CB6F0-6BC3-1E4E-88E2-57C489A1A093}" type="sibTrans" cxnId="{953F2198-4E82-6544-A9A6-6AB389CAB0DD}">
      <dgm:prSet/>
      <dgm:spPr/>
      <dgm:t>
        <a:bodyPr/>
        <a:lstStyle/>
        <a:p>
          <a:endParaRPr lang="en-US"/>
        </a:p>
      </dgm:t>
    </dgm:pt>
    <dgm:pt modelId="{C34F9AAE-866B-084F-8A76-0C74A4766EE6}">
      <dgm:prSet phldrT="[Text]"/>
      <dgm:spPr/>
      <dgm:t>
        <a:bodyPr/>
        <a:lstStyle/>
        <a:p>
          <a:r>
            <a:rPr lang="en-US" dirty="0"/>
            <a:t>Rebalancing/structural damage</a:t>
          </a:r>
        </a:p>
      </dgm:t>
    </dgm:pt>
    <dgm:pt modelId="{A3F81589-9375-4E48-AA52-946BD120EA4C}" type="parTrans" cxnId="{9E62B65A-A112-9945-8203-5D40D9E7C287}">
      <dgm:prSet/>
      <dgm:spPr/>
      <dgm:t>
        <a:bodyPr/>
        <a:lstStyle/>
        <a:p>
          <a:endParaRPr lang="en-US"/>
        </a:p>
      </dgm:t>
    </dgm:pt>
    <dgm:pt modelId="{3EC2FED0-3EFD-E642-911D-7A4B856DA3C0}" type="sibTrans" cxnId="{9E62B65A-A112-9945-8203-5D40D9E7C287}">
      <dgm:prSet/>
      <dgm:spPr/>
      <dgm:t>
        <a:bodyPr/>
        <a:lstStyle/>
        <a:p>
          <a:endParaRPr lang="en-US"/>
        </a:p>
      </dgm:t>
    </dgm:pt>
    <dgm:pt modelId="{2F43FE3B-125D-3D4E-8F6E-A10490476376}">
      <dgm:prSet/>
      <dgm:spPr/>
      <dgm:t>
        <a:bodyPr/>
        <a:lstStyle/>
        <a:p>
          <a:r>
            <a:rPr lang="en-US" dirty="0"/>
            <a:t>More/less training; documentation, etc.</a:t>
          </a:r>
        </a:p>
      </dgm:t>
    </dgm:pt>
    <dgm:pt modelId="{2F11742E-5A18-0E4E-B42B-F17241ACC8FC}" type="parTrans" cxnId="{AF29417F-BED8-6B43-974E-0FB7AF53DF0A}">
      <dgm:prSet/>
      <dgm:spPr/>
      <dgm:t>
        <a:bodyPr/>
        <a:lstStyle/>
        <a:p>
          <a:endParaRPr lang="en-US"/>
        </a:p>
      </dgm:t>
    </dgm:pt>
    <dgm:pt modelId="{0F115608-9052-B74D-8AF6-5EFBA74163B1}" type="sibTrans" cxnId="{AF29417F-BED8-6B43-974E-0FB7AF53DF0A}">
      <dgm:prSet/>
      <dgm:spPr/>
      <dgm:t>
        <a:bodyPr/>
        <a:lstStyle/>
        <a:p>
          <a:endParaRPr lang="en-US"/>
        </a:p>
      </dgm:t>
    </dgm:pt>
    <dgm:pt modelId="{95CB160C-CECC-1A49-AB88-058C51C66B64}">
      <dgm:prSet/>
      <dgm:spPr/>
      <dgm:t>
        <a:bodyPr/>
        <a:lstStyle/>
        <a:p>
          <a:r>
            <a:rPr lang="en-US" dirty="0"/>
            <a:t>Ex: Age of Infrastructure</a:t>
          </a:r>
        </a:p>
      </dgm:t>
    </dgm:pt>
    <dgm:pt modelId="{94A3361C-5586-544D-8F00-BB984EA7635D}" type="parTrans" cxnId="{5F1F60F3-77EA-9641-B4F8-CF949F624191}">
      <dgm:prSet/>
      <dgm:spPr/>
      <dgm:t>
        <a:bodyPr/>
        <a:lstStyle/>
        <a:p>
          <a:endParaRPr lang="en-US"/>
        </a:p>
      </dgm:t>
    </dgm:pt>
    <dgm:pt modelId="{E017CD7B-A1E9-234A-8C52-6A59BF101D55}" type="sibTrans" cxnId="{5F1F60F3-77EA-9641-B4F8-CF949F624191}">
      <dgm:prSet/>
      <dgm:spPr/>
      <dgm:t>
        <a:bodyPr/>
        <a:lstStyle/>
        <a:p>
          <a:endParaRPr lang="en-US"/>
        </a:p>
      </dgm:t>
    </dgm:pt>
    <dgm:pt modelId="{7B7A43F0-9998-194B-885B-74688E22F9BF}">
      <dgm:prSet/>
      <dgm:spPr/>
      <dgm:t>
        <a:bodyPr/>
        <a:lstStyle/>
        <a:p>
          <a:r>
            <a:rPr lang="en-US" dirty="0"/>
            <a:t>signs and symptoms</a:t>
          </a:r>
        </a:p>
      </dgm:t>
    </dgm:pt>
    <dgm:pt modelId="{990BC8AB-BFA4-FC4A-B6B8-AEDC20FD02CE}" type="parTrans" cxnId="{F2B5C3B3-3EC7-7447-8879-AF69B05C6B4A}">
      <dgm:prSet/>
      <dgm:spPr/>
      <dgm:t>
        <a:bodyPr/>
        <a:lstStyle/>
        <a:p>
          <a:endParaRPr lang="en-US"/>
        </a:p>
      </dgm:t>
    </dgm:pt>
    <dgm:pt modelId="{68F675FE-E33B-C94B-8C2F-52FEAFC8F9A8}" type="sibTrans" cxnId="{F2B5C3B3-3EC7-7447-8879-AF69B05C6B4A}">
      <dgm:prSet/>
      <dgm:spPr/>
      <dgm:t>
        <a:bodyPr/>
        <a:lstStyle/>
        <a:p>
          <a:endParaRPr lang="en-US"/>
        </a:p>
      </dgm:t>
    </dgm:pt>
    <dgm:pt modelId="{2FEDCF79-5B97-C04C-A352-33AE5A777FF7}">
      <dgm:prSet/>
      <dgm:spPr/>
      <dgm:t>
        <a:bodyPr/>
        <a:lstStyle/>
        <a:p>
          <a:r>
            <a:rPr lang="en-US" dirty="0"/>
            <a:t>Known vs unknown rates</a:t>
          </a:r>
        </a:p>
      </dgm:t>
    </dgm:pt>
    <dgm:pt modelId="{5D174349-72E7-F24E-A88B-991E6CE90101}" type="parTrans" cxnId="{902C109A-A079-804A-93E9-0921CCE84CF8}">
      <dgm:prSet/>
      <dgm:spPr/>
      <dgm:t>
        <a:bodyPr/>
        <a:lstStyle/>
        <a:p>
          <a:endParaRPr lang="en-US"/>
        </a:p>
      </dgm:t>
    </dgm:pt>
    <dgm:pt modelId="{5E59C90A-7029-BD48-8F7F-83E28939D154}" type="sibTrans" cxnId="{902C109A-A079-804A-93E9-0921CCE84CF8}">
      <dgm:prSet/>
      <dgm:spPr/>
      <dgm:t>
        <a:bodyPr/>
        <a:lstStyle/>
        <a:p>
          <a:endParaRPr lang="en-US"/>
        </a:p>
      </dgm:t>
    </dgm:pt>
    <dgm:pt modelId="{C422E483-8310-B74A-BDFC-2CB53D69CAC3}">
      <dgm:prSet/>
      <dgm:spPr/>
      <dgm:t>
        <a:bodyPr/>
        <a:lstStyle/>
        <a:p>
          <a:r>
            <a:rPr lang="en-US" dirty="0"/>
            <a:t>Impact/Mitigation</a:t>
          </a:r>
        </a:p>
      </dgm:t>
    </dgm:pt>
    <dgm:pt modelId="{01378AFE-76B7-9E46-94D9-2D64FBF125C1}" type="parTrans" cxnId="{BB4A262C-C400-AE47-9159-3DAB1DF09F89}">
      <dgm:prSet/>
      <dgm:spPr/>
      <dgm:t>
        <a:bodyPr/>
        <a:lstStyle/>
        <a:p>
          <a:endParaRPr lang="en-US"/>
        </a:p>
      </dgm:t>
    </dgm:pt>
    <dgm:pt modelId="{762320FE-230B-7B41-AAA8-7B6290A936F1}" type="sibTrans" cxnId="{BB4A262C-C400-AE47-9159-3DAB1DF09F89}">
      <dgm:prSet/>
      <dgm:spPr/>
      <dgm:t>
        <a:bodyPr/>
        <a:lstStyle/>
        <a:p>
          <a:endParaRPr lang="en-US"/>
        </a:p>
      </dgm:t>
    </dgm:pt>
    <dgm:pt modelId="{0DD98EBB-9926-B941-82BE-FF9966E1EAE9}">
      <dgm:prSet/>
      <dgm:spPr/>
      <dgm:t>
        <a:bodyPr/>
        <a:lstStyle/>
        <a:p>
          <a:r>
            <a:rPr lang="en-US" dirty="0"/>
            <a:t>Ex: Impact to local wildlife, flora, humans</a:t>
          </a:r>
        </a:p>
      </dgm:t>
    </dgm:pt>
    <dgm:pt modelId="{80DD64C7-8117-6C49-A03C-C8855A4FD79A}" type="parTrans" cxnId="{D60D85EA-799F-494B-83EB-8D650F347C62}">
      <dgm:prSet/>
      <dgm:spPr/>
      <dgm:t>
        <a:bodyPr/>
        <a:lstStyle/>
        <a:p>
          <a:endParaRPr lang="en-US"/>
        </a:p>
      </dgm:t>
    </dgm:pt>
    <dgm:pt modelId="{8170B246-91AB-214C-A80D-41515B564A20}" type="sibTrans" cxnId="{D60D85EA-799F-494B-83EB-8D650F347C62}">
      <dgm:prSet/>
      <dgm:spPr/>
      <dgm:t>
        <a:bodyPr/>
        <a:lstStyle/>
        <a:p>
          <a:endParaRPr lang="en-US"/>
        </a:p>
      </dgm:t>
    </dgm:pt>
    <dgm:pt modelId="{220FE1DC-5C3C-5A4C-BE76-9E8722F0B53B}">
      <dgm:prSet/>
      <dgm:spPr/>
      <dgm:t>
        <a:bodyPr/>
        <a:lstStyle/>
        <a:p>
          <a:r>
            <a:rPr lang="en-US" dirty="0"/>
            <a:t>Ex: Mitigation ease vs. complications</a:t>
          </a:r>
        </a:p>
      </dgm:t>
    </dgm:pt>
    <dgm:pt modelId="{D4AAA74F-CCC1-6742-8527-4D98C967CAF2}" type="parTrans" cxnId="{5ADCAEFC-7A07-B64D-83BF-D5C29578F6E8}">
      <dgm:prSet/>
      <dgm:spPr/>
      <dgm:t>
        <a:bodyPr/>
        <a:lstStyle/>
        <a:p>
          <a:endParaRPr lang="en-US"/>
        </a:p>
      </dgm:t>
    </dgm:pt>
    <dgm:pt modelId="{BB4AB099-2131-7E48-83A2-D04C077538BD}" type="sibTrans" cxnId="{5ADCAEFC-7A07-B64D-83BF-D5C29578F6E8}">
      <dgm:prSet/>
      <dgm:spPr/>
      <dgm:t>
        <a:bodyPr/>
        <a:lstStyle/>
        <a:p>
          <a:endParaRPr lang="en-US"/>
        </a:p>
      </dgm:t>
    </dgm:pt>
    <dgm:pt modelId="{4308A50D-A809-2B47-AB14-483EA53849F0}" type="pres">
      <dgm:prSet presAssocID="{4730E468-1103-504D-8D8D-F5D949983956}" presName="diagram" presStyleCnt="0">
        <dgm:presLayoutVars>
          <dgm:chPref val="1"/>
          <dgm:dir/>
          <dgm:animOne val="branch"/>
          <dgm:animLvl val="lvl"/>
          <dgm:resizeHandles/>
        </dgm:presLayoutVars>
      </dgm:prSet>
      <dgm:spPr/>
    </dgm:pt>
    <dgm:pt modelId="{D9793E2B-8018-6340-A765-705A671EB954}" type="pres">
      <dgm:prSet presAssocID="{0EA85AAA-8FE8-B040-AB38-EEFFEC7AEACE}" presName="root" presStyleCnt="0"/>
      <dgm:spPr/>
    </dgm:pt>
    <dgm:pt modelId="{92465A59-F8FF-C74A-B6B7-DDB79FA72F0F}" type="pres">
      <dgm:prSet presAssocID="{0EA85AAA-8FE8-B040-AB38-EEFFEC7AEACE}" presName="rootComposite" presStyleCnt="0"/>
      <dgm:spPr/>
    </dgm:pt>
    <dgm:pt modelId="{FA4FCE1F-670E-BC48-BF0A-B9D7D27CD689}" type="pres">
      <dgm:prSet presAssocID="{0EA85AAA-8FE8-B040-AB38-EEFFEC7AEACE}" presName="rootText" presStyleLbl="node1" presStyleIdx="0" presStyleCnt="4"/>
      <dgm:spPr/>
    </dgm:pt>
    <dgm:pt modelId="{0A830FD2-5103-F14D-96C7-BDA216981F23}" type="pres">
      <dgm:prSet presAssocID="{0EA85AAA-8FE8-B040-AB38-EEFFEC7AEACE}" presName="rootConnector" presStyleLbl="node1" presStyleIdx="0" presStyleCnt="4"/>
      <dgm:spPr/>
    </dgm:pt>
    <dgm:pt modelId="{93F0A3F4-F18F-D745-B12C-B9E6013D02BA}" type="pres">
      <dgm:prSet presAssocID="{0EA85AAA-8FE8-B040-AB38-EEFFEC7AEACE}" presName="childShape" presStyleCnt="0"/>
      <dgm:spPr/>
    </dgm:pt>
    <dgm:pt modelId="{625B8E2F-3A3E-334D-AA93-9849CD721C90}" type="pres">
      <dgm:prSet presAssocID="{0D0068E4-2FBB-3849-BF60-85F92A61DD2B}" presName="Name13" presStyleLbl="parChTrans1D2" presStyleIdx="0" presStyleCnt="8"/>
      <dgm:spPr/>
    </dgm:pt>
    <dgm:pt modelId="{D6FE6028-26E7-0642-ABEB-06A9F2B3253A}" type="pres">
      <dgm:prSet presAssocID="{0195E693-D6DF-9841-9F8E-33C095A362B9}" presName="childText" presStyleLbl="bgAcc1" presStyleIdx="0" presStyleCnt="8" custScaleY="122268">
        <dgm:presLayoutVars>
          <dgm:bulletEnabled val="1"/>
        </dgm:presLayoutVars>
      </dgm:prSet>
      <dgm:spPr/>
    </dgm:pt>
    <dgm:pt modelId="{5A7FBE44-4E46-5D48-B196-9EE9F1886DE6}" type="pres">
      <dgm:prSet presAssocID="{B18EBE22-B663-3347-8516-37CDE0D4D26D}" presName="Name13" presStyleLbl="parChTrans1D2" presStyleIdx="1" presStyleCnt="8"/>
      <dgm:spPr/>
    </dgm:pt>
    <dgm:pt modelId="{FC678260-856D-DB44-9ADC-A6CA27EB581C}" type="pres">
      <dgm:prSet presAssocID="{A280EC9E-422C-894B-BD19-A8D3DEAF4DBF}" presName="childText" presStyleLbl="bgAcc1" presStyleIdx="1" presStyleCnt="8" custScaleX="108717" custScaleY="113489">
        <dgm:presLayoutVars>
          <dgm:bulletEnabled val="1"/>
        </dgm:presLayoutVars>
      </dgm:prSet>
      <dgm:spPr/>
    </dgm:pt>
    <dgm:pt modelId="{7B618EA4-3068-EE4F-89F9-E437BB86B897}" type="pres">
      <dgm:prSet presAssocID="{1DF6ACE5-5A13-A146-AD43-54CE9ABD4DF7}" presName="root" presStyleCnt="0"/>
      <dgm:spPr/>
    </dgm:pt>
    <dgm:pt modelId="{2C9621EF-2D19-1D48-9806-ED04970FE998}" type="pres">
      <dgm:prSet presAssocID="{1DF6ACE5-5A13-A146-AD43-54CE9ABD4DF7}" presName="rootComposite" presStyleCnt="0"/>
      <dgm:spPr/>
    </dgm:pt>
    <dgm:pt modelId="{0627EB85-95C7-F449-B631-F671A9DFB34F}" type="pres">
      <dgm:prSet presAssocID="{1DF6ACE5-5A13-A146-AD43-54CE9ABD4DF7}" presName="rootText" presStyleLbl="node1" presStyleIdx="1" presStyleCnt="4"/>
      <dgm:spPr/>
    </dgm:pt>
    <dgm:pt modelId="{A0988EFD-BA56-6E4C-A17A-C7E2266799CE}" type="pres">
      <dgm:prSet presAssocID="{1DF6ACE5-5A13-A146-AD43-54CE9ABD4DF7}" presName="rootConnector" presStyleLbl="node1" presStyleIdx="1" presStyleCnt="4"/>
      <dgm:spPr/>
    </dgm:pt>
    <dgm:pt modelId="{F6F83F62-67E4-484A-BF8E-1E66B1C1EBE1}" type="pres">
      <dgm:prSet presAssocID="{1DF6ACE5-5A13-A146-AD43-54CE9ABD4DF7}" presName="childShape" presStyleCnt="0"/>
      <dgm:spPr/>
    </dgm:pt>
    <dgm:pt modelId="{4CA2828F-F451-B94E-B966-DD95282D3D95}" type="pres">
      <dgm:prSet presAssocID="{72366025-8D3A-C346-B3D2-316DD06A312B}" presName="Name13" presStyleLbl="parChTrans1D2" presStyleIdx="2" presStyleCnt="8"/>
      <dgm:spPr/>
    </dgm:pt>
    <dgm:pt modelId="{D22678FF-2386-CD43-88CB-0633AE83E805}" type="pres">
      <dgm:prSet presAssocID="{516B9AAB-E067-214B-B28A-47CA9D6AAD67}" presName="childText" presStyleLbl="bgAcc1" presStyleIdx="2" presStyleCnt="8">
        <dgm:presLayoutVars>
          <dgm:bulletEnabled val="1"/>
        </dgm:presLayoutVars>
      </dgm:prSet>
      <dgm:spPr/>
    </dgm:pt>
    <dgm:pt modelId="{153F35F7-4C26-5544-87C1-7EFD53789BBA}" type="pres">
      <dgm:prSet presAssocID="{94A3361C-5586-544D-8F00-BB984EA7635D}" presName="Name13" presStyleLbl="parChTrans1D2" presStyleIdx="3" presStyleCnt="8"/>
      <dgm:spPr/>
    </dgm:pt>
    <dgm:pt modelId="{E9067F7F-3F18-8F49-8AAE-4B9D08C052EA}" type="pres">
      <dgm:prSet presAssocID="{95CB160C-CECC-1A49-AB88-058C51C66B64}" presName="childText" presStyleLbl="bgAcc1" presStyleIdx="3" presStyleCnt="8">
        <dgm:presLayoutVars>
          <dgm:bulletEnabled val="1"/>
        </dgm:presLayoutVars>
      </dgm:prSet>
      <dgm:spPr/>
    </dgm:pt>
    <dgm:pt modelId="{37110320-B374-B346-A008-4B836FA2EB18}" type="pres">
      <dgm:prSet presAssocID="{C422E483-8310-B74A-BDFC-2CB53D69CAC3}" presName="root" presStyleCnt="0"/>
      <dgm:spPr/>
    </dgm:pt>
    <dgm:pt modelId="{10003C67-1E5B-CF49-9A63-6CF6DDCACAC8}" type="pres">
      <dgm:prSet presAssocID="{C422E483-8310-B74A-BDFC-2CB53D69CAC3}" presName="rootComposite" presStyleCnt="0"/>
      <dgm:spPr/>
    </dgm:pt>
    <dgm:pt modelId="{D6C9C912-C3CE-E64E-9DC2-A19FAB521636}" type="pres">
      <dgm:prSet presAssocID="{C422E483-8310-B74A-BDFC-2CB53D69CAC3}" presName="rootText" presStyleLbl="node1" presStyleIdx="2" presStyleCnt="4"/>
      <dgm:spPr/>
    </dgm:pt>
    <dgm:pt modelId="{B408D36F-E928-2846-8ED5-FF65DE53E8C2}" type="pres">
      <dgm:prSet presAssocID="{C422E483-8310-B74A-BDFC-2CB53D69CAC3}" presName="rootConnector" presStyleLbl="node1" presStyleIdx="2" presStyleCnt="4"/>
      <dgm:spPr/>
    </dgm:pt>
    <dgm:pt modelId="{268BB83F-7558-F642-B6B9-43F9B0C03923}" type="pres">
      <dgm:prSet presAssocID="{C422E483-8310-B74A-BDFC-2CB53D69CAC3}" presName="childShape" presStyleCnt="0"/>
      <dgm:spPr/>
    </dgm:pt>
    <dgm:pt modelId="{682B2998-0524-B049-B308-97DCD88FB293}" type="pres">
      <dgm:prSet presAssocID="{80DD64C7-8117-6C49-A03C-C8855A4FD79A}" presName="Name13" presStyleLbl="parChTrans1D2" presStyleIdx="4" presStyleCnt="8"/>
      <dgm:spPr/>
    </dgm:pt>
    <dgm:pt modelId="{D7C59161-A6A2-E442-BD12-A8F8F6CAC893}" type="pres">
      <dgm:prSet presAssocID="{0DD98EBB-9926-B941-82BE-FF9966E1EAE9}" presName="childText" presStyleLbl="bgAcc1" presStyleIdx="4" presStyleCnt="8">
        <dgm:presLayoutVars>
          <dgm:bulletEnabled val="1"/>
        </dgm:presLayoutVars>
      </dgm:prSet>
      <dgm:spPr/>
    </dgm:pt>
    <dgm:pt modelId="{C2C99C4F-6BAB-B14C-A398-89ED7845B155}" type="pres">
      <dgm:prSet presAssocID="{D4AAA74F-CCC1-6742-8527-4D98C967CAF2}" presName="Name13" presStyleLbl="parChTrans1D2" presStyleIdx="5" presStyleCnt="8"/>
      <dgm:spPr/>
    </dgm:pt>
    <dgm:pt modelId="{A0D4BB19-290E-B04C-BF39-EC442904D89B}" type="pres">
      <dgm:prSet presAssocID="{220FE1DC-5C3C-5A4C-BE76-9E8722F0B53B}" presName="childText" presStyleLbl="bgAcc1" presStyleIdx="5" presStyleCnt="8">
        <dgm:presLayoutVars>
          <dgm:bulletEnabled val="1"/>
        </dgm:presLayoutVars>
      </dgm:prSet>
      <dgm:spPr/>
    </dgm:pt>
    <dgm:pt modelId="{40CF3B32-BB2C-4345-9811-BC3614662F7F}" type="pres">
      <dgm:prSet presAssocID="{0DD9B224-CA7F-404F-B963-13C532FCE7B8}" presName="root" presStyleCnt="0"/>
      <dgm:spPr/>
    </dgm:pt>
    <dgm:pt modelId="{EA647F73-88C6-784A-B117-BDD6E8A35C36}" type="pres">
      <dgm:prSet presAssocID="{0DD9B224-CA7F-404F-B963-13C532FCE7B8}" presName="rootComposite" presStyleCnt="0"/>
      <dgm:spPr/>
    </dgm:pt>
    <dgm:pt modelId="{8E654373-420D-6440-97DC-0CB51151E0A6}" type="pres">
      <dgm:prSet presAssocID="{0DD9B224-CA7F-404F-B963-13C532FCE7B8}" presName="rootText" presStyleLbl="node1" presStyleIdx="3" presStyleCnt="4"/>
      <dgm:spPr/>
    </dgm:pt>
    <dgm:pt modelId="{D5546AC0-128F-4143-BA9F-EDC7903C9BDD}" type="pres">
      <dgm:prSet presAssocID="{0DD9B224-CA7F-404F-B963-13C532FCE7B8}" presName="rootConnector" presStyleLbl="node1" presStyleIdx="3" presStyleCnt="4"/>
      <dgm:spPr/>
    </dgm:pt>
    <dgm:pt modelId="{9E51AE4A-D217-5949-AB1E-4C467FD787CC}" type="pres">
      <dgm:prSet presAssocID="{0DD9B224-CA7F-404F-B963-13C532FCE7B8}" presName="childShape" presStyleCnt="0"/>
      <dgm:spPr/>
    </dgm:pt>
    <dgm:pt modelId="{81D29F0F-7C90-BF40-92C3-063CB3430A03}" type="pres">
      <dgm:prSet presAssocID="{0E2641CF-C128-4E4E-91C3-1E301E3F83EE}" presName="Name13" presStyleLbl="parChTrans1D2" presStyleIdx="6" presStyleCnt="8"/>
      <dgm:spPr/>
    </dgm:pt>
    <dgm:pt modelId="{87D17C7B-9253-E342-80C9-40C9511FBB66}" type="pres">
      <dgm:prSet presAssocID="{680F25A9-2F99-FE49-9EA4-0049906EFAA5}" presName="childText" presStyleLbl="bgAcc1" presStyleIdx="6" presStyleCnt="8">
        <dgm:presLayoutVars>
          <dgm:bulletEnabled val="1"/>
        </dgm:presLayoutVars>
      </dgm:prSet>
      <dgm:spPr/>
    </dgm:pt>
    <dgm:pt modelId="{FDD3F524-AA09-364E-A772-55CEE24E06A0}" type="pres">
      <dgm:prSet presAssocID="{DE4A9653-1BF8-504C-9C66-BDFDBAFBF045}" presName="Name13" presStyleLbl="parChTrans1D2" presStyleIdx="7" presStyleCnt="8"/>
      <dgm:spPr/>
    </dgm:pt>
    <dgm:pt modelId="{DCF8A521-4C86-6047-86A5-CB955637C3F2}" type="pres">
      <dgm:prSet presAssocID="{1488F381-036C-9E49-8489-D10968652A92}" presName="childText" presStyleLbl="bgAcc1" presStyleIdx="7" presStyleCnt="8">
        <dgm:presLayoutVars>
          <dgm:bulletEnabled val="1"/>
        </dgm:presLayoutVars>
      </dgm:prSet>
      <dgm:spPr/>
    </dgm:pt>
  </dgm:ptLst>
  <dgm:cxnLst>
    <dgm:cxn modelId="{B210C800-84D9-A348-B0D1-A34DD6D1CACF}" srcId="{1DF6ACE5-5A13-A146-AD43-54CE9ABD4DF7}" destId="{516B9AAB-E067-214B-B28A-47CA9D6AAD67}" srcOrd="0" destOrd="0" parTransId="{72366025-8D3A-C346-B3D2-316DD06A312B}" sibTransId="{18DC0E42-C40A-3145-89C6-F79650845304}"/>
    <dgm:cxn modelId="{75E6B706-3722-2547-B92C-1F83E085D0D3}" type="presOf" srcId="{72366025-8D3A-C346-B3D2-316DD06A312B}" destId="{4CA2828F-F451-B94E-B966-DD95282D3D95}" srcOrd="0" destOrd="0" presId="urn:microsoft.com/office/officeart/2005/8/layout/hierarchy3"/>
    <dgm:cxn modelId="{53EAB50C-3BB6-0E4D-A131-00409D72EC7F}" type="presOf" srcId="{7B7A43F0-9998-194B-885B-74688E22F9BF}" destId="{E9067F7F-3F18-8F49-8AAE-4B9D08C052EA}" srcOrd="0" destOrd="1" presId="urn:microsoft.com/office/officeart/2005/8/layout/hierarchy3"/>
    <dgm:cxn modelId="{B8754C0F-C4AE-6943-B8B8-A10E311842EF}" type="presOf" srcId="{C34F9AAE-866B-084F-8A76-0C74A4766EE6}" destId="{FC678260-856D-DB44-9ADC-A6CA27EB581C}" srcOrd="0" destOrd="1" presId="urn:microsoft.com/office/officeart/2005/8/layout/hierarchy3"/>
    <dgm:cxn modelId="{41A4E40F-8C6C-7A4C-91AD-CCFA8943C221}" srcId="{0DD9B224-CA7F-404F-B963-13C532FCE7B8}" destId="{1488F381-036C-9E49-8489-D10968652A92}" srcOrd="1" destOrd="0" parTransId="{DE4A9653-1BF8-504C-9C66-BDFDBAFBF045}" sibTransId="{7BD0CA70-C459-664A-BAA1-61EFDBC1CC2C}"/>
    <dgm:cxn modelId="{EEA59E1E-9E4E-7446-9A38-F438F9BCAE3F}" type="presOf" srcId="{C422E483-8310-B74A-BDFC-2CB53D69CAC3}" destId="{B408D36F-E928-2846-8ED5-FF65DE53E8C2}" srcOrd="1" destOrd="0" presId="urn:microsoft.com/office/officeart/2005/8/layout/hierarchy3"/>
    <dgm:cxn modelId="{7C420A20-36B7-F947-8DBE-58A728343237}" type="presOf" srcId="{516B9AAB-E067-214B-B28A-47CA9D6AAD67}" destId="{D22678FF-2386-CD43-88CB-0633AE83E805}" srcOrd="0" destOrd="0" presId="urn:microsoft.com/office/officeart/2005/8/layout/hierarchy3"/>
    <dgm:cxn modelId="{FE8D9720-DA34-6549-B2F2-F56ECF822402}" type="presOf" srcId="{1DF6ACE5-5A13-A146-AD43-54CE9ABD4DF7}" destId="{A0988EFD-BA56-6E4C-A17A-C7E2266799CE}" srcOrd="1" destOrd="0" presId="urn:microsoft.com/office/officeart/2005/8/layout/hierarchy3"/>
    <dgm:cxn modelId="{BB4A262C-C400-AE47-9159-3DAB1DF09F89}" srcId="{4730E468-1103-504D-8D8D-F5D949983956}" destId="{C422E483-8310-B74A-BDFC-2CB53D69CAC3}" srcOrd="2" destOrd="0" parTransId="{01378AFE-76B7-9E46-94D9-2D64FBF125C1}" sibTransId="{762320FE-230B-7B41-AAA8-7B6290A936F1}"/>
    <dgm:cxn modelId="{71479B38-09AF-6E4C-8684-5747186674EA}" type="presOf" srcId="{95CB160C-CECC-1A49-AB88-058C51C66B64}" destId="{E9067F7F-3F18-8F49-8AAE-4B9D08C052EA}" srcOrd="0" destOrd="0" presId="urn:microsoft.com/office/officeart/2005/8/layout/hierarchy3"/>
    <dgm:cxn modelId="{8FEBCB3B-E37E-BA49-996C-CE5193AE6324}" type="presOf" srcId="{2FEDCF79-5B97-C04C-A352-33AE5A777FF7}" destId="{D6FE6028-26E7-0642-ABEB-06A9F2B3253A}" srcOrd="0" destOrd="2" presId="urn:microsoft.com/office/officeart/2005/8/layout/hierarchy3"/>
    <dgm:cxn modelId="{60E17B40-415F-F04B-8DEA-5D576CD01236}" type="presOf" srcId="{C422E483-8310-B74A-BDFC-2CB53D69CAC3}" destId="{D6C9C912-C3CE-E64E-9DC2-A19FAB521636}" srcOrd="0" destOrd="0" presId="urn:microsoft.com/office/officeart/2005/8/layout/hierarchy3"/>
    <dgm:cxn modelId="{9480F043-5CBA-2A43-B23A-B63E9CE9FE8D}" type="presOf" srcId="{0EA85AAA-8FE8-B040-AB38-EEFFEC7AEACE}" destId="{FA4FCE1F-670E-BC48-BF0A-B9D7D27CD689}" srcOrd="0" destOrd="0" presId="urn:microsoft.com/office/officeart/2005/8/layout/hierarchy3"/>
    <dgm:cxn modelId="{3BC86F44-C91E-854E-8BA1-7330B90EB930}" type="presOf" srcId="{0DD9B224-CA7F-404F-B963-13C532FCE7B8}" destId="{D5546AC0-128F-4143-BA9F-EDC7903C9BDD}" srcOrd="1" destOrd="0" presId="urn:microsoft.com/office/officeart/2005/8/layout/hierarchy3"/>
    <dgm:cxn modelId="{74823648-3CFB-3845-B91C-6AD84F1072BF}" type="presOf" srcId="{80DD64C7-8117-6C49-A03C-C8855A4FD79A}" destId="{682B2998-0524-B049-B308-97DCD88FB293}" srcOrd="0" destOrd="0" presId="urn:microsoft.com/office/officeart/2005/8/layout/hierarchy3"/>
    <dgm:cxn modelId="{90D63A4B-6C1B-D544-8E6E-4C13FAC6A4EB}" type="presOf" srcId="{D4AAA74F-CCC1-6742-8527-4D98C967CAF2}" destId="{C2C99C4F-6BAB-B14C-A398-89ED7845B155}" srcOrd="0" destOrd="0" presId="urn:microsoft.com/office/officeart/2005/8/layout/hierarchy3"/>
    <dgm:cxn modelId="{B18E554B-A171-4541-94DF-498290220815}" type="presOf" srcId="{1488F381-036C-9E49-8489-D10968652A92}" destId="{DCF8A521-4C86-6047-86A5-CB955637C3F2}" srcOrd="0" destOrd="0" presId="urn:microsoft.com/office/officeart/2005/8/layout/hierarchy3"/>
    <dgm:cxn modelId="{4D321C52-ABE2-3A4A-93CD-E9D1D1F0A242}" srcId="{0EA85AAA-8FE8-B040-AB38-EEFFEC7AEACE}" destId="{0195E693-D6DF-9841-9F8E-33C095A362B9}" srcOrd="0" destOrd="0" parTransId="{0D0068E4-2FBB-3849-BF60-85F92A61DD2B}" sibTransId="{C43813A4-566D-4246-B05B-C1513215B57F}"/>
    <dgm:cxn modelId="{FD14FF52-3877-684F-9BF1-2985DC5D4DB9}" type="presOf" srcId="{0D0068E4-2FBB-3849-BF60-85F92A61DD2B}" destId="{625B8E2F-3A3E-334D-AA93-9849CD721C90}" srcOrd="0" destOrd="0" presId="urn:microsoft.com/office/officeart/2005/8/layout/hierarchy3"/>
    <dgm:cxn modelId="{C0340254-D615-434E-84F4-E7FF42B583A9}" type="presOf" srcId="{A280EC9E-422C-894B-BD19-A8D3DEAF4DBF}" destId="{FC678260-856D-DB44-9ADC-A6CA27EB581C}" srcOrd="0" destOrd="0" presId="urn:microsoft.com/office/officeart/2005/8/layout/hierarchy3"/>
    <dgm:cxn modelId="{9E62B65A-A112-9945-8203-5D40D9E7C287}" srcId="{A280EC9E-422C-894B-BD19-A8D3DEAF4DBF}" destId="{C34F9AAE-866B-084F-8A76-0C74A4766EE6}" srcOrd="0" destOrd="0" parTransId="{A3F81589-9375-4E48-AA52-946BD120EA4C}" sibTransId="{3EC2FED0-3EFD-E642-911D-7A4B856DA3C0}"/>
    <dgm:cxn modelId="{AF29417F-BED8-6B43-974E-0FB7AF53DF0A}" srcId="{516B9AAB-E067-214B-B28A-47CA9D6AAD67}" destId="{2F43FE3B-125D-3D4E-8F6E-A10490476376}" srcOrd="0" destOrd="0" parTransId="{2F11742E-5A18-0E4E-B42B-F17241ACC8FC}" sibTransId="{0F115608-9052-B74D-8AF6-5EFBA74163B1}"/>
    <dgm:cxn modelId="{3B39798B-ED9A-F44D-8C7C-BE3C2241E024}" type="presOf" srcId="{94A3361C-5586-544D-8F00-BB984EA7635D}" destId="{153F35F7-4C26-5544-87C1-7EFD53789BBA}" srcOrd="0" destOrd="0" presId="urn:microsoft.com/office/officeart/2005/8/layout/hierarchy3"/>
    <dgm:cxn modelId="{D88E548D-41D4-5849-A4C2-1ECA6723701D}" srcId="{4730E468-1103-504D-8D8D-F5D949983956}" destId="{1DF6ACE5-5A13-A146-AD43-54CE9ABD4DF7}" srcOrd="1" destOrd="0" parTransId="{CA7040A7-AC0E-E149-8C82-BD6B95C46A7A}" sibTransId="{EE117378-1B3D-5D45-8FAA-905B472A6BDF}"/>
    <dgm:cxn modelId="{C6163F8E-F453-8F4D-97EA-5F524D98F3F0}" srcId="{0EA85AAA-8FE8-B040-AB38-EEFFEC7AEACE}" destId="{A280EC9E-422C-894B-BD19-A8D3DEAF4DBF}" srcOrd="1" destOrd="0" parTransId="{B18EBE22-B663-3347-8516-37CDE0D4D26D}" sibTransId="{AF55C5A7-8B5A-1248-A6E2-68F6C929E5EB}"/>
    <dgm:cxn modelId="{E29EAF93-016E-9B4E-B8C1-499FACBBD862}" type="presOf" srcId="{4730E468-1103-504D-8D8D-F5D949983956}" destId="{4308A50D-A809-2B47-AB14-483EA53849F0}" srcOrd="0" destOrd="0" presId="urn:microsoft.com/office/officeart/2005/8/layout/hierarchy3"/>
    <dgm:cxn modelId="{B33BE693-397E-104F-BB17-F75BE8FE35F0}" srcId="{4730E468-1103-504D-8D8D-F5D949983956}" destId="{0DD9B224-CA7F-404F-B963-13C532FCE7B8}" srcOrd="3" destOrd="0" parTransId="{08ECF471-1082-9940-A676-6F091E021A70}" sibTransId="{F994C6F9-00EF-0944-9EFC-507B3240C518}"/>
    <dgm:cxn modelId="{953F2198-4E82-6544-A9A6-6AB389CAB0DD}" srcId="{0195E693-D6DF-9841-9F8E-33C095A362B9}" destId="{4E198F6C-8BAF-6C47-8C52-622069C9C2F4}" srcOrd="0" destOrd="0" parTransId="{BDA91461-CB56-1140-81B1-AE5BFDE7250B}" sibTransId="{922CB6F0-6BC3-1E4E-88E2-57C489A1A093}"/>
    <dgm:cxn modelId="{902C109A-A079-804A-93E9-0921CCE84CF8}" srcId="{0195E693-D6DF-9841-9F8E-33C095A362B9}" destId="{2FEDCF79-5B97-C04C-A352-33AE5A777FF7}" srcOrd="1" destOrd="0" parTransId="{5D174349-72E7-F24E-A88B-991E6CE90101}" sibTransId="{5E59C90A-7029-BD48-8F7F-83E28939D154}"/>
    <dgm:cxn modelId="{6E99B09B-F847-D94E-B383-AE1E57170766}" type="presOf" srcId="{0EA85AAA-8FE8-B040-AB38-EEFFEC7AEACE}" destId="{0A830FD2-5103-F14D-96C7-BDA216981F23}" srcOrd="1" destOrd="0" presId="urn:microsoft.com/office/officeart/2005/8/layout/hierarchy3"/>
    <dgm:cxn modelId="{3DC3C59B-C1B3-6142-A283-417BB2990598}" srcId="{4730E468-1103-504D-8D8D-F5D949983956}" destId="{0EA85AAA-8FE8-B040-AB38-EEFFEC7AEACE}" srcOrd="0" destOrd="0" parTransId="{CA980DC1-82CF-5840-9829-8EBEC5DF5378}" sibTransId="{49D14088-5F6F-E549-B635-51E7CDD0BA2A}"/>
    <dgm:cxn modelId="{F2B5C3B3-3EC7-7447-8879-AF69B05C6B4A}" srcId="{95CB160C-CECC-1A49-AB88-058C51C66B64}" destId="{7B7A43F0-9998-194B-885B-74688E22F9BF}" srcOrd="0" destOrd="0" parTransId="{990BC8AB-BFA4-FC4A-B6B8-AEDC20FD02CE}" sibTransId="{68F675FE-E33B-C94B-8C2F-52FEAFC8F9A8}"/>
    <dgm:cxn modelId="{250C2DB7-2EF6-4C40-9166-18DA42B8E05D}" type="presOf" srcId="{0195E693-D6DF-9841-9F8E-33C095A362B9}" destId="{D6FE6028-26E7-0642-ABEB-06A9F2B3253A}" srcOrd="0" destOrd="0" presId="urn:microsoft.com/office/officeart/2005/8/layout/hierarchy3"/>
    <dgm:cxn modelId="{E16128C3-C525-0D44-B814-AB921C71D984}" type="presOf" srcId="{B18EBE22-B663-3347-8516-37CDE0D4D26D}" destId="{5A7FBE44-4E46-5D48-B196-9EE9F1886DE6}" srcOrd="0" destOrd="0" presId="urn:microsoft.com/office/officeart/2005/8/layout/hierarchy3"/>
    <dgm:cxn modelId="{3B66D4C5-8DE9-4C41-A1C7-E60C2545B713}" type="presOf" srcId="{680F25A9-2F99-FE49-9EA4-0049906EFAA5}" destId="{87D17C7B-9253-E342-80C9-40C9511FBB66}" srcOrd="0" destOrd="0" presId="urn:microsoft.com/office/officeart/2005/8/layout/hierarchy3"/>
    <dgm:cxn modelId="{F9C674C7-A992-FF4B-8D96-52B0D0156851}" type="presOf" srcId="{1DF6ACE5-5A13-A146-AD43-54CE9ABD4DF7}" destId="{0627EB85-95C7-F449-B631-F671A9DFB34F}" srcOrd="0" destOrd="0" presId="urn:microsoft.com/office/officeart/2005/8/layout/hierarchy3"/>
    <dgm:cxn modelId="{F9D16DC8-FDF3-8747-8E82-2C9B0B53D8AD}" type="presOf" srcId="{DE4A9653-1BF8-504C-9C66-BDFDBAFBF045}" destId="{FDD3F524-AA09-364E-A772-55CEE24E06A0}" srcOrd="0" destOrd="0" presId="urn:microsoft.com/office/officeart/2005/8/layout/hierarchy3"/>
    <dgm:cxn modelId="{2C1991C8-CC7D-974A-97D7-7D4B2249EB5B}" type="presOf" srcId="{0DD9B224-CA7F-404F-B963-13C532FCE7B8}" destId="{8E654373-420D-6440-97DC-0CB51151E0A6}" srcOrd="0" destOrd="0" presId="urn:microsoft.com/office/officeart/2005/8/layout/hierarchy3"/>
    <dgm:cxn modelId="{945008CB-171A-794F-922F-3C2260F1CCC6}" type="presOf" srcId="{4E198F6C-8BAF-6C47-8C52-622069C9C2F4}" destId="{D6FE6028-26E7-0642-ABEB-06A9F2B3253A}" srcOrd="0" destOrd="1" presId="urn:microsoft.com/office/officeart/2005/8/layout/hierarchy3"/>
    <dgm:cxn modelId="{583E31D7-E5D8-1344-8765-A3FE660683CA}" type="presOf" srcId="{0DD98EBB-9926-B941-82BE-FF9966E1EAE9}" destId="{D7C59161-A6A2-E442-BD12-A8F8F6CAC893}" srcOrd="0" destOrd="0" presId="urn:microsoft.com/office/officeart/2005/8/layout/hierarchy3"/>
    <dgm:cxn modelId="{2A69C0DC-5D4E-1747-8F2C-AF0474633DC3}" type="presOf" srcId="{0E2641CF-C128-4E4E-91C3-1E301E3F83EE}" destId="{81D29F0F-7C90-BF40-92C3-063CB3430A03}" srcOrd="0" destOrd="0" presId="urn:microsoft.com/office/officeart/2005/8/layout/hierarchy3"/>
    <dgm:cxn modelId="{8304F3DC-B3B3-EA4D-B2E9-C51C8E4313B4}" type="presOf" srcId="{220FE1DC-5C3C-5A4C-BE76-9E8722F0B53B}" destId="{A0D4BB19-290E-B04C-BF39-EC442904D89B}" srcOrd="0" destOrd="0" presId="urn:microsoft.com/office/officeart/2005/8/layout/hierarchy3"/>
    <dgm:cxn modelId="{6398A9E1-F173-7D4B-B006-42EB49837470}" srcId="{0DD9B224-CA7F-404F-B963-13C532FCE7B8}" destId="{680F25A9-2F99-FE49-9EA4-0049906EFAA5}" srcOrd="0" destOrd="0" parTransId="{0E2641CF-C128-4E4E-91C3-1E301E3F83EE}" sibTransId="{C54D876E-6A6B-9F4C-990B-CDCFBA70AF5E}"/>
    <dgm:cxn modelId="{37324BE3-80D9-0444-B2C9-60A17E429022}" type="presOf" srcId="{2F43FE3B-125D-3D4E-8F6E-A10490476376}" destId="{D22678FF-2386-CD43-88CB-0633AE83E805}" srcOrd="0" destOrd="1" presId="urn:microsoft.com/office/officeart/2005/8/layout/hierarchy3"/>
    <dgm:cxn modelId="{D60D85EA-799F-494B-83EB-8D650F347C62}" srcId="{C422E483-8310-B74A-BDFC-2CB53D69CAC3}" destId="{0DD98EBB-9926-B941-82BE-FF9966E1EAE9}" srcOrd="0" destOrd="0" parTransId="{80DD64C7-8117-6C49-A03C-C8855A4FD79A}" sibTransId="{8170B246-91AB-214C-A80D-41515B564A20}"/>
    <dgm:cxn modelId="{5F1F60F3-77EA-9641-B4F8-CF949F624191}" srcId="{1DF6ACE5-5A13-A146-AD43-54CE9ABD4DF7}" destId="{95CB160C-CECC-1A49-AB88-058C51C66B64}" srcOrd="1" destOrd="0" parTransId="{94A3361C-5586-544D-8F00-BB984EA7635D}" sibTransId="{E017CD7B-A1E9-234A-8C52-6A59BF101D55}"/>
    <dgm:cxn modelId="{5ADCAEFC-7A07-B64D-83BF-D5C29578F6E8}" srcId="{C422E483-8310-B74A-BDFC-2CB53D69CAC3}" destId="{220FE1DC-5C3C-5A4C-BE76-9E8722F0B53B}" srcOrd="1" destOrd="0" parTransId="{D4AAA74F-CCC1-6742-8527-4D98C967CAF2}" sibTransId="{BB4AB099-2131-7E48-83A2-D04C077538BD}"/>
    <dgm:cxn modelId="{E23940CB-5D8E-0848-B490-FA254D057511}" type="presParOf" srcId="{4308A50D-A809-2B47-AB14-483EA53849F0}" destId="{D9793E2B-8018-6340-A765-705A671EB954}" srcOrd="0" destOrd="0" presId="urn:microsoft.com/office/officeart/2005/8/layout/hierarchy3"/>
    <dgm:cxn modelId="{FC112D09-B449-EF46-B979-17ED02A22D1D}" type="presParOf" srcId="{D9793E2B-8018-6340-A765-705A671EB954}" destId="{92465A59-F8FF-C74A-B6B7-DDB79FA72F0F}" srcOrd="0" destOrd="0" presId="urn:microsoft.com/office/officeart/2005/8/layout/hierarchy3"/>
    <dgm:cxn modelId="{C80FF788-6A53-8C4C-B26B-D1BFFAF6F245}" type="presParOf" srcId="{92465A59-F8FF-C74A-B6B7-DDB79FA72F0F}" destId="{FA4FCE1F-670E-BC48-BF0A-B9D7D27CD689}" srcOrd="0" destOrd="0" presId="urn:microsoft.com/office/officeart/2005/8/layout/hierarchy3"/>
    <dgm:cxn modelId="{247DADC1-B018-3643-8704-7C6A951EC660}" type="presParOf" srcId="{92465A59-F8FF-C74A-B6B7-DDB79FA72F0F}" destId="{0A830FD2-5103-F14D-96C7-BDA216981F23}" srcOrd="1" destOrd="0" presId="urn:microsoft.com/office/officeart/2005/8/layout/hierarchy3"/>
    <dgm:cxn modelId="{0C9D7746-D676-0248-9F17-093869454C8E}" type="presParOf" srcId="{D9793E2B-8018-6340-A765-705A671EB954}" destId="{93F0A3F4-F18F-D745-B12C-B9E6013D02BA}" srcOrd="1" destOrd="0" presId="urn:microsoft.com/office/officeart/2005/8/layout/hierarchy3"/>
    <dgm:cxn modelId="{9C1FD000-86BB-1443-A820-46EF26DF1F96}" type="presParOf" srcId="{93F0A3F4-F18F-D745-B12C-B9E6013D02BA}" destId="{625B8E2F-3A3E-334D-AA93-9849CD721C90}" srcOrd="0" destOrd="0" presId="urn:microsoft.com/office/officeart/2005/8/layout/hierarchy3"/>
    <dgm:cxn modelId="{4BF76854-2DEF-6F49-8FDA-B90B2F129020}" type="presParOf" srcId="{93F0A3F4-F18F-D745-B12C-B9E6013D02BA}" destId="{D6FE6028-26E7-0642-ABEB-06A9F2B3253A}" srcOrd="1" destOrd="0" presId="urn:microsoft.com/office/officeart/2005/8/layout/hierarchy3"/>
    <dgm:cxn modelId="{D926BBBB-2B39-5342-8787-A83DC5DC38C4}" type="presParOf" srcId="{93F0A3F4-F18F-D745-B12C-B9E6013D02BA}" destId="{5A7FBE44-4E46-5D48-B196-9EE9F1886DE6}" srcOrd="2" destOrd="0" presId="urn:microsoft.com/office/officeart/2005/8/layout/hierarchy3"/>
    <dgm:cxn modelId="{7566E752-5C67-1A43-8B7A-E3FCA5B4E17D}" type="presParOf" srcId="{93F0A3F4-F18F-D745-B12C-B9E6013D02BA}" destId="{FC678260-856D-DB44-9ADC-A6CA27EB581C}" srcOrd="3" destOrd="0" presId="urn:microsoft.com/office/officeart/2005/8/layout/hierarchy3"/>
    <dgm:cxn modelId="{0700EC45-54D3-3640-8C86-6E52A1CFB3AF}" type="presParOf" srcId="{4308A50D-A809-2B47-AB14-483EA53849F0}" destId="{7B618EA4-3068-EE4F-89F9-E437BB86B897}" srcOrd="1" destOrd="0" presId="urn:microsoft.com/office/officeart/2005/8/layout/hierarchy3"/>
    <dgm:cxn modelId="{F5905874-F4F2-3F47-A03F-6635F5981923}" type="presParOf" srcId="{7B618EA4-3068-EE4F-89F9-E437BB86B897}" destId="{2C9621EF-2D19-1D48-9806-ED04970FE998}" srcOrd="0" destOrd="0" presId="urn:microsoft.com/office/officeart/2005/8/layout/hierarchy3"/>
    <dgm:cxn modelId="{B7478248-DB46-9B41-9018-46F815180424}" type="presParOf" srcId="{2C9621EF-2D19-1D48-9806-ED04970FE998}" destId="{0627EB85-95C7-F449-B631-F671A9DFB34F}" srcOrd="0" destOrd="0" presId="urn:microsoft.com/office/officeart/2005/8/layout/hierarchy3"/>
    <dgm:cxn modelId="{4371A624-1735-7741-B21F-ED2260ECFFE6}" type="presParOf" srcId="{2C9621EF-2D19-1D48-9806-ED04970FE998}" destId="{A0988EFD-BA56-6E4C-A17A-C7E2266799CE}" srcOrd="1" destOrd="0" presId="urn:microsoft.com/office/officeart/2005/8/layout/hierarchy3"/>
    <dgm:cxn modelId="{39EFEBA6-0A51-094D-879B-55106BAFF073}" type="presParOf" srcId="{7B618EA4-3068-EE4F-89F9-E437BB86B897}" destId="{F6F83F62-67E4-484A-BF8E-1E66B1C1EBE1}" srcOrd="1" destOrd="0" presId="urn:microsoft.com/office/officeart/2005/8/layout/hierarchy3"/>
    <dgm:cxn modelId="{9671D5B1-5A4A-B94F-925F-7F9FC5152AED}" type="presParOf" srcId="{F6F83F62-67E4-484A-BF8E-1E66B1C1EBE1}" destId="{4CA2828F-F451-B94E-B966-DD95282D3D95}" srcOrd="0" destOrd="0" presId="urn:microsoft.com/office/officeart/2005/8/layout/hierarchy3"/>
    <dgm:cxn modelId="{41831958-8292-974E-84BD-C7D385D0E603}" type="presParOf" srcId="{F6F83F62-67E4-484A-BF8E-1E66B1C1EBE1}" destId="{D22678FF-2386-CD43-88CB-0633AE83E805}" srcOrd="1" destOrd="0" presId="urn:microsoft.com/office/officeart/2005/8/layout/hierarchy3"/>
    <dgm:cxn modelId="{BB9086DD-0640-2649-B2F6-48F6D3C97CED}" type="presParOf" srcId="{F6F83F62-67E4-484A-BF8E-1E66B1C1EBE1}" destId="{153F35F7-4C26-5544-87C1-7EFD53789BBA}" srcOrd="2" destOrd="0" presId="urn:microsoft.com/office/officeart/2005/8/layout/hierarchy3"/>
    <dgm:cxn modelId="{0077DFD0-89B7-1F4B-868E-92B6B51F18A6}" type="presParOf" srcId="{F6F83F62-67E4-484A-BF8E-1E66B1C1EBE1}" destId="{E9067F7F-3F18-8F49-8AAE-4B9D08C052EA}" srcOrd="3" destOrd="0" presId="urn:microsoft.com/office/officeart/2005/8/layout/hierarchy3"/>
    <dgm:cxn modelId="{316014D8-4E06-CE40-8FFC-F616FCA9AA41}" type="presParOf" srcId="{4308A50D-A809-2B47-AB14-483EA53849F0}" destId="{37110320-B374-B346-A008-4B836FA2EB18}" srcOrd="2" destOrd="0" presId="urn:microsoft.com/office/officeart/2005/8/layout/hierarchy3"/>
    <dgm:cxn modelId="{0359E0C4-519A-9940-ABE1-BBBDAE4F3D01}" type="presParOf" srcId="{37110320-B374-B346-A008-4B836FA2EB18}" destId="{10003C67-1E5B-CF49-9A63-6CF6DDCACAC8}" srcOrd="0" destOrd="0" presId="urn:microsoft.com/office/officeart/2005/8/layout/hierarchy3"/>
    <dgm:cxn modelId="{4E5F539F-59D7-D841-B73E-DE291DED2DCC}" type="presParOf" srcId="{10003C67-1E5B-CF49-9A63-6CF6DDCACAC8}" destId="{D6C9C912-C3CE-E64E-9DC2-A19FAB521636}" srcOrd="0" destOrd="0" presId="urn:microsoft.com/office/officeart/2005/8/layout/hierarchy3"/>
    <dgm:cxn modelId="{6AEA21D5-DE42-6643-8ABB-A15E8C745217}" type="presParOf" srcId="{10003C67-1E5B-CF49-9A63-6CF6DDCACAC8}" destId="{B408D36F-E928-2846-8ED5-FF65DE53E8C2}" srcOrd="1" destOrd="0" presId="urn:microsoft.com/office/officeart/2005/8/layout/hierarchy3"/>
    <dgm:cxn modelId="{E63670CF-863F-1646-96CE-13BC38DB2A53}" type="presParOf" srcId="{37110320-B374-B346-A008-4B836FA2EB18}" destId="{268BB83F-7558-F642-B6B9-43F9B0C03923}" srcOrd="1" destOrd="0" presId="urn:microsoft.com/office/officeart/2005/8/layout/hierarchy3"/>
    <dgm:cxn modelId="{147ECA05-7370-6446-ACA3-AF4C755B9D12}" type="presParOf" srcId="{268BB83F-7558-F642-B6B9-43F9B0C03923}" destId="{682B2998-0524-B049-B308-97DCD88FB293}" srcOrd="0" destOrd="0" presId="urn:microsoft.com/office/officeart/2005/8/layout/hierarchy3"/>
    <dgm:cxn modelId="{20BF0F9B-55B9-8C40-AC6F-491EDCA7888C}" type="presParOf" srcId="{268BB83F-7558-F642-B6B9-43F9B0C03923}" destId="{D7C59161-A6A2-E442-BD12-A8F8F6CAC893}" srcOrd="1" destOrd="0" presId="urn:microsoft.com/office/officeart/2005/8/layout/hierarchy3"/>
    <dgm:cxn modelId="{FBFC1D3F-B200-6546-8AF5-2AC6166A8867}" type="presParOf" srcId="{268BB83F-7558-F642-B6B9-43F9B0C03923}" destId="{C2C99C4F-6BAB-B14C-A398-89ED7845B155}" srcOrd="2" destOrd="0" presId="urn:microsoft.com/office/officeart/2005/8/layout/hierarchy3"/>
    <dgm:cxn modelId="{96893B6C-B4BD-144D-B816-C6DB622960B6}" type="presParOf" srcId="{268BB83F-7558-F642-B6B9-43F9B0C03923}" destId="{A0D4BB19-290E-B04C-BF39-EC442904D89B}" srcOrd="3" destOrd="0" presId="urn:microsoft.com/office/officeart/2005/8/layout/hierarchy3"/>
    <dgm:cxn modelId="{1CB19905-E83B-ED4E-933D-DC45ABA2CE12}" type="presParOf" srcId="{4308A50D-A809-2B47-AB14-483EA53849F0}" destId="{40CF3B32-BB2C-4345-9811-BC3614662F7F}" srcOrd="3" destOrd="0" presId="urn:microsoft.com/office/officeart/2005/8/layout/hierarchy3"/>
    <dgm:cxn modelId="{7B12DE27-982A-AD41-9309-8C38A15D0588}" type="presParOf" srcId="{40CF3B32-BB2C-4345-9811-BC3614662F7F}" destId="{EA647F73-88C6-784A-B117-BDD6E8A35C36}" srcOrd="0" destOrd="0" presId="urn:microsoft.com/office/officeart/2005/8/layout/hierarchy3"/>
    <dgm:cxn modelId="{4C2C7EB0-64EC-FA4D-971E-C0A36389802C}" type="presParOf" srcId="{EA647F73-88C6-784A-B117-BDD6E8A35C36}" destId="{8E654373-420D-6440-97DC-0CB51151E0A6}" srcOrd="0" destOrd="0" presId="urn:microsoft.com/office/officeart/2005/8/layout/hierarchy3"/>
    <dgm:cxn modelId="{30F5818D-1CA1-EB4E-B20B-5A178B31375B}" type="presParOf" srcId="{EA647F73-88C6-784A-B117-BDD6E8A35C36}" destId="{D5546AC0-128F-4143-BA9F-EDC7903C9BDD}" srcOrd="1" destOrd="0" presId="urn:microsoft.com/office/officeart/2005/8/layout/hierarchy3"/>
    <dgm:cxn modelId="{DAF833EC-8453-BD40-A036-69781E910199}" type="presParOf" srcId="{40CF3B32-BB2C-4345-9811-BC3614662F7F}" destId="{9E51AE4A-D217-5949-AB1E-4C467FD787CC}" srcOrd="1" destOrd="0" presId="urn:microsoft.com/office/officeart/2005/8/layout/hierarchy3"/>
    <dgm:cxn modelId="{09980664-D843-894D-8069-F20A647729A0}" type="presParOf" srcId="{9E51AE4A-D217-5949-AB1E-4C467FD787CC}" destId="{81D29F0F-7C90-BF40-92C3-063CB3430A03}" srcOrd="0" destOrd="0" presId="urn:microsoft.com/office/officeart/2005/8/layout/hierarchy3"/>
    <dgm:cxn modelId="{47D010BB-6D22-344F-AF82-EACE48870D3F}" type="presParOf" srcId="{9E51AE4A-D217-5949-AB1E-4C467FD787CC}" destId="{87D17C7B-9253-E342-80C9-40C9511FBB66}" srcOrd="1" destOrd="0" presId="urn:microsoft.com/office/officeart/2005/8/layout/hierarchy3"/>
    <dgm:cxn modelId="{5DE0E3EB-3BAA-E74D-9F6F-12986C2032A5}" type="presParOf" srcId="{9E51AE4A-D217-5949-AB1E-4C467FD787CC}" destId="{FDD3F524-AA09-364E-A772-55CEE24E06A0}" srcOrd="2" destOrd="0" presId="urn:microsoft.com/office/officeart/2005/8/layout/hierarchy3"/>
    <dgm:cxn modelId="{B550A64F-BD2B-4248-B2A0-F5DDEDBF7923}" type="presParOf" srcId="{9E51AE4A-D217-5949-AB1E-4C467FD787CC}" destId="{DCF8A521-4C86-6047-86A5-CB955637C3F2}"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3DD03A-CA91-482E-8169-56E9CAEA14C4}">
      <dsp:nvSpPr>
        <dsp:cNvPr id="0" name=""/>
        <dsp:cNvSpPr/>
      </dsp:nvSpPr>
      <dsp:spPr>
        <a:xfrm>
          <a:off x="18260" y="0"/>
          <a:ext cx="1722074" cy="9727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Phase 1:</a:t>
          </a:r>
        </a:p>
        <a:p>
          <a:pPr marL="0" lvl="0" indent="0" algn="ctr" defTabSz="444500">
            <a:lnSpc>
              <a:spcPct val="90000"/>
            </a:lnSpc>
            <a:spcBef>
              <a:spcPct val="0"/>
            </a:spcBef>
            <a:spcAft>
              <a:spcPct val="35000"/>
            </a:spcAft>
            <a:buNone/>
          </a:pPr>
          <a:r>
            <a:rPr lang="en-US" sz="1000" kern="1200" dirty="0"/>
            <a:t>Determine whether C. finmarchicus copepods actively avoid oil or dispersants</a:t>
          </a:r>
        </a:p>
      </dsp:txBody>
      <dsp:txXfrm>
        <a:off x="46752" y="28492"/>
        <a:ext cx="1665090" cy="915788"/>
      </dsp:txXfrm>
    </dsp:sp>
    <dsp:sp modelId="{58987776-6088-45BC-8242-DA79699EED06}">
      <dsp:nvSpPr>
        <dsp:cNvPr id="0" name=""/>
        <dsp:cNvSpPr/>
      </dsp:nvSpPr>
      <dsp:spPr>
        <a:xfrm>
          <a:off x="1815335" y="378073"/>
          <a:ext cx="159000" cy="2166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1815335" y="421398"/>
        <a:ext cx="111300" cy="129974"/>
      </dsp:txXfrm>
    </dsp:sp>
    <dsp:sp modelId="{0071C03A-85DC-433B-A008-EA824B776243}">
      <dsp:nvSpPr>
        <dsp:cNvPr id="0" name=""/>
        <dsp:cNvSpPr/>
      </dsp:nvSpPr>
      <dsp:spPr>
        <a:xfrm>
          <a:off x="2040335" y="0"/>
          <a:ext cx="1722074" cy="972772"/>
        </a:xfrm>
        <a:prstGeom prst="roundRect">
          <a:avLst>
            <a:gd name="adj" fmla="val 10000"/>
          </a:avLst>
        </a:prstGeom>
        <a:solidFill>
          <a:srgbClr val="25AD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Phase 2:</a:t>
          </a:r>
        </a:p>
        <a:p>
          <a:pPr marL="0" lvl="0" indent="0" algn="ctr" defTabSz="444500">
            <a:lnSpc>
              <a:spcPct val="90000"/>
            </a:lnSpc>
            <a:spcBef>
              <a:spcPct val="0"/>
            </a:spcBef>
            <a:spcAft>
              <a:spcPct val="35000"/>
            </a:spcAft>
            <a:buNone/>
          </a:pPr>
          <a:r>
            <a:rPr lang="en-US" sz="1000" kern="1200" dirty="0"/>
            <a:t>Investigate dispersant influence on subsurface wildlife exposure to oil products</a:t>
          </a:r>
        </a:p>
      </dsp:txBody>
      <dsp:txXfrm>
        <a:off x="2068827" y="28492"/>
        <a:ext cx="1665090" cy="915788"/>
      </dsp:txXfrm>
    </dsp:sp>
    <dsp:sp modelId="{225E6184-B449-4DFF-AD22-C2EDB4FBE06F}">
      <dsp:nvSpPr>
        <dsp:cNvPr id="0" name=""/>
        <dsp:cNvSpPr/>
      </dsp:nvSpPr>
      <dsp:spPr>
        <a:xfrm>
          <a:off x="3832173" y="378073"/>
          <a:ext cx="147898" cy="2166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3832173" y="421398"/>
        <a:ext cx="103529" cy="129974"/>
      </dsp:txXfrm>
    </dsp:sp>
    <dsp:sp modelId="{54424026-5F56-4DE5-8621-E0221A07D697}">
      <dsp:nvSpPr>
        <dsp:cNvPr id="0" name=""/>
        <dsp:cNvSpPr/>
      </dsp:nvSpPr>
      <dsp:spPr>
        <a:xfrm>
          <a:off x="4041464" y="0"/>
          <a:ext cx="1722074" cy="972772"/>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Phase 3:</a:t>
          </a:r>
        </a:p>
        <a:p>
          <a:pPr marL="0" lvl="0" indent="0" algn="ctr" defTabSz="444500">
            <a:lnSpc>
              <a:spcPct val="90000"/>
            </a:lnSpc>
            <a:spcBef>
              <a:spcPct val="0"/>
            </a:spcBef>
            <a:spcAft>
              <a:spcPct val="35000"/>
            </a:spcAft>
            <a:buNone/>
          </a:pPr>
          <a:r>
            <a:rPr lang="en-US" sz="1000" kern="1200" dirty="0"/>
            <a:t>Determine how water column stratification and light affect contact between copepods and oil</a:t>
          </a:r>
        </a:p>
      </dsp:txBody>
      <dsp:txXfrm>
        <a:off x="4069956" y="28492"/>
        <a:ext cx="1665090" cy="9157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FCE1F-670E-BC48-BF0A-B9D7D27CD689}">
      <dsp:nvSpPr>
        <dsp:cNvPr id="0" name=""/>
        <dsp:cNvSpPr/>
      </dsp:nvSpPr>
      <dsp:spPr>
        <a:xfrm>
          <a:off x="2023" y="724572"/>
          <a:ext cx="2325253" cy="116262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Environmental Change</a:t>
          </a:r>
          <a:r>
            <a:rPr lang="en-US" sz="1900" kern="1200"/>
            <a:t>/Susceptibility</a:t>
          </a:r>
          <a:endParaRPr lang="en-US" sz="1900" kern="1200" dirty="0"/>
        </a:p>
      </dsp:txBody>
      <dsp:txXfrm>
        <a:off x="36075" y="758624"/>
        <a:ext cx="2257149" cy="1094522"/>
      </dsp:txXfrm>
    </dsp:sp>
    <dsp:sp modelId="{625B8E2F-3A3E-334D-AA93-9849CD721C90}">
      <dsp:nvSpPr>
        <dsp:cNvPr id="0" name=""/>
        <dsp:cNvSpPr/>
      </dsp:nvSpPr>
      <dsp:spPr>
        <a:xfrm>
          <a:off x="234548" y="1887199"/>
          <a:ext cx="232525" cy="1001416"/>
        </a:xfrm>
        <a:custGeom>
          <a:avLst/>
          <a:gdLst/>
          <a:ahLst/>
          <a:cxnLst/>
          <a:rect l="0" t="0" r="0" b="0"/>
          <a:pathLst>
            <a:path>
              <a:moveTo>
                <a:pt x="0" y="0"/>
              </a:moveTo>
              <a:lnTo>
                <a:pt x="0" y="1001416"/>
              </a:lnTo>
              <a:lnTo>
                <a:pt x="232525" y="100141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FE6028-26E7-0642-ABEB-06A9F2B3253A}">
      <dsp:nvSpPr>
        <dsp:cNvPr id="0" name=""/>
        <dsp:cNvSpPr/>
      </dsp:nvSpPr>
      <dsp:spPr>
        <a:xfrm>
          <a:off x="467073" y="2177855"/>
          <a:ext cx="1860202" cy="14215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11200">
            <a:lnSpc>
              <a:spcPct val="90000"/>
            </a:lnSpc>
            <a:spcBef>
              <a:spcPct val="0"/>
            </a:spcBef>
            <a:spcAft>
              <a:spcPct val="35000"/>
            </a:spcAft>
            <a:buNone/>
          </a:pPr>
          <a:r>
            <a:rPr lang="en-US" sz="1600" kern="1200" dirty="0"/>
            <a:t>Ex: Coastal erosion rates</a:t>
          </a:r>
        </a:p>
        <a:p>
          <a:pPr marL="114300" lvl="1" indent="-114300" algn="l" defTabSz="533400">
            <a:lnSpc>
              <a:spcPct val="90000"/>
            </a:lnSpc>
            <a:spcBef>
              <a:spcPct val="0"/>
            </a:spcBef>
            <a:spcAft>
              <a:spcPct val="15000"/>
            </a:spcAft>
            <a:buChar char="•"/>
          </a:pPr>
          <a:r>
            <a:rPr lang="en-US" sz="1200" kern="1200" dirty="0"/>
            <a:t>Distance to structure</a:t>
          </a:r>
        </a:p>
        <a:p>
          <a:pPr marL="114300" lvl="1" indent="-114300" algn="l" defTabSz="533400">
            <a:lnSpc>
              <a:spcPct val="90000"/>
            </a:lnSpc>
            <a:spcBef>
              <a:spcPct val="0"/>
            </a:spcBef>
            <a:spcAft>
              <a:spcPct val="15000"/>
            </a:spcAft>
            <a:buChar char="•"/>
          </a:pPr>
          <a:r>
            <a:rPr lang="en-US" sz="1200" kern="1200" dirty="0"/>
            <a:t>Known vs unknown rates</a:t>
          </a:r>
        </a:p>
      </dsp:txBody>
      <dsp:txXfrm>
        <a:off x="508708" y="2219490"/>
        <a:ext cx="1776932" cy="1338250"/>
      </dsp:txXfrm>
    </dsp:sp>
    <dsp:sp modelId="{5A7FBE44-4E46-5D48-B196-9EE9F1886DE6}">
      <dsp:nvSpPr>
        <dsp:cNvPr id="0" name=""/>
        <dsp:cNvSpPr/>
      </dsp:nvSpPr>
      <dsp:spPr>
        <a:xfrm>
          <a:off x="234548" y="1887199"/>
          <a:ext cx="232525" cy="2662560"/>
        </a:xfrm>
        <a:custGeom>
          <a:avLst/>
          <a:gdLst/>
          <a:ahLst/>
          <a:cxnLst/>
          <a:rect l="0" t="0" r="0" b="0"/>
          <a:pathLst>
            <a:path>
              <a:moveTo>
                <a:pt x="0" y="0"/>
              </a:moveTo>
              <a:lnTo>
                <a:pt x="0" y="2662560"/>
              </a:lnTo>
              <a:lnTo>
                <a:pt x="232525" y="266256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678260-856D-DB44-9ADC-A6CA27EB581C}">
      <dsp:nvSpPr>
        <dsp:cNvPr id="0" name=""/>
        <dsp:cNvSpPr/>
      </dsp:nvSpPr>
      <dsp:spPr>
        <a:xfrm>
          <a:off x="467073" y="3890033"/>
          <a:ext cx="2022356" cy="1319453"/>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11200">
            <a:lnSpc>
              <a:spcPct val="90000"/>
            </a:lnSpc>
            <a:spcBef>
              <a:spcPct val="0"/>
            </a:spcBef>
            <a:spcAft>
              <a:spcPct val="35000"/>
            </a:spcAft>
            <a:buNone/>
          </a:pPr>
          <a:r>
            <a:rPr lang="en-US" sz="1600" kern="1200" dirty="0"/>
            <a:t>Ex: Permafrost Type/Thaw rates</a:t>
          </a:r>
        </a:p>
        <a:p>
          <a:pPr marL="114300" lvl="1" indent="-114300" algn="l" defTabSz="533400">
            <a:lnSpc>
              <a:spcPct val="90000"/>
            </a:lnSpc>
            <a:spcBef>
              <a:spcPct val="0"/>
            </a:spcBef>
            <a:spcAft>
              <a:spcPct val="15000"/>
            </a:spcAft>
            <a:buChar char="•"/>
          </a:pPr>
          <a:r>
            <a:rPr lang="en-US" sz="1200" kern="1200" dirty="0"/>
            <a:t>Rebalancing/structural damage</a:t>
          </a:r>
        </a:p>
      </dsp:txBody>
      <dsp:txXfrm>
        <a:off x="505718" y="3928678"/>
        <a:ext cx="1945066" cy="1242163"/>
      </dsp:txXfrm>
    </dsp:sp>
    <dsp:sp modelId="{0627EB85-95C7-F449-B631-F671A9DFB34F}">
      <dsp:nvSpPr>
        <dsp:cNvPr id="0" name=""/>
        <dsp:cNvSpPr/>
      </dsp:nvSpPr>
      <dsp:spPr>
        <a:xfrm>
          <a:off x="2908589" y="724572"/>
          <a:ext cx="2325253" cy="11626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Engineering Vulnerability</a:t>
          </a:r>
        </a:p>
      </dsp:txBody>
      <dsp:txXfrm>
        <a:off x="2942641" y="758624"/>
        <a:ext cx="2257149" cy="1094522"/>
      </dsp:txXfrm>
    </dsp:sp>
    <dsp:sp modelId="{4CA2828F-F451-B94E-B966-DD95282D3D95}">
      <dsp:nvSpPr>
        <dsp:cNvPr id="0" name=""/>
        <dsp:cNvSpPr/>
      </dsp:nvSpPr>
      <dsp:spPr>
        <a:xfrm>
          <a:off x="3141115" y="1887199"/>
          <a:ext cx="232525" cy="871970"/>
        </a:xfrm>
        <a:custGeom>
          <a:avLst/>
          <a:gdLst/>
          <a:ahLst/>
          <a:cxnLst/>
          <a:rect l="0" t="0" r="0" b="0"/>
          <a:pathLst>
            <a:path>
              <a:moveTo>
                <a:pt x="0" y="0"/>
              </a:moveTo>
              <a:lnTo>
                <a:pt x="0" y="871970"/>
              </a:lnTo>
              <a:lnTo>
                <a:pt x="232525" y="87197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2678FF-2386-CD43-88CB-0633AE83E805}">
      <dsp:nvSpPr>
        <dsp:cNvPr id="0" name=""/>
        <dsp:cNvSpPr/>
      </dsp:nvSpPr>
      <dsp:spPr>
        <a:xfrm>
          <a:off x="3373640" y="2177855"/>
          <a:ext cx="1860202" cy="1162626"/>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11200">
            <a:lnSpc>
              <a:spcPct val="90000"/>
            </a:lnSpc>
            <a:spcBef>
              <a:spcPct val="0"/>
            </a:spcBef>
            <a:spcAft>
              <a:spcPct val="35000"/>
            </a:spcAft>
            <a:buNone/>
          </a:pPr>
          <a:r>
            <a:rPr lang="en-US" sz="1600" kern="1200" dirty="0"/>
            <a:t>Ex: Training/Human Factor</a:t>
          </a:r>
        </a:p>
        <a:p>
          <a:pPr marL="114300" lvl="1" indent="-114300" algn="l" defTabSz="533400">
            <a:lnSpc>
              <a:spcPct val="90000"/>
            </a:lnSpc>
            <a:spcBef>
              <a:spcPct val="0"/>
            </a:spcBef>
            <a:spcAft>
              <a:spcPct val="15000"/>
            </a:spcAft>
            <a:buChar char="•"/>
          </a:pPr>
          <a:r>
            <a:rPr lang="en-US" sz="1200" kern="1200" dirty="0"/>
            <a:t>More/less training; documentation, etc.</a:t>
          </a:r>
        </a:p>
      </dsp:txBody>
      <dsp:txXfrm>
        <a:off x="3407692" y="2211907"/>
        <a:ext cx="1792098" cy="1094522"/>
      </dsp:txXfrm>
    </dsp:sp>
    <dsp:sp modelId="{153F35F7-4C26-5544-87C1-7EFD53789BBA}">
      <dsp:nvSpPr>
        <dsp:cNvPr id="0" name=""/>
        <dsp:cNvSpPr/>
      </dsp:nvSpPr>
      <dsp:spPr>
        <a:xfrm>
          <a:off x="3141115" y="1887199"/>
          <a:ext cx="232525" cy="2325253"/>
        </a:xfrm>
        <a:custGeom>
          <a:avLst/>
          <a:gdLst/>
          <a:ahLst/>
          <a:cxnLst/>
          <a:rect l="0" t="0" r="0" b="0"/>
          <a:pathLst>
            <a:path>
              <a:moveTo>
                <a:pt x="0" y="0"/>
              </a:moveTo>
              <a:lnTo>
                <a:pt x="0" y="2325253"/>
              </a:lnTo>
              <a:lnTo>
                <a:pt x="232525" y="2325253"/>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067F7F-3F18-8F49-8AAE-4B9D08C052EA}">
      <dsp:nvSpPr>
        <dsp:cNvPr id="0" name=""/>
        <dsp:cNvSpPr/>
      </dsp:nvSpPr>
      <dsp:spPr>
        <a:xfrm>
          <a:off x="3373640" y="3631139"/>
          <a:ext cx="1860202" cy="116262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11200">
            <a:lnSpc>
              <a:spcPct val="90000"/>
            </a:lnSpc>
            <a:spcBef>
              <a:spcPct val="0"/>
            </a:spcBef>
            <a:spcAft>
              <a:spcPct val="35000"/>
            </a:spcAft>
            <a:buNone/>
          </a:pPr>
          <a:r>
            <a:rPr lang="en-US" sz="1600" kern="1200" dirty="0"/>
            <a:t>Ex: Age of Infrastructure</a:t>
          </a:r>
        </a:p>
        <a:p>
          <a:pPr marL="114300" lvl="1" indent="-114300" algn="l" defTabSz="533400">
            <a:lnSpc>
              <a:spcPct val="90000"/>
            </a:lnSpc>
            <a:spcBef>
              <a:spcPct val="0"/>
            </a:spcBef>
            <a:spcAft>
              <a:spcPct val="15000"/>
            </a:spcAft>
            <a:buChar char="•"/>
          </a:pPr>
          <a:r>
            <a:rPr lang="en-US" sz="1200" kern="1200" dirty="0"/>
            <a:t>signs and symptoms</a:t>
          </a:r>
        </a:p>
      </dsp:txBody>
      <dsp:txXfrm>
        <a:off x="3407692" y="3665191"/>
        <a:ext cx="1792098" cy="1094522"/>
      </dsp:txXfrm>
    </dsp:sp>
    <dsp:sp modelId="{D6C9C912-C3CE-E64E-9DC2-A19FAB521636}">
      <dsp:nvSpPr>
        <dsp:cNvPr id="0" name=""/>
        <dsp:cNvSpPr/>
      </dsp:nvSpPr>
      <dsp:spPr>
        <a:xfrm>
          <a:off x="5815156" y="724572"/>
          <a:ext cx="2325253" cy="116262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Impact/Mitigation</a:t>
          </a:r>
        </a:p>
      </dsp:txBody>
      <dsp:txXfrm>
        <a:off x="5849208" y="758624"/>
        <a:ext cx="2257149" cy="1094522"/>
      </dsp:txXfrm>
    </dsp:sp>
    <dsp:sp modelId="{682B2998-0524-B049-B308-97DCD88FB293}">
      <dsp:nvSpPr>
        <dsp:cNvPr id="0" name=""/>
        <dsp:cNvSpPr/>
      </dsp:nvSpPr>
      <dsp:spPr>
        <a:xfrm>
          <a:off x="6047682" y="1887199"/>
          <a:ext cx="232525" cy="871970"/>
        </a:xfrm>
        <a:custGeom>
          <a:avLst/>
          <a:gdLst/>
          <a:ahLst/>
          <a:cxnLst/>
          <a:rect l="0" t="0" r="0" b="0"/>
          <a:pathLst>
            <a:path>
              <a:moveTo>
                <a:pt x="0" y="0"/>
              </a:moveTo>
              <a:lnTo>
                <a:pt x="0" y="871970"/>
              </a:lnTo>
              <a:lnTo>
                <a:pt x="232525" y="87197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C59161-A6A2-E442-BD12-A8F8F6CAC893}">
      <dsp:nvSpPr>
        <dsp:cNvPr id="0" name=""/>
        <dsp:cNvSpPr/>
      </dsp:nvSpPr>
      <dsp:spPr>
        <a:xfrm>
          <a:off x="6280207" y="2177855"/>
          <a:ext cx="1860202" cy="1162626"/>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Ex: Impact to local wildlife, flora, humans</a:t>
          </a:r>
        </a:p>
      </dsp:txBody>
      <dsp:txXfrm>
        <a:off x="6314259" y="2211907"/>
        <a:ext cx="1792098" cy="1094522"/>
      </dsp:txXfrm>
    </dsp:sp>
    <dsp:sp modelId="{C2C99C4F-6BAB-B14C-A398-89ED7845B155}">
      <dsp:nvSpPr>
        <dsp:cNvPr id="0" name=""/>
        <dsp:cNvSpPr/>
      </dsp:nvSpPr>
      <dsp:spPr>
        <a:xfrm>
          <a:off x="6047682" y="1887199"/>
          <a:ext cx="232525" cy="2325253"/>
        </a:xfrm>
        <a:custGeom>
          <a:avLst/>
          <a:gdLst/>
          <a:ahLst/>
          <a:cxnLst/>
          <a:rect l="0" t="0" r="0" b="0"/>
          <a:pathLst>
            <a:path>
              <a:moveTo>
                <a:pt x="0" y="0"/>
              </a:moveTo>
              <a:lnTo>
                <a:pt x="0" y="2325253"/>
              </a:lnTo>
              <a:lnTo>
                <a:pt x="232525" y="2325253"/>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D4BB19-290E-B04C-BF39-EC442904D89B}">
      <dsp:nvSpPr>
        <dsp:cNvPr id="0" name=""/>
        <dsp:cNvSpPr/>
      </dsp:nvSpPr>
      <dsp:spPr>
        <a:xfrm>
          <a:off x="6280207" y="3631139"/>
          <a:ext cx="1860202" cy="116262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Ex: Mitigation ease vs. complications</a:t>
          </a:r>
        </a:p>
      </dsp:txBody>
      <dsp:txXfrm>
        <a:off x="6314259" y="3665191"/>
        <a:ext cx="1792098" cy="1094522"/>
      </dsp:txXfrm>
    </dsp:sp>
    <dsp:sp modelId="{8E654373-420D-6440-97DC-0CB51151E0A6}">
      <dsp:nvSpPr>
        <dsp:cNvPr id="0" name=""/>
        <dsp:cNvSpPr/>
      </dsp:nvSpPr>
      <dsp:spPr>
        <a:xfrm>
          <a:off x="8721723" y="724572"/>
          <a:ext cx="2325253" cy="1162626"/>
        </a:xfrm>
        <a:prstGeom prst="roundRect">
          <a:avLst>
            <a:gd name="adj" fmla="val 10000"/>
          </a:avLst>
        </a:prstGeom>
        <a:solidFill>
          <a:srgbClr val="8EAA5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Risk Value</a:t>
          </a:r>
        </a:p>
      </dsp:txBody>
      <dsp:txXfrm>
        <a:off x="8755775" y="758624"/>
        <a:ext cx="2257149" cy="1094522"/>
      </dsp:txXfrm>
    </dsp:sp>
    <dsp:sp modelId="{81D29F0F-7C90-BF40-92C3-063CB3430A03}">
      <dsp:nvSpPr>
        <dsp:cNvPr id="0" name=""/>
        <dsp:cNvSpPr/>
      </dsp:nvSpPr>
      <dsp:spPr>
        <a:xfrm>
          <a:off x="8954248" y="1887199"/>
          <a:ext cx="232525" cy="871970"/>
        </a:xfrm>
        <a:custGeom>
          <a:avLst/>
          <a:gdLst/>
          <a:ahLst/>
          <a:cxnLst/>
          <a:rect l="0" t="0" r="0" b="0"/>
          <a:pathLst>
            <a:path>
              <a:moveTo>
                <a:pt x="0" y="0"/>
              </a:moveTo>
              <a:lnTo>
                <a:pt x="0" y="871970"/>
              </a:lnTo>
              <a:lnTo>
                <a:pt x="232525" y="87197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7D17C7B-9253-E342-80C9-40C9511FBB66}">
      <dsp:nvSpPr>
        <dsp:cNvPr id="0" name=""/>
        <dsp:cNvSpPr/>
      </dsp:nvSpPr>
      <dsp:spPr>
        <a:xfrm>
          <a:off x="9186774" y="2177855"/>
          <a:ext cx="1860202" cy="116262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Red/Yellow/Green</a:t>
          </a:r>
        </a:p>
      </dsp:txBody>
      <dsp:txXfrm>
        <a:off x="9220826" y="2211907"/>
        <a:ext cx="1792098" cy="1094522"/>
      </dsp:txXfrm>
    </dsp:sp>
    <dsp:sp modelId="{FDD3F524-AA09-364E-A772-55CEE24E06A0}">
      <dsp:nvSpPr>
        <dsp:cNvPr id="0" name=""/>
        <dsp:cNvSpPr/>
      </dsp:nvSpPr>
      <dsp:spPr>
        <a:xfrm>
          <a:off x="8954248" y="1887199"/>
          <a:ext cx="232525" cy="2325253"/>
        </a:xfrm>
        <a:custGeom>
          <a:avLst/>
          <a:gdLst/>
          <a:ahLst/>
          <a:cxnLst/>
          <a:rect l="0" t="0" r="0" b="0"/>
          <a:pathLst>
            <a:path>
              <a:moveTo>
                <a:pt x="0" y="0"/>
              </a:moveTo>
              <a:lnTo>
                <a:pt x="0" y="2325253"/>
              </a:lnTo>
              <a:lnTo>
                <a:pt x="232525" y="2325253"/>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F8A521-4C86-6047-86A5-CB955637C3F2}">
      <dsp:nvSpPr>
        <dsp:cNvPr id="0" name=""/>
        <dsp:cNvSpPr/>
      </dsp:nvSpPr>
      <dsp:spPr>
        <a:xfrm>
          <a:off x="9186774" y="3631139"/>
          <a:ext cx="1860202" cy="1162626"/>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Weighted based on index rate</a:t>
          </a:r>
        </a:p>
      </dsp:txBody>
      <dsp:txXfrm>
        <a:off x="9220826" y="3665191"/>
        <a:ext cx="1792098" cy="109452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09-30T06:19:39.311"/>
    </inkml:context>
    <inkml:brush xml:id="br0">
      <inkml:brushProperty name="width" value="0.2" units="cm"/>
      <inkml:brushProperty name="height" value="0.2" units="cm"/>
      <inkml:brushProperty name="ignorePressure" value="1"/>
    </inkml:brush>
  </inkml:definitions>
  <inkml:trace contextRef="#ctx0" brushRef="#br0">333 1,'0'44,"-2"1,-7 42,7-76,1-2,-1 0,0-1,0 1,0-1,-2 2,3-8,1 0,-1-1,0 1,0-1,0 1,0-1,0 1,0-1,0 0,0 0,0 1,-1-1,1 0,-1 0,1 0,-1 0,1-1,-1 1,1 0,-1-1,0 1,1-1,-1 1,0-1,1 0,-1 0,0 0,0 0,1 0,0 0,0 0,0 0,0-1,0 1,0 0,0-1,0 1,0-1,0 1,0-1,0 0,0 1,1-1,-1 0,0 0,0 1,1-1,-1 0,1 0,-1 0,1 0,-1 0,1 0,-1 0,1 0,0 0,-1 0,0-5,0 1,0-1,0 0,0-3,1 7,-1-22,2-14,0 17,-1 0,-1-7,1 26,-1 0,1 0,0 0,-1 1,1-1,-1 0,1 0,-1 1,0-1,0 0,0 1,0-1,0 1,0-1,0 1,-1-1,1 1,0 0,-2-1,1 1,1 0,-1 0,0 1,1-1,-1 1,0-1,1 1,-1 0,0 0,0 0,1 0,-1 0,0 0,0 0,0 0,1 1,-1-1,0 1,1-1,-1 1,0 0,-7 3,0 0,0 1,1 0,-1 1,1 0,0 0,1 1,0 0,0 0,0 1,1 0,0 0,-2 3,4-3,-3 2,1 0,-1-1,0 1,-1-1,0-1,-5 4,-4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09-30T06:19:44.016"/>
    </inkml:context>
    <inkml:brush xml:id="br0">
      <inkml:brushProperty name="width" value="0.2" units="cm"/>
      <inkml:brushProperty name="height" value="0.2" units="cm"/>
      <inkml:brushProperty name="ignorePressure" value="1"/>
    </inkml:brush>
  </inkml:definitions>
  <inkml:trace contextRef="#ctx0" brushRef="#br0">0 1191,'4'-11,"-1"5,5-19,-2 0,1-13,1-5,-4 28,1 0,1 0,0 1,6-9,3-9,2-8,8-28,-19 51,-2-1,0 0,-1 0,-1-1,-1-5,-1-201,-1 91,1-195,0 311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9-23T17:44:02.231"/>
    </inkml:context>
    <inkml:brush xml:id="br0">
      <inkml:brushProperty name="width" value="0.2" units="cm"/>
      <inkml:brushProperty name="height" value="0.2" units="cm"/>
      <inkml:brushProperty name="ignorePressure" value="1"/>
    </inkml:brush>
  </inkml:definitions>
  <inkml:trace contextRef="#ctx0" brushRef="#br0">333 1,'0'44,"-2"1,-7 42,7-76,1-2,-1 0,0-1,0 1,0-1,-2 2,3-8,1 0,-1-1,0 1,0-1,0 1,0-1,0 1,0-1,0 0,0 0,0 1,-1-1,1 0,-1 0,1 0,-1 0,1-1,-1 1,1 0,-1-1,0 1,1-1,-1 1,0-1,1 0,-1 0,0 0,0 0,1 0,0 0,0 0,0 0,0-1,0 1,0 0,0-1,0 1,0-1,0 1,0-1,0 0,0 1,1-1,-1 0,0 0,0 1,1-1,-1 0,1 0,-1 0,1 0,-1 0,1 0,-1 0,1 0,0 0,-1 0,0-5,0 1,0-1,0 0,0-3,1 7,-1-22,2-14,0 17,-1 0,-1-7,1 26,-1 0,1 0,0 0,-1 1,1-1,-1 0,1 0,-1 1,0-1,0 0,0 1,0-1,0 1,0-1,0 1,-1-1,1 1,0 0,-2-1,1 1,1 0,-1 0,0 1,1-1,-1 1,0-1,1 1,-1 0,0 0,0 0,1 0,-1 0,0 0,0 0,0 0,1 1,-1-1,0 1,1-1,-1 1,0 0,-7 3,0 0,0 1,1 0,-1 1,1 0,0 0,1 1,0 0,0 0,0 1,1 0,0 0,-2 3,4-3,-3 2,1 0,-1-1,0 1,-1-1,0-1,-5 4,-4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9-23T17:44:02.232"/>
    </inkml:context>
    <inkml:brush xml:id="br0">
      <inkml:brushProperty name="width" value="0.2" units="cm"/>
      <inkml:brushProperty name="height" value="0.2" units="cm"/>
      <inkml:brushProperty name="ignorePressure" value="1"/>
    </inkml:brush>
  </inkml:definitions>
  <inkml:trace contextRef="#ctx0" brushRef="#br0">0 1191,'4'-11,"-1"5,5-19,-2 0,1-13,1-5,-4 28,1 0,1 0,0 1,6-9,3-9,2-8,8-28,-19 51,-2-1,0 0,-1 0,-1-1,-1-5,-1-201,-1 91,1-195,0 311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D3447F-A12E-406D-95EA-70DEB9DC0BF9}" type="datetimeFigureOut">
              <a:rPr lang="en-US" smtClean="0"/>
              <a:t>4/21/2022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AC66ED-3E76-42F6-980C-17C91D3DA0BD}" type="slidenum">
              <a:rPr lang="en-US" smtClean="0"/>
              <a:t>‹#›</a:t>
            </a:fld>
            <a:endParaRPr lang="en-US"/>
          </a:p>
        </p:txBody>
      </p:sp>
    </p:spTree>
    <p:extLst>
      <p:ext uri="{BB962C8B-B14F-4D97-AF65-F5344CB8AC3E}">
        <p14:creationId xmlns:p14="http://schemas.microsoft.com/office/powerpoint/2010/main" val="2101713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1621614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1749282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581224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26911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1531556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2600821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387242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158900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1792801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609675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536424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269724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1749813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478056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72483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068394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2901357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453361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1228508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124808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-Get number of these from proposal</a:t>
            </a:r>
          </a:p>
          <a:p>
            <a:r>
              <a:rPr lang="en-US" baseline="0" dirty="0"/>
              <a:t>-all loading docks or those just for fuel</a:t>
            </a:r>
          </a:p>
          <a:p>
            <a:r>
              <a:rPr lang="en-US" baseline="0" dirty="0"/>
              <a:t>-airports?</a:t>
            </a:r>
          </a:p>
          <a:p>
            <a:r>
              <a:rPr lang="en-US" baseline="0" dirty="0"/>
              <a:t>-is port of </a:t>
            </a:r>
            <a:r>
              <a:rPr lang="en-US" baseline="0" dirty="0" err="1"/>
              <a:t>nome</a:t>
            </a:r>
            <a:r>
              <a:rPr lang="en-US" baseline="0" dirty="0"/>
              <a:t> a facility – check pic</a:t>
            </a:r>
          </a:p>
          <a:p>
            <a:r>
              <a:rPr lang="en-US" baseline="0" dirty="0"/>
              <a:t>-add caption for 3 main facilities</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789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pics</a:t>
            </a:r>
          </a:p>
          <a:p>
            <a:r>
              <a:rPr lang="en-US" dirty="0"/>
              <a:t>-align text </a:t>
            </a:r>
            <a:r>
              <a:rPr lang="en-US" dirty="0" err="1"/>
              <a:t>etc</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916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754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4673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0211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2306192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bcc27e7c81_0_3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bcc27e7c81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71831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743671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bcc27e7c81_0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bcc27e7c81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817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hyperlink" Target="http://adac.uaa.alaska.edu/"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hyperlink" Target="http://adac.uaa.alaska.edu/" TargetMode="Externa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pic>
        <p:nvPicPr>
          <p:cNvPr id="17" name="bg object 17"/>
          <p:cNvPicPr/>
          <p:nvPr/>
        </p:nvPicPr>
        <p:blipFill>
          <a:blip r:embed="rId3" cstate="print"/>
          <a:stretch>
            <a:fillRect/>
          </a:stretch>
        </p:blipFill>
        <p:spPr>
          <a:xfrm>
            <a:off x="0" y="5643371"/>
            <a:ext cx="3352799" cy="1127759"/>
          </a:xfrm>
          <a:prstGeom prst="rect">
            <a:avLst/>
          </a:prstGeom>
        </p:spPr>
      </p:pic>
      <p:pic>
        <p:nvPicPr>
          <p:cNvPr id="18" name="bg object 18"/>
          <p:cNvPicPr/>
          <p:nvPr/>
        </p:nvPicPr>
        <p:blipFill>
          <a:blip r:embed="rId4" cstate="print"/>
          <a:stretch>
            <a:fillRect/>
          </a:stretch>
        </p:blipFill>
        <p:spPr>
          <a:xfrm>
            <a:off x="0" y="5993891"/>
            <a:ext cx="3931919" cy="303275"/>
          </a:xfrm>
          <a:prstGeom prst="rect">
            <a:avLst/>
          </a:prstGeom>
        </p:spPr>
      </p:pic>
      <p:sp>
        <p:nvSpPr>
          <p:cNvPr id="2" name="Holder 2"/>
          <p:cNvSpPr>
            <a:spLocks noGrp="1"/>
          </p:cNvSpPr>
          <p:nvPr>
            <p:ph type="ctrTitle"/>
          </p:nvPr>
        </p:nvSpPr>
        <p:spPr>
          <a:xfrm>
            <a:off x="1223644" y="1920875"/>
            <a:ext cx="9744710" cy="2593975"/>
          </a:xfrm>
          <a:prstGeom prst="rect">
            <a:avLst/>
          </a:prstGeom>
        </p:spPr>
        <p:txBody>
          <a:bodyPr wrap="square" lIns="0" tIns="0" rIns="0" bIns="0">
            <a:spAutoFit/>
          </a:bodyPr>
          <a:lstStyle>
            <a:lvl1pPr>
              <a:defRPr sz="6000" b="0" i="0">
                <a:solidFill>
                  <a:srgbClr val="E3E8ED"/>
                </a:solidFill>
                <a:latin typeface="Franklin Gothic Book"/>
                <a:cs typeface="Franklin Gothic Book"/>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02799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E3E8ED"/>
                </a:solidFill>
                <a:latin typeface="Franklin Gothic Book"/>
                <a:cs typeface="Franklin Gothic Book"/>
              </a:defRPr>
            </a:lvl1pPr>
          </a:lstStyle>
          <a:p>
            <a:endParaRPr/>
          </a:p>
        </p:txBody>
      </p:sp>
      <p:sp>
        <p:nvSpPr>
          <p:cNvPr id="3" name="Holder 3"/>
          <p:cNvSpPr>
            <a:spLocks noGrp="1"/>
          </p:cNvSpPr>
          <p:nvPr>
            <p:ph type="body" idx="1"/>
          </p:nvPr>
        </p:nvSpPr>
        <p:spPr/>
        <p:txBody>
          <a:bodyPr lIns="0" tIns="0" rIns="0" bIns="0"/>
          <a:lstStyle>
            <a:lvl1pPr>
              <a:defRPr sz="2000" b="0" i="1">
                <a:solidFill>
                  <a:srgbClr val="00AFEF"/>
                </a:solidFill>
                <a:latin typeface="Franklin Gothic Book"/>
                <a:cs typeface="Franklin Gothic Book"/>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65998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E3E8ED"/>
                </a:solidFill>
                <a:latin typeface="Franklin Gothic Book"/>
                <a:cs typeface="Franklin Gothic Boo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19860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E3E8ED"/>
                </a:solidFill>
                <a:latin typeface="Franklin Gothic Book"/>
                <a:cs typeface="Franklin Gothic Boo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58143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7518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2190728422"/>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275114154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427656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326462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875200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84397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1330920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629174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650781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243217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4157037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054441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450238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7379532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236169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23220565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2986697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5829794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402628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14752153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1183266222"/>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05611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_Chart">
  <p:cSld name="3_Chart">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8200" y="457199"/>
            <a:ext cx="3886201" cy="94773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000"/>
              <a:buFont typeface="Libre Franklin"/>
              <a:buNone/>
              <a:defRPr sz="3000" b="1">
                <a:latin typeface="Libre Franklin"/>
                <a:ea typeface="Libre Franklin"/>
                <a:cs typeface="Libre Franklin"/>
                <a:sym typeface="Libre Frankl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4791075" y="457199"/>
            <a:ext cx="6562725" cy="571976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Clr>
                <a:srgbClr val="FF0000"/>
              </a:buClr>
              <a:buSzPts val="1800"/>
              <a:buNone/>
              <a:defRPr sz="1800" i="1">
                <a:solidFill>
                  <a:srgbClr val="FF0000"/>
                </a:solidFill>
                <a:latin typeface="Libre Franklin"/>
                <a:ea typeface="Libre Franklin"/>
                <a:cs typeface="Libre Franklin"/>
                <a:sym typeface="Libre Franklin"/>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5"/>
          <p:cNvSpPr txBox="1">
            <a:spLocks noGrp="1"/>
          </p:cNvSpPr>
          <p:nvPr>
            <p:ph type="body" idx="2"/>
          </p:nvPr>
        </p:nvSpPr>
        <p:spPr>
          <a:xfrm>
            <a:off x="838201" y="1466849"/>
            <a:ext cx="3886200" cy="413442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Clr>
                <a:schemeClr val="dk1"/>
              </a:buClr>
              <a:buSzPts val="1800"/>
              <a:buNone/>
              <a:defRPr sz="18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5"/>
          <p:cNvSpPr txBox="1">
            <a:spLocks noGrp="1"/>
          </p:cNvSpPr>
          <p:nvPr>
            <p:ph type="body" idx="3"/>
          </p:nvPr>
        </p:nvSpPr>
        <p:spPr>
          <a:xfrm>
            <a:off x="838199" y="0"/>
            <a:ext cx="9553575" cy="3619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08092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E3E8ED"/>
                </a:solidFill>
                <a:latin typeface="Franklin Gothic Book"/>
                <a:cs typeface="Franklin Gothic Book"/>
              </a:defRPr>
            </a:lvl1pPr>
          </a:lstStyle>
          <a:p>
            <a:endParaRPr/>
          </a:p>
        </p:txBody>
      </p:sp>
      <p:sp>
        <p:nvSpPr>
          <p:cNvPr id="3" name="Holder 3"/>
          <p:cNvSpPr>
            <a:spLocks noGrp="1"/>
          </p:cNvSpPr>
          <p:nvPr>
            <p:ph type="body" idx="1"/>
          </p:nvPr>
        </p:nvSpPr>
        <p:spPr/>
        <p:txBody>
          <a:bodyPr lIns="0" tIns="0" rIns="0" bIns="0"/>
          <a:lstStyle>
            <a:lvl1pPr>
              <a:defRPr sz="2000" b="0" i="1">
                <a:solidFill>
                  <a:srgbClr val="00AFEF"/>
                </a:solidFill>
                <a:latin typeface="Franklin Gothic Book"/>
                <a:cs typeface="Franklin Gothic Book"/>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236073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3692884453"/>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9336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297150326"/>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4053367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3680170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20576723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1531693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5217364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6487472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9328468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29539635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13919842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5000495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066491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37826062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9217037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0566665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40569525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9706986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5154671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7289742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2348045570"/>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01067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0650D-CB83-448A-BC99-413F5EF828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70AF5F-20D3-4445-8B93-AD3E24EB61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96D8E5-8C55-404B-92F9-A58DBC91846C}"/>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5" name="Footer Placeholder 4">
            <a:extLst>
              <a:ext uri="{FF2B5EF4-FFF2-40B4-BE49-F238E27FC236}">
                <a16:creationId xmlns:a16="http://schemas.microsoft.com/office/drawing/2014/main" id="{4118A591-6422-4699-B08D-71E91AF8D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C6EB8-A69E-4930-8E6D-D6ACC6B5B5B0}"/>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39490846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755F4-F54F-4315-A757-1F30073C61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67A773-83A2-4B38-A3C1-AD12D80F01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C59A5-DE7E-4B77-885E-CC7B951FE266}"/>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5" name="Footer Placeholder 4">
            <a:extLst>
              <a:ext uri="{FF2B5EF4-FFF2-40B4-BE49-F238E27FC236}">
                <a16:creationId xmlns:a16="http://schemas.microsoft.com/office/drawing/2014/main" id="{B3865302-7315-4EA1-874D-C6B1236D28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D6E58-8276-40BF-9240-451064240459}"/>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15812520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FF3FE-F2AF-4784-9024-93DF95DAA0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2BA456-DDB1-428F-B01C-2E5C01AA4F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FF2ACD-D99F-44EB-81C2-0A267A946049}"/>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5" name="Footer Placeholder 4">
            <a:extLst>
              <a:ext uri="{FF2B5EF4-FFF2-40B4-BE49-F238E27FC236}">
                <a16:creationId xmlns:a16="http://schemas.microsoft.com/office/drawing/2014/main" id="{FE0A2BDA-8B60-4618-9DB8-6D14DD062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E0701A-E957-4C68-9DDB-DC18584BC804}"/>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546294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AFB6-D2B9-4EC4-94DB-2FA980A737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4D33B1-A424-467E-9DD3-32662BBAFF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6C1E92-6542-44A3-9852-93C0F95C98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77ABDD-F00F-4C5C-B153-1FF99E2B404F}"/>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6" name="Footer Placeholder 5">
            <a:extLst>
              <a:ext uri="{FF2B5EF4-FFF2-40B4-BE49-F238E27FC236}">
                <a16:creationId xmlns:a16="http://schemas.microsoft.com/office/drawing/2014/main" id="{B9B300C7-5594-4107-8252-ED92FA8217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380E27-96B2-4098-BF26-4CBE5BA6CE96}"/>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129167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175B9-DC3D-499E-8584-973AE9F5DC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AB2CD-5D24-4F3A-9B0B-9FC5A8BAAB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671EE0-DC06-4A31-B8F0-D612E2D3EA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1D347B-24A3-4CD8-BF8F-1EFAA371EE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D2ED78-82AA-4153-887A-3AE858B632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CFD687-E256-4B05-B4D3-DD401FB234B3}"/>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8" name="Footer Placeholder 7">
            <a:extLst>
              <a:ext uri="{FF2B5EF4-FFF2-40B4-BE49-F238E27FC236}">
                <a16:creationId xmlns:a16="http://schemas.microsoft.com/office/drawing/2014/main" id="{76A8DFC2-AEFA-4A50-AC06-775ADFC061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8443ED-9052-47E6-9D6D-64D46891F5EE}"/>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23463055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B5F88-BC2C-40B5-BC7A-9DEECD4435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4DCE12-318A-4584-8D76-7B9CEF07E6DA}"/>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4" name="Footer Placeholder 3">
            <a:extLst>
              <a:ext uri="{FF2B5EF4-FFF2-40B4-BE49-F238E27FC236}">
                <a16:creationId xmlns:a16="http://schemas.microsoft.com/office/drawing/2014/main" id="{C16F6323-9A46-4BCF-BDE1-75F969A869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B03F79-2014-4D6D-A71E-09DC0FA1406F}"/>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19331914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6864F0-B5C7-46FA-B82B-512E2D5815E4}"/>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3" name="Footer Placeholder 2">
            <a:extLst>
              <a:ext uri="{FF2B5EF4-FFF2-40B4-BE49-F238E27FC236}">
                <a16:creationId xmlns:a16="http://schemas.microsoft.com/office/drawing/2014/main" id="{22F1699B-180F-4EE8-B73D-45778636B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2FB2E0-55D0-4AA8-8FE9-DEBC3AC27641}"/>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12923148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9FCD3-D4C5-4936-A842-F2866D7BF8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7AC30E-0569-4D86-BB5F-4B92D70113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9A0FA6-41CF-4141-9623-4A9911630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D60E3E-7FEA-40A6-A85C-3B31E049282C}"/>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6" name="Footer Placeholder 5">
            <a:extLst>
              <a:ext uri="{FF2B5EF4-FFF2-40B4-BE49-F238E27FC236}">
                <a16:creationId xmlns:a16="http://schemas.microsoft.com/office/drawing/2014/main" id="{FA2633CF-5B0E-4F8F-A352-9EA21DAC10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8E8038-8491-42D8-AD7B-9793E6D7F85F}"/>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1992047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E94B5-6A4A-4FB0-845A-D4731B9BE6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E67524-7CCD-4DAD-A046-665FD45514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352721-DC4C-48C5-8740-9783D2AC47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4EC03A-A199-4291-907C-A57ED1036E28}"/>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6" name="Footer Placeholder 5">
            <a:extLst>
              <a:ext uri="{FF2B5EF4-FFF2-40B4-BE49-F238E27FC236}">
                <a16:creationId xmlns:a16="http://schemas.microsoft.com/office/drawing/2014/main" id="{09665CEF-4762-44D2-944D-662EF32224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015CFC-869E-4809-8827-AFBE5E8714E9}"/>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35335994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F60E8-C225-4283-AF5F-B3DF572E1B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86C530-749B-4149-B4D6-2DF6DF4F76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FE21F-CC66-4CD9-9075-291E94C20117}"/>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5" name="Footer Placeholder 4">
            <a:extLst>
              <a:ext uri="{FF2B5EF4-FFF2-40B4-BE49-F238E27FC236}">
                <a16:creationId xmlns:a16="http://schemas.microsoft.com/office/drawing/2014/main" id="{19739C01-51E7-42B7-A883-438AA38166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E16DCA-45DD-4AD8-B82C-9A102C15F417}"/>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22815438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9EA30B-2881-4855-88C1-6EAB02B4E7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CC80F9-5AD1-4ED0-9E66-057E40144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66E14C-5FD2-4164-9E5E-544326756E40}"/>
              </a:ext>
            </a:extLst>
          </p:cNvPr>
          <p:cNvSpPr>
            <a:spLocks noGrp="1"/>
          </p:cNvSpPr>
          <p:nvPr>
            <p:ph type="dt" sz="half" idx="10"/>
          </p:nvPr>
        </p:nvSpPr>
        <p:spPr/>
        <p:txBody>
          <a:bodyPr/>
          <a:lstStyle/>
          <a:p>
            <a:fld id="{AA3D1168-101E-495C-84C8-56782F771DCB}" type="datetimeFigureOut">
              <a:rPr lang="en-US" smtClean="0"/>
              <a:t>4/21/2022</a:t>
            </a:fld>
            <a:endParaRPr lang="en-US"/>
          </a:p>
        </p:txBody>
      </p:sp>
      <p:sp>
        <p:nvSpPr>
          <p:cNvPr id="5" name="Footer Placeholder 4">
            <a:extLst>
              <a:ext uri="{FF2B5EF4-FFF2-40B4-BE49-F238E27FC236}">
                <a16:creationId xmlns:a16="http://schemas.microsoft.com/office/drawing/2014/main" id="{CAE4D42A-AF61-47C9-BDE8-B021969028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EE6D7D-81EE-420F-A2F0-7DBA91EACE06}"/>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346341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image" Target="../media/image7.png"/><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theme" Target="../theme/theme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29"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image" Target="../media/image8.png"/><Relationship Id="rId10" Type="http://schemas.openxmlformats.org/officeDocument/2006/relationships/slideLayout" Target="../slideLayouts/slideLayout15.xml"/><Relationship Id="rId19" Type="http://schemas.openxmlformats.org/officeDocument/2006/relationships/slideLayout" Target="../slideLayouts/slideLayout24.xml"/><Relationship Id="rId31" Type="http://schemas.microsoft.com/office/2007/relationships/hdphoto" Target="../media/hdphoto2.wdp"/><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microsoft.com/office/2007/relationships/hdphoto" Target="../media/hdphoto1.wdp"/><Relationship Id="rId30" Type="http://schemas.openxmlformats.org/officeDocument/2006/relationships/image" Target="../media/image10.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image" Target="../media/image8.png"/><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microsoft.com/office/2007/relationships/hdphoto" Target="../media/hdphoto1.wdp"/><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microsoft.com/office/2007/relationships/hdphoto" Target="../media/hdphoto2.wdp"/><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image" Target="../media/image7.png"/><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theme" Target="../theme/theme3.xml"/><Relationship Id="rId28" Type="http://schemas.openxmlformats.org/officeDocument/2006/relationships/image" Target="../media/image10.pn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8000"/>
          </a:xfrm>
          <a:prstGeom prst="rect">
            <a:avLst/>
          </a:prstGeom>
        </p:spPr>
      </p:pic>
      <p:pic>
        <p:nvPicPr>
          <p:cNvPr id="17" name="bg object 17"/>
          <p:cNvPicPr/>
          <p:nvPr/>
        </p:nvPicPr>
        <p:blipFill>
          <a:blip r:embed="rId8" cstate="print"/>
          <a:stretch>
            <a:fillRect/>
          </a:stretch>
        </p:blipFill>
        <p:spPr>
          <a:xfrm>
            <a:off x="0" y="5643371"/>
            <a:ext cx="3352799" cy="1127759"/>
          </a:xfrm>
          <a:prstGeom prst="rect">
            <a:avLst/>
          </a:prstGeom>
        </p:spPr>
      </p:pic>
      <p:pic>
        <p:nvPicPr>
          <p:cNvPr id="18" name="bg object 18"/>
          <p:cNvPicPr/>
          <p:nvPr/>
        </p:nvPicPr>
        <p:blipFill>
          <a:blip r:embed="rId9" cstate="print"/>
          <a:stretch>
            <a:fillRect/>
          </a:stretch>
        </p:blipFill>
        <p:spPr>
          <a:xfrm>
            <a:off x="0" y="5993891"/>
            <a:ext cx="3931919" cy="303275"/>
          </a:xfrm>
          <a:prstGeom prst="rect">
            <a:avLst/>
          </a:prstGeom>
        </p:spPr>
      </p:pic>
      <p:pic>
        <p:nvPicPr>
          <p:cNvPr id="19" name="bg object 19"/>
          <p:cNvPicPr/>
          <p:nvPr/>
        </p:nvPicPr>
        <p:blipFill>
          <a:blip r:embed="rId10" cstate="print"/>
          <a:stretch>
            <a:fillRect/>
          </a:stretch>
        </p:blipFill>
        <p:spPr>
          <a:xfrm>
            <a:off x="845819" y="6344411"/>
            <a:ext cx="2686811" cy="426719"/>
          </a:xfrm>
          <a:prstGeom prst="rect">
            <a:avLst/>
          </a:prstGeom>
        </p:spPr>
      </p:pic>
      <p:pic>
        <p:nvPicPr>
          <p:cNvPr id="20" name="bg object 20"/>
          <p:cNvPicPr/>
          <p:nvPr/>
        </p:nvPicPr>
        <p:blipFill>
          <a:blip r:embed="rId11" cstate="print"/>
          <a:stretch>
            <a:fillRect/>
          </a:stretch>
        </p:blipFill>
        <p:spPr>
          <a:xfrm>
            <a:off x="149352" y="6342888"/>
            <a:ext cx="577595" cy="428243"/>
          </a:xfrm>
          <a:prstGeom prst="rect">
            <a:avLst/>
          </a:prstGeom>
        </p:spPr>
      </p:pic>
      <p:sp>
        <p:nvSpPr>
          <p:cNvPr id="21" name="bg object 21"/>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endParaRPr/>
          </a:p>
        </p:txBody>
      </p:sp>
      <p:pic>
        <p:nvPicPr>
          <p:cNvPr id="22" name="bg object 22"/>
          <p:cNvPicPr/>
          <p:nvPr/>
        </p:nvPicPr>
        <p:blipFill>
          <a:blip r:embed="rId12" cstate="print"/>
          <a:stretch>
            <a:fillRect/>
          </a:stretch>
        </p:blipFill>
        <p:spPr>
          <a:xfrm>
            <a:off x="8732519" y="0"/>
            <a:ext cx="3459479" cy="565403"/>
          </a:xfrm>
          <a:prstGeom prst="rect">
            <a:avLst/>
          </a:prstGeom>
        </p:spPr>
      </p:pic>
      <p:sp>
        <p:nvSpPr>
          <p:cNvPr id="2" name="Holder 2"/>
          <p:cNvSpPr>
            <a:spLocks noGrp="1"/>
          </p:cNvSpPr>
          <p:nvPr>
            <p:ph type="title"/>
          </p:nvPr>
        </p:nvSpPr>
        <p:spPr>
          <a:xfrm>
            <a:off x="916938" y="2790868"/>
            <a:ext cx="10358122" cy="1300479"/>
          </a:xfrm>
          <a:prstGeom prst="rect">
            <a:avLst/>
          </a:prstGeom>
        </p:spPr>
        <p:txBody>
          <a:bodyPr wrap="square" lIns="0" tIns="0" rIns="0" bIns="0">
            <a:spAutoFit/>
          </a:bodyPr>
          <a:lstStyle>
            <a:lvl1pPr>
              <a:defRPr sz="4400" b="0" i="0">
                <a:solidFill>
                  <a:srgbClr val="E3E8ED"/>
                </a:solidFill>
                <a:latin typeface="Franklin Gothic Book"/>
                <a:cs typeface="Franklin Gothic Book"/>
              </a:defRPr>
            </a:lvl1pPr>
          </a:lstStyle>
          <a:p>
            <a:endParaRPr/>
          </a:p>
        </p:txBody>
      </p:sp>
      <p:sp>
        <p:nvSpPr>
          <p:cNvPr id="3" name="Holder 3"/>
          <p:cNvSpPr>
            <a:spLocks noGrp="1"/>
          </p:cNvSpPr>
          <p:nvPr>
            <p:ph type="body" idx="1"/>
          </p:nvPr>
        </p:nvSpPr>
        <p:spPr>
          <a:xfrm>
            <a:off x="1541037" y="3074887"/>
            <a:ext cx="7487284" cy="1984375"/>
          </a:xfrm>
          <a:prstGeom prst="rect">
            <a:avLst/>
          </a:prstGeom>
        </p:spPr>
        <p:txBody>
          <a:bodyPr wrap="square" lIns="0" tIns="0" rIns="0" bIns="0">
            <a:spAutoFit/>
          </a:bodyPr>
          <a:lstStyle>
            <a:lvl1pPr>
              <a:defRPr sz="2000" b="0" i="1">
                <a:solidFill>
                  <a:srgbClr val="00AFEF"/>
                </a:solidFill>
                <a:latin typeface="Franklin Gothic Book"/>
                <a:cs typeface="Franklin Gothic Book"/>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4/21/2022</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46159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6" cstate="print">
            <a:extLst>
              <a:ext uri="{BEBA8EAE-BF5A-486C-A8C5-ECC9F3942E4B}">
                <a14:imgProps xmlns:a14="http://schemas.microsoft.com/office/drawing/2010/main">
                  <a14:imgLayer r:embed="rId27">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30" cstate="print">
            <a:extLst>
              <a:ext uri="{BEBA8EAE-BF5A-486C-A8C5-ECC9F3942E4B}">
                <a14:imgProps xmlns:a14="http://schemas.microsoft.com/office/drawing/2010/main">
                  <a14:imgLayer r:embed="rId31">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37876144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712" r:id="rId23"/>
    <p:sldLayoutId id="2147483713" r:id="rId24"/>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61596524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F0C152-C326-420D-AFE7-31EC6410E0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DBFEF6-3826-470A-91F0-6F23C5B23C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2D5D5-FE23-4944-B1D4-F05D48F1EE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D1168-101E-495C-84C8-56782F771DCB}" type="datetimeFigureOut">
              <a:rPr lang="en-US" smtClean="0"/>
              <a:t>4/21/2022</a:t>
            </a:fld>
            <a:endParaRPr lang="en-US"/>
          </a:p>
        </p:txBody>
      </p:sp>
      <p:sp>
        <p:nvSpPr>
          <p:cNvPr id="5" name="Footer Placeholder 4">
            <a:extLst>
              <a:ext uri="{FF2B5EF4-FFF2-40B4-BE49-F238E27FC236}">
                <a16:creationId xmlns:a16="http://schemas.microsoft.com/office/drawing/2014/main" id="{9D53827A-2AF1-49A8-AC81-26C0677D58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16B4EB-1807-4FFA-80B1-266AD5C99B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F67BCC-63C7-4F16-A4F7-D9D09B805587}" type="slidenum">
              <a:rPr lang="en-US" smtClean="0"/>
              <a:t>‹#›</a:t>
            </a:fld>
            <a:endParaRPr lang="en-US"/>
          </a:p>
        </p:txBody>
      </p:sp>
    </p:spTree>
    <p:extLst>
      <p:ext uri="{BB962C8B-B14F-4D97-AF65-F5344CB8AC3E}">
        <p14:creationId xmlns:p14="http://schemas.microsoft.com/office/powerpoint/2010/main" val="110833108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6.jpeg"/><Relationship Id="rId7" Type="http://schemas.openxmlformats.org/officeDocument/2006/relationships/diagramColors" Target="../diagrams/colors1.xml"/><Relationship Id="rId2" Type="http://schemas.openxmlformats.org/officeDocument/2006/relationships/image" Target="../media/image25.png"/><Relationship Id="rId1" Type="http://schemas.openxmlformats.org/officeDocument/2006/relationships/slideLayout" Target="../slideLayouts/slideLayout2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8.png"/><Relationship Id="rId4" Type="http://schemas.openxmlformats.org/officeDocument/2006/relationships/diagramData" Target="../diagrams/data1.xml"/><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46.gif"/><Relationship Id="rId7" Type="http://schemas.openxmlformats.org/officeDocument/2006/relationships/image" Target="../media/image50.png"/><Relationship Id="rId2" Type="http://schemas.openxmlformats.org/officeDocument/2006/relationships/image" Target="../media/image45.gif"/><Relationship Id="rId1" Type="http://schemas.openxmlformats.org/officeDocument/2006/relationships/slideLayout" Target="../slideLayouts/slideLayout27.xml"/><Relationship Id="rId6" Type="http://schemas.openxmlformats.org/officeDocument/2006/relationships/image" Target="../media/image49.gif"/><Relationship Id="rId5" Type="http://schemas.openxmlformats.org/officeDocument/2006/relationships/image" Target="../media/image48.png"/><Relationship Id="rId4" Type="http://schemas.openxmlformats.org/officeDocument/2006/relationships/image" Target="../media/image47.gif"/></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hyperlink" Target="http://aoos.org/ais-4-bathy/" TargetMode="External"/><Relationship Id="rId2" Type="http://schemas.openxmlformats.org/officeDocument/2006/relationships/image" Target="../media/image52.pn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3.tiff"/><Relationship Id="rId1" Type="http://schemas.openxmlformats.org/officeDocument/2006/relationships/slideLayout" Target="../slideLayouts/slideLayout7.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3.tiff"/><Relationship Id="rId1" Type="http://schemas.openxmlformats.org/officeDocument/2006/relationships/slideLayout" Target="../slideLayouts/slideLayout7.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27.xml"/><Relationship Id="rId4" Type="http://schemas.openxmlformats.org/officeDocument/2006/relationships/image" Target="../media/image68.jpeg"/></Relationships>
</file>

<file path=ppt/slides/_rels/slide40.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2" Type="http://schemas.openxmlformats.org/officeDocument/2006/relationships/image" Target="../media/image70.tiff"/><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2" Type="http://schemas.openxmlformats.org/officeDocument/2006/relationships/image" Target="../media/image71.tiff"/><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7.xml"/><Relationship Id="rId4" Type="http://schemas.openxmlformats.org/officeDocument/2006/relationships/image" Target="../media/image74.jpeg"/></Relationships>
</file>

<file path=ppt/slides/_rels/slide4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7.xml"/><Relationship Id="rId5" Type="http://schemas.openxmlformats.org/officeDocument/2006/relationships/image" Target="../media/image63.tiff"/><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image" Target="../media/image77.png"/><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27.xml"/><Relationship Id="rId4" Type="http://schemas.openxmlformats.org/officeDocument/2006/relationships/image" Target="../media/image80.emf"/></Relationships>
</file>

<file path=ppt/slides/_rels/slide50.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slideLayout" Target="../slideLayouts/slideLayout27.xml"/><Relationship Id="rId4" Type="http://schemas.openxmlformats.org/officeDocument/2006/relationships/image" Target="../media/image83.emf"/></Relationships>
</file>

<file path=ppt/slides/_rels/slide51.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slideLayout" Target="../slideLayouts/slideLayout27.xml"/><Relationship Id="rId4" Type="http://schemas.openxmlformats.org/officeDocument/2006/relationships/image" Target="../media/image87.emf"/></Relationships>
</file>

<file path=ppt/slides/_rels/slide53.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png"/><Relationship Id="rId1" Type="http://schemas.openxmlformats.org/officeDocument/2006/relationships/slideLayout" Target="../slideLayouts/slideLayout27.xml"/><Relationship Id="rId4" Type="http://schemas.openxmlformats.org/officeDocument/2006/relationships/image" Target="../media/image90.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7.xml"/><Relationship Id="rId4" Type="http://schemas.openxmlformats.org/officeDocument/2006/relationships/image" Target="../media/image9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8.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94.emf"/><Relationship Id="rId1" Type="http://schemas.openxmlformats.org/officeDocument/2006/relationships/slideLayout" Target="../slideLayouts/slideLayout27.xml"/></Relationships>
</file>

<file path=ppt/slides/_rels/slide59.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27.xml"/><Relationship Id="rId6" Type="http://schemas.openxmlformats.org/officeDocument/2006/relationships/image" Target="../media/image101.emf"/><Relationship Id="rId5" Type="http://schemas.openxmlformats.org/officeDocument/2006/relationships/image" Target="../media/image100.emf"/><Relationship Id="rId4" Type="http://schemas.openxmlformats.org/officeDocument/2006/relationships/image" Target="../media/image99.emf"/></Relationships>
</file>

<file path=ppt/slides/_rels/slide61.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102.emf"/><Relationship Id="rId1" Type="http://schemas.openxmlformats.org/officeDocument/2006/relationships/slideLayout" Target="../slideLayouts/slideLayout27.xml"/><Relationship Id="rId6" Type="http://schemas.openxmlformats.org/officeDocument/2006/relationships/image" Target="../media/image106.emf"/><Relationship Id="rId5" Type="http://schemas.openxmlformats.org/officeDocument/2006/relationships/image" Target="../media/image105.emf"/><Relationship Id="rId4" Type="http://schemas.openxmlformats.org/officeDocument/2006/relationships/image" Target="../media/image104.emf"/></Relationships>
</file>

<file path=ppt/slides/_rels/slide6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tiff"/><Relationship Id="rId1" Type="http://schemas.openxmlformats.org/officeDocument/2006/relationships/slideLayout" Target="../slideLayouts/slideLayout27.xml"/><Relationship Id="rId5" Type="http://schemas.openxmlformats.org/officeDocument/2006/relationships/image" Target="../media/image110.tiff"/><Relationship Id="rId4" Type="http://schemas.openxmlformats.org/officeDocument/2006/relationships/image" Target="../media/image109.tif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7.xml"/></Relationships>
</file>

<file path=ppt/slides/_rels/slide66.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4.xml.rels><?xml version="1.0" encoding="UTF-8" standalone="yes"?>
<Relationships xmlns="http://schemas.openxmlformats.org/package/2006/relationships"><Relationship Id="rId8" Type="http://schemas.openxmlformats.org/officeDocument/2006/relationships/image" Target="../media/image120.tiff"/><Relationship Id="rId3" Type="http://schemas.openxmlformats.org/officeDocument/2006/relationships/image" Target="../media/image115.jpg"/><Relationship Id="rId7" Type="http://schemas.openxmlformats.org/officeDocument/2006/relationships/image" Target="../media/image119.tiff"/><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image" Target="../media/image118.jpg"/><Relationship Id="rId5" Type="http://schemas.openxmlformats.org/officeDocument/2006/relationships/image" Target="../media/image117.jpg"/><Relationship Id="rId10" Type="http://schemas.openxmlformats.org/officeDocument/2006/relationships/image" Target="../media/image122.jpeg"/><Relationship Id="rId4" Type="http://schemas.openxmlformats.org/officeDocument/2006/relationships/image" Target="../media/image116.jpeg"/><Relationship Id="rId9" Type="http://schemas.openxmlformats.org/officeDocument/2006/relationships/image" Target="../media/image121.tiff"/></Relationships>
</file>

<file path=ppt/slides/_rels/slide7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jpeg"/><Relationship Id="rId1" Type="http://schemas.openxmlformats.org/officeDocument/2006/relationships/slideLayout" Target="../slideLayouts/slideLayout7.xml"/><Relationship Id="rId5" Type="http://schemas.openxmlformats.org/officeDocument/2006/relationships/image" Target="../media/image126.jpeg"/><Relationship Id="rId4" Type="http://schemas.openxmlformats.org/officeDocument/2006/relationships/image" Target="../media/image125.jpeg"/></Relationships>
</file>

<file path=ppt/slides/_rels/slide7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jpeg"/><Relationship Id="rId1" Type="http://schemas.openxmlformats.org/officeDocument/2006/relationships/slideLayout" Target="../slideLayouts/slideLayout7.xml"/><Relationship Id="rId5" Type="http://schemas.openxmlformats.org/officeDocument/2006/relationships/image" Target="../media/image126.jpeg"/><Relationship Id="rId4" Type="http://schemas.openxmlformats.org/officeDocument/2006/relationships/image" Target="../media/image125.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NUL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customXml" Target="../ink/ink2.xml"/><Relationship Id="rId5" Type="http://schemas.openxmlformats.org/officeDocument/2006/relationships/image" Target="NULL"/><Relationship Id="rId4" Type="http://schemas.openxmlformats.org/officeDocument/2006/relationships/customXml" Target="../ink/ink1.xml"/></Relationships>
</file>

<file path=ppt/slides/_rels/slide81.xml.rels><?xml version="1.0" encoding="UTF-8" standalone="yes"?>
<Relationships xmlns="http://schemas.openxmlformats.org/package/2006/relationships"><Relationship Id="rId8" Type="http://schemas.openxmlformats.org/officeDocument/2006/relationships/image" Target="../media/image129.jpeg"/><Relationship Id="rId3" Type="http://schemas.openxmlformats.org/officeDocument/2006/relationships/image" Target="../media/image128.png"/><Relationship Id="rId7" Type="http://schemas.openxmlformats.org/officeDocument/2006/relationships/image" Target="NUL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customXml" Target="../ink/ink4.xml"/><Relationship Id="rId5" Type="http://schemas.openxmlformats.org/officeDocument/2006/relationships/image" Target="NULL"/><Relationship Id="rId4" Type="http://schemas.openxmlformats.org/officeDocument/2006/relationships/customXml" Target="../ink/ink3.xml"/></Relationships>
</file>

<file path=ppt/slides/_rels/slide82.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30.GIF"/><Relationship Id="rId7" Type="http://schemas.openxmlformats.org/officeDocument/2006/relationships/image" Target="../media/image126.jpe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25.jpeg"/><Relationship Id="rId11" Type="http://schemas.microsoft.com/office/2007/relationships/hdphoto" Target="../media/hdphoto3.wdp"/><Relationship Id="rId5" Type="http://schemas.openxmlformats.org/officeDocument/2006/relationships/image" Target="../media/image124.png"/><Relationship Id="rId10" Type="http://schemas.openxmlformats.org/officeDocument/2006/relationships/image" Target="../media/image133.png"/><Relationship Id="rId4" Type="http://schemas.openxmlformats.org/officeDocument/2006/relationships/image" Target="../media/image123.jpeg"/><Relationship Id="rId9" Type="http://schemas.openxmlformats.org/officeDocument/2006/relationships/image" Target="../media/image132.jpeg"/></Relationships>
</file>

<file path=ppt/slides/_rels/slide83.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138.png"/><Relationship Id="rId3" Type="http://schemas.openxmlformats.org/officeDocument/2006/relationships/image" Target="../media/image134.png"/><Relationship Id="rId7" Type="http://schemas.openxmlformats.org/officeDocument/2006/relationships/image" Target="../media/image135.png"/><Relationship Id="rId12" Type="http://schemas.microsoft.com/office/2007/relationships/hdphoto" Target="../media/hdphoto7.wdp"/><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microsoft.com/office/2007/relationships/hdphoto" Target="../media/hdphoto3.wdp"/><Relationship Id="rId11" Type="http://schemas.openxmlformats.org/officeDocument/2006/relationships/image" Target="../media/image137.png"/><Relationship Id="rId5" Type="http://schemas.openxmlformats.org/officeDocument/2006/relationships/image" Target="../media/image133.png"/><Relationship Id="rId10" Type="http://schemas.microsoft.com/office/2007/relationships/hdphoto" Target="../media/hdphoto6.wdp"/><Relationship Id="rId4" Type="http://schemas.microsoft.com/office/2007/relationships/hdphoto" Target="../media/hdphoto4.wdp"/><Relationship Id="rId9" Type="http://schemas.openxmlformats.org/officeDocument/2006/relationships/image" Target="../media/image136.png"/><Relationship Id="rId14" Type="http://schemas.microsoft.com/office/2007/relationships/hdphoto" Target="../media/hdphoto8.wdp"/></Relationships>
</file>

<file path=ppt/slides/_rels/slide8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41.png"/><Relationship Id="rId5" Type="http://schemas.openxmlformats.org/officeDocument/2006/relationships/image" Target="../media/image140.jpeg"/><Relationship Id="rId4" Type="http://schemas.microsoft.com/office/2007/relationships/hdphoto" Target="../media/hdphoto9.wdp"/></Relationships>
</file>

<file path=ppt/slides/_rels/slide8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png"/></Relationships>
</file>

<file path=ppt/slides/_rels/slide86.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47.jpeg"/></Relationships>
</file>

<file path=ppt/slides/_rels/slide8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150.jpeg"/><Relationship Id="rId4" Type="http://schemas.openxmlformats.org/officeDocument/2006/relationships/image" Target="../media/image149.jpeg"/></Relationships>
</file>

<file path=ppt/slides/_rels/slide8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2.jpeg"/><Relationship Id="rId7" Type="http://schemas.openxmlformats.org/officeDocument/2006/relationships/image" Target="../media/image156.jpe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9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59.png"/></Relationships>
</file>

<file path=ppt/slides/_rels/slide9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8" Type="http://schemas.openxmlformats.org/officeDocument/2006/relationships/image" Target="../media/image165.jpeg"/><Relationship Id="rId3" Type="http://schemas.openxmlformats.org/officeDocument/2006/relationships/image" Target="../media/image161.jpeg"/><Relationship Id="rId7" Type="http://schemas.openxmlformats.org/officeDocument/2006/relationships/image" Target="../media/image164.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163.png"/><Relationship Id="rId5" Type="http://schemas.microsoft.com/office/2007/relationships/hdphoto" Target="../media/hdphoto10.wdp"/><Relationship Id="rId4" Type="http://schemas.openxmlformats.org/officeDocument/2006/relationships/image" Target="../media/image162.png"/></Relationships>
</file>

<file path=ppt/slides/_rels/slide93.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169.jpeg"/><Relationship Id="rId5" Type="http://schemas.openxmlformats.org/officeDocument/2006/relationships/image" Target="../media/image168.jpeg"/><Relationship Id="rId4" Type="http://schemas.openxmlformats.org/officeDocument/2006/relationships/image" Target="../media/image167.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3" Type="http://schemas.openxmlformats.org/officeDocument/2006/relationships/image" Target="../media/image170.png"/><Relationship Id="rId7" Type="http://schemas.openxmlformats.org/officeDocument/2006/relationships/image" Target="../media/image172.jpe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141.png"/><Relationship Id="rId5" Type="http://schemas.openxmlformats.org/officeDocument/2006/relationships/image" Target="../media/image171.jpeg"/><Relationship Id="rId4" Type="http://schemas.microsoft.com/office/2007/relationships/hdphoto" Target="../media/hdphoto11.wdp"/></Relationships>
</file>

<file path=ppt/slides/_rels/slide97.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9.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31.xml"/></Relationships>
</file>

<file path=ppt/slides/_rels/slide100.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31.xml"/></Relationships>
</file>

<file path=ppt/slides/_rels/slide101.xml.rels><?xml version="1.0" encoding="UTF-8" standalone="yes"?>
<Relationships xmlns="http://schemas.openxmlformats.org/package/2006/relationships"><Relationship Id="rId8" Type="http://schemas.openxmlformats.org/officeDocument/2006/relationships/image" Target="../media/image181.png"/><Relationship Id="rId3" Type="http://schemas.openxmlformats.org/officeDocument/2006/relationships/image" Target="../media/image176.png"/><Relationship Id="rId7" Type="http://schemas.openxmlformats.org/officeDocument/2006/relationships/image" Target="../media/image180.png"/><Relationship Id="rId2" Type="http://schemas.openxmlformats.org/officeDocument/2006/relationships/image" Target="../media/image175.jpeg"/><Relationship Id="rId1" Type="http://schemas.openxmlformats.org/officeDocument/2006/relationships/slideLayout" Target="../slideLayouts/slideLayout38.xml"/><Relationship Id="rId6" Type="http://schemas.openxmlformats.org/officeDocument/2006/relationships/image" Target="../media/image179.jpeg"/><Relationship Id="rId5" Type="http://schemas.openxmlformats.org/officeDocument/2006/relationships/image" Target="../media/image178.png"/><Relationship Id="rId10" Type="http://schemas.openxmlformats.org/officeDocument/2006/relationships/image" Target="../media/image183.png"/><Relationship Id="rId4" Type="http://schemas.openxmlformats.org/officeDocument/2006/relationships/image" Target="../media/image177.png"/><Relationship Id="rId9" Type="http://schemas.openxmlformats.org/officeDocument/2006/relationships/image" Target="../media/image182.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3.xml.rels><?xml version="1.0" encoding="UTF-8" standalone="yes"?>
<Relationships xmlns="http://schemas.openxmlformats.org/package/2006/relationships"><Relationship Id="rId3" Type="http://schemas.openxmlformats.org/officeDocument/2006/relationships/image" Target="../media/image185.emf"/><Relationship Id="rId2" Type="http://schemas.openxmlformats.org/officeDocument/2006/relationships/image" Target="../media/image184.jpeg"/><Relationship Id="rId1" Type="http://schemas.openxmlformats.org/officeDocument/2006/relationships/slideLayout" Target="../slideLayouts/slideLayout42.xml"/></Relationships>
</file>

<file path=ppt/slides/_rels/slide104.xml.rels><?xml version="1.0" encoding="UTF-8" standalone="yes"?>
<Relationships xmlns="http://schemas.openxmlformats.org/package/2006/relationships"><Relationship Id="rId3" Type="http://schemas.openxmlformats.org/officeDocument/2006/relationships/image" Target="../media/image186.tiff"/><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105.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106.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51.xml"/></Relationships>
</file>

<file path=ppt/slides/_rels/slide107.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51.xml"/></Relationships>
</file>

<file path=ppt/slides/_rels/slide108.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38.xml"/></Relationships>
</file>

<file path=ppt/slides/_rels/slide109.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38.xml"/></Relationships>
</file>

<file path=ppt/slides/_rels/slide1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4.xml"/><Relationship Id="rId1" Type="http://schemas.openxmlformats.org/officeDocument/2006/relationships/slideLayout" Target="../slideLayouts/slideLayout3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25.xml"/><Relationship Id="rId1" Type="http://schemas.openxmlformats.org/officeDocument/2006/relationships/slideLayout" Target="../slideLayouts/slideLayout38.xml"/><Relationship Id="rId4" Type="http://schemas.openxmlformats.org/officeDocument/2006/relationships/image" Target="../media/image190.jpeg"/></Relationships>
</file>

<file path=ppt/slides/_rels/slide112.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notesSlide" Target="../notesSlides/notesSlide26.xml"/><Relationship Id="rId1" Type="http://schemas.openxmlformats.org/officeDocument/2006/relationships/slideLayout" Target="../slideLayouts/slideLayout38.xml"/><Relationship Id="rId4" Type="http://schemas.openxmlformats.org/officeDocument/2006/relationships/image" Target="../media/image190.jpeg"/></Relationships>
</file>

<file path=ppt/slides/_rels/slide113.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3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5.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42.xml"/></Relationships>
</file>

<file path=ppt/slides/_rels/slide116.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120.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27.xml"/></Relationships>
</file>

<file path=ppt/slides/_rels/slide121.xml.rels><?xml version="1.0" encoding="UTF-8" standalone="yes"?>
<Relationships xmlns="http://schemas.openxmlformats.org/package/2006/relationships"><Relationship Id="rId2" Type="http://schemas.openxmlformats.org/officeDocument/2006/relationships/image" Target="../media/image197.emf"/><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4.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7.xml"/></Relationships>
</file>

<file path=ppt/slides/_rels/slide12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128.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jpeg"/><Relationship Id="rId1" Type="http://schemas.openxmlformats.org/officeDocument/2006/relationships/slideLayout" Target="../slideLayouts/slideLayout27.xml"/></Relationships>
</file>

<file path=ppt/slides/_rels/slide129.xml.rels><?xml version="1.0" encoding="UTF-8" standalone="yes"?>
<Relationships xmlns="http://schemas.openxmlformats.org/package/2006/relationships"><Relationship Id="rId2" Type="http://schemas.openxmlformats.org/officeDocument/2006/relationships/image" Target="../media/image203.jpeg"/><Relationship Id="rId1" Type="http://schemas.openxmlformats.org/officeDocument/2006/relationships/slideLayout" Target="../slideLayouts/slideLayout19.xml"/></Relationships>
</file>

<file path=ppt/slides/_rels/slide130.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image" Target="../media/image204.PNG"/><Relationship Id="rId1" Type="http://schemas.openxmlformats.org/officeDocument/2006/relationships/slideLayout" Target="../slideLayouts/slideLayout19.xml"/></Relationships>
</file>

<file path=ppt/slides/_rels/slide131.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27.xml"/></Relationships>
</file>

<file path=ppt/slides/_rels/slide132.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jpeg"/><Relationship Id="rId1" Type="http://schemas.openxmlformats.org/officeDocument/2006/relationships/slideLayout" Target="../slideLayouts/slideLayout27.xml"/></Relationships>
</file>

<file path=ppt/slides/_rels/slide133.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27.xml"/><Relationship Id="rId4" Type="http://schemas.openxmlformats.org/officeDocument/2006/relationships/image" Target="../media/image211.png"/></Relationships>
</file>

<file path=ppt/slides/_rels/slide134.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27.xml"/></Relationships>
</file>

<file path=ppt/slides/_rels/slide135.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27.xml"/></Relationships>
</file>

<file path=ppt/slides/_rels/slide136.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27.xml"/></Relationships>
</file>

<file path=ppt/slides/_rels/slide137.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27.xml"/></Relationships>
</file>

<file path=ppt/slides/_rels/slide138.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8.xml"/></Relationships>
</file>

<file path=ppt/slides/_rels/slide139.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27.xml"/></Relationships>
</file>

<file path=ppt/slides/_rels/slide140.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30.xml"/><Relationship Id="rId1" Type="http://schemas.openxmlformats.org/officeDocument/2006/relationships/slideLayout" Target="../slideLayouts/slideLayout28.xml"/></Relationships>
</file>

<file path=ppt/slides/_rels/slide14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1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159" y="3588134"/>
            <a:ext cx="10966450" cy="1887312"/>
          </a:xfrm>
          <a:prstGeom prst="rect">
            <a:avLst/>
          </a:prstGeom>
        </p:spPr>
        <p:txBody>
          <a:bodyPr vert="horz" wrap="square" lIns="0" tIns="13335" rIns="0" bIns="0" rtlCol="0">
            <a:spAutoFit/>
          </a:bodyPr>
          <a:lstStyle/>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4400" b="0" i="0" u="none" strike="noStrike" kern="0" cap="none" spc="0" normalizeH="0" baseline="0" noProof="0" dirty="0">
                <a:ln>
                  <a:noFill/>
                </a:ln>
                <a:solidFill>
                  <a:srgbClr val="FFFF00"/>
                </a:solidFill>
                <a:effectLst/>
                <a:uLnTx/>
                <a:uFillTx/>
                <a:latin typeface="Franklin Gothic Book"/>
                <a:ea typeface="+mn-ea"/>
                <a:cs typeface="+mn-cs"/>
              </a:rPr>
              <a:t>Welcome </a:t>
            </a:r>
          </a:p>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2800" b="0" i="0" u="none" strike="noStrike" kern="0" cap="none" spc="0" normalizeH="0" baseline="0" noProof="0" dirty="0">
                <a:ln>
                  <a:noFill/>
                </a:ln>
                <a:solidFill>
                  <a:prstClr val="white">
                    <a:lumMod val="95000"/>
                  </a:prstClr>
                </a:solidFill>
                <a:effectLst/>
                <a:uLnTx/>
                <a:uFillTx/>
                <a:latin typeface="Franklin Gothic Book"/>
                <a:ea typeface="+mn-ea"/>
                <a:cs typeface="+mn-cs"/>
              </a:rPr>
              <a:t>The ADAC Program Year 8 Annual Meeting will start at</a:t>
            </a:r>
            <a:br>
              <a:rPr kumimoji="0" lang="en-US" sz="2800" b="0" i="0" u="none" strike="noStrike" kern="0" cap="none" spc="0" normalizeH="0" baseline="0" noProof="0" dirty="0">
                <a:ln>
                  <a:noFill/>
                </a:ln>
                <a:solidFill>
                  <a:srgbClr val="E3E8ED"/>
                </a:solidFill>
                <a:effectLst/>
                <a:uLnTx/>
                <a:uFillTx/>
                <a:latin typeface="Franklin Gothic Book"/>
                <a:ea typeface="+mn-ea"/>
                <a:cs typeface="+mn-cs"/>
              </a:rPr>
            </a:br>
            <a:r>
              <a:rPr kumimoji="0" lang="en-US" sz="2800" b="0" i="0" u="none" strike="noStrike" kern="0" cap="none" spc="0" normalizeH="0" baseline="0" noProof="0" dirty="0">
                <a:ln>
                  <a:noFill/>
                </a:ln>
                <a:solidFill>
                  <a:srgbClr val="E3E8ED"/>
                </a:solidFill>
                <a:effectLst/>
                <a:uLnTx/>
                <a:uFillTx/>
                <a:latin typeface="Franklin Gothic Book"/>
                <a:ea typeface="+mn-ea"/>
                <a:cs typeface="+mn-cs"/>
              </a:rPr>
              <a:t>8:00 AM AKDT/</a:t>
            </a:r>
            <a:br>
              <a:rPr kumimoji="0" lang="en-US" sz="2800" b="0" i="0" u="none" strike="noStrike" kern="0" cap="none" spc="0" normalizeH="0" baseline="0" noProof="0" dirty="0">
                <a:ln>
                  <a:noFill/>
                </a:ln>
                <a:solidFill>
                  <a:srgbClr val="E3E8ED"/>
                </a:solidFill>
                <a:effectLst/>
                <a:uLnTx/>
                <a:uFillTx/>
                <a:latin typeface="Franklin Gothic Book"/>
                <a:ea typeface="+mn-ea"/>
                <a:cs typeface="+mn-cs"/>
              </a:rPr>
            </a:br>
            <a:r>
              <a:rPr kumimoji="0" lang="en-US" sz="2800" b="0" i="0" u="none" strike="noStrike" kern="0" cap="none" spc="0" normalizeH="0" baseline="0" noProof="0" dirty="0">
                <a:ln>
                  <a:noFill/>
                </a:ln>
                <a:solidFill>
                  <a:srgbClr val="E3E8ED"/>
                </a:solidFill>
                <a:effectLst/>
                <a:uLnTx/>
                <a:uFillTx/>
                <a:latin typeface="Franklin Gothic Book"/>
                <a:ea typeface="+mn-ea"/>
                <a:cs typeface="+mn-cs"/>
              </a:rPr>
              <a:t>12:00 PM EDT</a:t>
            </a:r>
            <a:endParaRPr kumimoji="0" sz="28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marR="0" lvl="0" indent="0" algn="l" defTabSz="914400" rtl="0" eaLnBrk="1" fontAlgn="auto" latinLnBrk="0" hangingPunct="1">
              <a:lnSpc>
                <a:spcPct val="100000"/>
              </a:lnSpc>
              <a:spcBef>
                <a:spcPts val="10"/>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Arctic</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3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Future</a:t>
            </a:r>
            <a:endParaRPr kumimoji="0" sz="10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159" y="3588134"/>
            <a:ext cx="10966450" cy="475130"/>
          </a:xfrm>
          <a:prstGeom prst="rect">
            <a:avLst/>
          </a:prstGeom>
        </p:spPr>
        <p:txBody>
          <a:bodyPr vert="horz" wrap="square" lIns="0" tIns="13335" rIns="0" bIns="0" rtlCol="0">
            <a:spAutoFit/>
          </a:bodyPr>
          <a:lstStyle/>
          <a:p>
            <a:pPr marL="0" marR="0" lvl="0" indent="0" algn="ctr" defTabSz="914400" rtl="0" eaLnBrk="1" fontAlgn="auto" latinLnBrk="0" hangingPunct="1">
              <a:lnSpc>
                <a:spcPts val="3575"/>
              </a:lnSpc>
              <a:spcBef>
                <a:spcPts val="105"/>
              </a:spcBef>
              <a:spcAft>
                <a:spcPts val="0"/>
              </a:spcAft>
              <a:buClrTx/>
              <a:buSzTx/>
              <a:buFontTx/>
              <a:buNone/>
              <a:tabLst/>
              <a:defRPr/>
            </a:pPr>
            <a:r>
              <a:rPr kumimoji="0" sz="3200" b="0" i="0" u="none" strike="noStrike" kern="1200" cap="none" spc="-10" normalizeH="0" baseline="0" noProof="0" dirty="0">
                <a:ln>
                  <a:noFill/>
                </a:ln>
                <a:solidFill>
                  <a:srgbClr val="E3E8ED"/>
                </a:solidFill>
                <a:effectLst/>
                <a:uLnTx/>
                <a:uFillTx/>
                <a:latin typeface="Franklin Gothic Book"/>
                <a:ea typeface="+mn-ea"/>
                <a:cs typeface="Franklin Gothic Book"/>
              </a:rPr>
              <a:t>Welcome</a:t>
            </a:r>
            <a:r>
              <a:rPr kumimoji="0" sz="3200" b="0" i="0" u="none" strike="noStrike" kern="1200" cap="none" spc="-40" normalizeH="0" baseline="0" noProof="0" dirty="0">
                <a:ln>
                  <a:noFill/>
                </a:ln>
                <a:solidFill>
                  <a:srgbClr val="E3E8ED"/>
                </a:solidFill>
                <a:effectLst/>
                <a:uLnTx/>
                <a:uFillTx/>
                <a:latin typeface="Franklin Gothic Book"/>
                <a:ea typeface="+mn-ea"/>
                <a:cs typeface="Franklin Gothic Book"/>
              </a:rPr>
              <a:t> </a:t>
            </a:r>
            <a:r>
              <a:rPr kumimoji="0" sz="3200" b="0" i="0" u="none" strike="noStrike" kern="1200" cap="none" spc="5" normalizeH="0" baseline="0" noProof="0" dirty="0">
                <a:ln>
                  <a:noFill/>
                </a:ln>
                <a:solidFill>
                  <a:srgbClr val="E3E8ED"/>
                </a:solidFill>
                <a:effectLst/>
                <a:uLnTx/>
                <a:uFillTx/>
                <a:latin typeface="Franklin Gothic Book"/>
                <a:ea typeface="+mn-ea"/>
                <a:cs typeface="Franklin Gothic Book"/>
              </a:rPr>
              <a:t>back</a:t>
            </a:r>
            <a:r>
              <a:rPr kumimoji="0" sz="3200" b="0" i="0" u="none" strike="noStrike" kern="1200" cap="none" spc="-30" normalizeH="0" baseline="0" noProof="0" dirty="0">
                <a:ln>
                  <a:noFill/>
                </a:ln>
                <a:solidFill>
                  <a:srgbClr val="E3E8ED"/>
                </a:solidFill>
                <a:effectLst/>
                <a:uLnTx/>
                <a:uFillTx/>
                <a:latin typeface="Franklin Gothic Book"/>
                <a:ea typeface="+mn-ea"/>
                <a:cs typeface="Franklin Gothic Book"/>
              </a:rPr>
              <a:t> </a:t>
            </a:r>
            <a:r>
              <a:rPr kumimoji="0" sz="3200" b="0" i="0" u="none" strike="noStrike" kern="1200" cap="none" spc="-20" normalizeH="0" baseline="0" noProof="0" dirty="0">
                <a:ln>
                  <a:noFill/>
                </a:ln>
                <a:solidFill>
                  <a:srgbClr val="E3E8ED"/>
                </a:solidFill>
                <a:effectLst/>
                <a:uLnTx/>
                <a:uFillTx/>
                <a:latin typeface="Franklin Gothic Book"/>
                <a:ea typeface="+mn-ea"/>
                <a:cs typeface="Franklin Gothic Book"/>
              </a:rPr>
              <a:t>to</a:t>
            </a:r>
            <a:r>
              <a:rPr kumimoji="0" sz="32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3200" b="0" i="0" u="none" strike="noStrike" kern="1200" cap="none" spc="-20" normalizeH="0" baseline="0" noProof="0" dirty="0">
                <a:ln>
                  <a:noFill/>
                </a:ln>
                <a:solidFill>
                  <a:srgbClr val="E3E8ED"/>
                </a:solidFill>
                <a:effectLst/>
                <a:uLnTx/>
                <a:uFillTx/>
                <a:latin typeface="Franklin Gothic Book"/>
                <a:ea typeface="+mn-ea"/>
                <a:cs typeface="Franklin Gothic Book"/>
              </a:rPr>
              <a:t>ADAC’s</a:t>
            </a:r>
            <a:r>
              <a:rPr kumimoji="0" sz="3200" b="0" i="0" u="none" strike="noStrike" kern="1200" cap="none" spc="-45" normalizeH="0" baseline="0" noProof="0" dirty="0">
                <a:ln>
                  <a:noFill/>
                </a:ln>
                <a:solidFill>
                  <a:srgbClr val="E3E8ED"/>
                </a:solidFill>
                <a:effectLst/>
                <a:uLnTx/>
                <a:uFillTx/>
                <a:latin typeface="Franklin Gothic Book"/>
                <a:ea typeface="+mn-ea"/>
                <a:cs typeface="Franklin Gothic Book"/>
              </a:rPr>
              <a:t> </a:t>
            </a:r>
            <a:r>
              <a:rPr kumimoji="0" sz="3200" b="0" i="0" u="none" strike="noStrike" kern="1200" cap="none" spc="-5" normalizeH="0" baseline="0" noProof="0" dirty="0">
                <a:ln>
                  <a:noFill/>
                </a:ln>
                <a:solidFill>
                  <a:srgbClr val="E3E8ED"/>
                </a:solidFill>
                <a:effectLst/>
                <a:uLnTx/>
                <a:uFillTx/>
                <a:latin typeface="Franklin Gothic Book"/>
                <a:ea typeface="+mn-ea"/>
                <a:cs typeface="Franklin Gothic Book"/>
              </a:rPr>
              <a:t>Program</a:t>
            </a:r>
            <a:r>
              <a:rPr kumimoji="0" sz="3200" b="0" i="0" u="none" strike="noStrike" kern="1200" cap="none" spc="-40" normalizeH="0" baseline="0" noProof="0" dirty="0">
                <a:ln>
                  <a:noFill/>
                </a:ln>
                <a:solidFill>
                  <a:srgbClr val="E3E8ED"/>
                </a:solidFill>
                <a:effectLst/>
                <a:uLnTx/>
                <a:uFillTx/>
                <a:latin typeface="Franklin Gothic Book"/>
                <a:ea typeface="+mn-ea"/>
                <a:cs typeface="Franklin Gothic Book"/>
              </a:rPr>
              <a:t> Year</a:t>
            </a:r>
            <a:r>
              <a:rPr kumimoji="0" sz="32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lang="en-US" sz="3200" b="0" i="0" u="none" strike="noStrike" kern="1200" cap="none" spc="0" normalizeH="0" baseline="0" noProof="0" dirty="0">
                <a:ln>
                  <a:noFill/>
                </a:ln>
                <a:solidFill>
                  <a:srgbClr val="E3E8ED"/>
                </a:solidFill>
                <a:effectLst/>
                <a:uLnTx/>
                <a:uFillTx/>
                <a:latin typeface="Franklin Gothic Book"/>
                <a:ea typeface="+mn-ea"/>
                <a:cs typeface="Franklin Gothic Book"/>
              </a:rPr>
              <a:t>8</a:t>
            </a:r>
            <a:r>
              <a:rPr kumimoji="0" sz="32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3200" b="0" i="0" u="none" strike="noStrike" kern="1200" cap="none" spc="5" normalizeH="0" baseline="0" noProof="0" dirty="0">
                <a:ln>
                  <a:noFill/>
                </a:ln>
                <a:solidFill>
                  <a:srgbClr val="E3E8ED"/>
                </a:solidFill>
                <a:effectLst/>
                <a:uLnTx/>
                <a:uFillTx/>
                <a:latin typeface="Franklin Gothic Book"/>
                <a:ea typeface="+mn-ea"/>
                <a:cs typeface="Franklin Gothic Book"/>
              </a:rPr>
              <a:t>Annual</a:t>
            </a:r>
            <a:r>
              <a:rPr kumimoji="0" sz="3200" b="0" i="0" u="none" strike="noStrike" kern="1200" cap="none" spc="-45" normalizeH="0" baseline="0" noProof="0" dirty="0">
                <a:ln>
                  <a:noFill/>
                </a:ln>
                <a:solidFill>
                  <a:srgbClr val="E3E8ED"/>
                </a:solidFill>
                <a:effectLst/>
                <a:uLnTx/>
                <a:uFillTx/>
                <a:latin typeface="Franklin Gothic Book"/>
                <a:ea typeface="+mn-ea"/>
                <a:cs typeface="Franklin Gothic Book"/>
              </a:rPr>
              <a:t> </a:t>
            </a:r>
            <a:r>
              <a:rPr kumimoji="0" sz="3200" b="0" i="0" u="none" strike="noStrike" kern="1200" cap="none" spc="0" normalizeH="0" baseline="0" noProof="0" dirty="0">
                <a:ln>
                  <a:noFill/>
                </a:ln>
                <a:solidFill>
                  <a:srgbClr val="E3E8ED"/>
                </a:solidFill>
                <a:effectLst/>
                <a:uLnTx/>
                <a:uFillTx/>
                <a:latin typeface="Franklin Gothic Book"/>
                <a:ea typeface="+mn-ea"/>
                <a:cs typeface="Franklin Gothic Book"/>
              </a:rPr>
              <a:t>Meeting:</a:t>
            </a:r>
            <a:r>
              <a:rPr kumimoji="0" sz="3200" b="0" i="0" u="none" strike="noStrike" kern="1200" cap="none" spc="-30" normalizeH="0" baseline="0" noProof="0" dirty="0">
                <a:ln>
                  <a:noFill/>
                </a:ln>
                <a:solidFill>
                  <a:srgbClr val="E3E8ED"/>
                </a:solidFill>
                <a:effectLst/>
                <a:uLnTx/>
                <a:uFillTx/>
                <a:latin typeface="Franklin Gothic Book"/>
                <a:ea typeface="+mn-ea"/>
                <a:cs typeface="Franklin Gothic Book"/>
              </a:rPr>
              <a:t> </a:t>
            </a:r>
            <a:r>
              <a:rPr kumimoji="0" sz="3200" b="0" i="0" u="none" strike="noStrike" kern="1200" cap="none" spc="-15" normalizeH="0" baseline="0" noProof="0" dirty="0">
                <a:ln>
                  <a:noFill/>
                </a:ln>
                <a:solidFill>
                  <a:srgbClr val="E3E8ED"/>
                </a:solidFill>
                <a:effectLst/>
                <a:uLnTx/>
                <a:uFillTx/>
                <a:latin typeface="Franklin Gothic Book"/>
                <a:ea typeface="+mn-ea"/>
                <a:cs typeface="Franklin Gothic Book"/>
              </a:rPr>
              <a:t>Day</a:t>
            </a:r>
            <a:r>
              <a:rPr kumimoji="0" sz="32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3200" b="0" i="0" u="none" strike="noStrike" kern="1200" cap="none" spc="0" normalizeH="0" baseline="0" noProof="0" dirty="0">
                <a:ln>
                  <a:noFill/>
                </a:ln>
                <a:solidFill>
                  <a:srgbClr val="E3E8ED"/>
                </a:solidFill>
                <a:effectLst/>
                <a:uLnTx/>
                <a:uFillTx/>
                <a:latin typeface="Franklin Gothic Book"/>
                <a:ea typeface="+mn-ea"/>
                <a:cs typeface="Franklin Gothic Book"/>
              </a:rPr>
              <a:t>2</a:t>
            </a:r>
            <a:endParaRPr kumimoji="0" sz="32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marR="0" lvl="0" indent="0" algn="l" defTabSz="914400" rtl="0" eaLnBrk="1" fontAlgn="auto" latinLnBrk="0" hangingPunct="1">
              <a:lnSpc>
                <a:spcPct val="100000"/>
              </a:lnSpc>
              <a:spcBef>
                <a:spcPts val="10"/>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Arctic</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3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Future</a:t>
            </a:r>
            <a:endParaRPr kumimoji="0" sz="10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spTree>
    <p:extLst>
      <p:ext uri="{BB962C8B-B14F-4D97-AF65-F5344CB8AC3E}">
        <p14:creationId xmlns:p14="http://schemas.microsoft.com/office/powerpoint/2010/main" val="6505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524636"/>
            <a:ext cx="9046210" cy="936154"/>
          </a:xfrm>
          <a:prstGeom prst="rect">
            <a:avLst/>
          </a:prstGeom>
        </p:spPr>
        <p:txBody>
          <a:bodyPr vert="horz" wrap="square" lIns="0" tIns="12700" rIns="0" bIns="0" rtlCol="0">
            <a:spAutoFit/>
          </a:bodyPr>
          <a:lstStyle/>
          <a:p>
            <a:pPr marL="12700">
              <a:lnSpc>
                <a:spcPct val="100000"/>
              </a:lnSpc>
              <a:spcBef>
                <a:spcPts val="100"/>
              </a:spcBef>
            </a:pPr>
            <a:r>
              <a:rPr sz="3000" dirty="0"/>
              <a:t>Please</a:t>
            </a:r>
            <a:r>
              <a:rPr sz="3000" spc="-40" dirty="0"/>
              <a:t> </a:t>
            </a:r>
            <a:r>
              <a:rPr sz="3000" spc="-10" dirty="0"/>
              <a:t>Welcome</a:t>
            </a:r>
            <a:r>
              <a:rPr sz="3000" spc="-35" dirty="0"/>
              <a:t> </a:t>
            </a:r>
            <a:r>
              <a:rPr sz="3000" spc="5" dirty="0"/>
              <a:t>our</a:t>
            </a:r>
            <a:r>
              <a:rPr sz="3000" spc="-15" dirty="0"/>
              <a:t> </a:t>
            </a:r>
            <a:r>
              <a:rPr lang="en-US" sz="3000" dirty="0"/>
              <a:t>USCG Keynote Speaker</a:t>
            </a:r>
            <a:r>
              <a:rPr sz="3000" spc="-30" dirty="0"/>
              <a:t>, </a:t>
            </a:r>
            <a:br>
              <a:rPr lang="en-US" sz="3000" spc="-30" dirty="0"/>
            </a:br>
            <a:r>
              <a:rPr lang="fr-FR" sz="3000" spc="-50" dirty="0"/>
              <a:t>Mike Emerson</a:t>
            </a:r>
            <a:endParaRPr sz="3000" dirty="0"/>
          </a:p>
        </p:txBody>
      </p:sp>
      <p:sp>
        <p:nvSpPr>
          <p:cNvPr id="3" name="object 3"/>
          <p:cNvSpPr txBox="1"/>
          <p:nvPr/>
        </p:nvSpPr>
        <p:spPr>
          <a:xfrm>
            <a:off x="4239767" y="5254752"/>
            <a:ext cx="7762240" cy="593752"/>
          </a:xfrm>
          <a:prstGeom prst="rect">
            <a:avLst/>
          </a:prstGeom>
          <a:solidFill>
            <a:srgbClr val="212A37"/>
          </a:solidFill>
          <a:ln w="12192">
            <a:solidFill>
              <a:srgbClr val="E3E8ED"/>
            </a:solidFill>
          </a:ln>
        </p:spPr>
        <p:txBody>
          <a:bodyPr vert="horz" wrap="square" lIns="0" tIns="39370" rIns="0" bIns="0" rtlCol="0">
            <a:spAutoFit/>
          </a:bodyPr>
          <a:lstStyle/>
          <a:p>
            <a:pPr marL="184785" marR="0" lvl="0" indent="0" algn="l" defTabSz="914400" rtl="0" eaLnBrk="1" fontAlgn="auto" latinLnBrk="0" hangingPunct="1">
              <a:lnSpc>
                <a:spcPct val="100000"/>
              </a:lnSpc>
              <a:spcBef>
                <a:spcPts val="310"/>
              </a:spcBef>
              <a:spcAft>
                <a:spcPts val="0"/>
              </a:spcAft>
              <a:buClrTx/>
              <a:buSzTx/>
              <a:buFontTx/>
              <a:buNone/>
              <a:tabLst/>
              <a:defRPr/>
            </a:pPr>
            <a:r>
              <a:rPr kumimoji="0" lang="en-US" sz="1800" b="0" i="0" u="none" strike="noStrike" kern="1200" cap="none" spc="-35" normalizeH="0" baseline="0" noProof="0" dirty="0">
                <a:ln>
                  <a:noFill/>
                </a:ln>
                <a:solidFill>
                  <a:srgbClr val="E3E8ED"/>
                </a:solidFill>
                <a:effectLst/>
                <a:uLnTx/>
                <a:uFillTx/>
                <a:latin typeface="Franklin Gothic Book"/>
                <a:ea typeface="+mn-ea"/>
                <a:cs typeface="Franklin Gothic Book"/>
              </a:rPr>
              <a:t>Michael D. Emerson, Director Marine Transportation Systems Management (CG-5PW), U.S. Coast Guard</a:t>
            </a:r>
            <a:endParaRPr kumimoji="0" lang="en-US" sz="18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sp>
        <p:nvSpPr>
          <p:cNvPr id="4" name="object 4"/>
          <p:cNvSpPr txBox="1"/>
          <p:nvPr/>
        </p:nvSpPr>
        <p:spPr>
          <a:xfrm>
            <a:off x="916939" y="84073"/>
            <a:ext cx="3357879" cy="22826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400" b="0" i="0" u="none" strike="noStrike" kern="1200" cap="none" spc="-15" normalizeH="0" baseline="0" noProof="0" dirty="0">
                <a:ln>
                  <a:noFill/>
                </a:ln>
                <a:solidFill>
                  <a:srgbClr val="00AFEF"/>
                </a:solidFill>
                <a:effectLst/>
                <a:uLnTx/>
                <a:uFillTx/>
                <a:latin typeface="Franklin Gothic Book"/>
                <a:ea typeface="+mn-ea"/>
                <a:cs typeface="Franklin Gothic Book"/>
              </a:rPr>
              <a:t>ADAC Year 8 Annual Meeting, 20-21 April</a:t>
            </a:r>
          </a:p>
        </p:txBody>
      </p:sp>
      <p:sp>
        <p:nvSpPr>
          <p:cNvPr id="8" name="object 8"/>
          <p:cNvSpPr txBox="1"/>
          <p:nvPr/>
        </p:nvSpPr>
        <p:spPr>
          <a:xfrm>
            <a:off x="78739" y="6034773"/>
            <a:ext cx="3771900" cy="168910"/>
          </a:xfrm>
          <a:prstGeom prst="rect">
            <a:avLst/>
          </a:prstGeom>
        </p:spPr>
        <p:txBody>
          <a:bodyPr vert="horz" wrap="square" lIns="0" tIns="1270" rIns="0" bIns="0" rtlCol="0">
            <a:spAutoFit/>
          </a:bodyPr>
          <a:lstStyle/>
          <a:p>
            <a:pPr marL="12700" marR="0" lvl="0" indent="0" algn="l" defTabSz="914400" rtl="0" eaLnBrk="1" fontAlgn="auto" latinLnBrk="0" hangingPunct="1">
              <a:lnSpc>
                <a:spcPct val="100000"/>
              </a:lnSpc>
              <a:spcBef>
                <a:spcPts val="10"/>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Arctic</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3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Future</a:t>
            </a:r>
            <a:endParaRPr kumimoji="0" sz="10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pic>
        <p:nvPicPr>
          <p:cNvPr id="7" name="Picture 6" descr="Logo&#10;&#10;Description automatically generated">
            <a:extLst>
              <a:ext uri="{FF2B5EF4-FFF2-40B4-BE49-F238E27FC236}">
                <a16:creationId xmlns:a16="http://schemas.microsoft.com/office/drawing/2014/main" id="{C49861BC-2B19-450C-A3F4-8205EAB903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2450" y="1643271"/>
            <a:ext cx="3437594" cy="3429000"/>
          </a:xfrm>
          <a:prstGeom prst="rect">
            <a:avLst/>
          </a:prstGeom>
        </p:spPr>
      </p:pic>
      <p:pic>
        <p:nvPicPr>
          <p:cNvPr id="10" name="Picture 9" descr="Logo&#10;&#10;Description automatically generated">
            <a:extLst>
              <a:ext uri="{FF2B5EF4-FFF2-40B4-BE49-F238E27FC236}">
                <a16:creationId xmlns:a16="http://schemas.microsoft.com/office/drawing/2014/main" id="{7C847021-798F-4DBB-937F-6074F54DF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1958" y="1634677"/>
            <a:ext cx="3437594" cy="3437594"/>
          </a:xfrm>
          <a:prstGeom prst="rect">
            <a:avLst/>
          </a:prstGeom>
        </p:spPr>
      </p:pic>
    </p:spTree>
    <p:extLst>
      <p:ext uri="{BB962C8B-B14F-4D97-AF65-F5344CB8AC3E}">
        <p14:creationId xmlns:p14="http://schemas.microsoft.com/office/powerpoint/2010/main" val="2598759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sz="3600" dirty="0"/>
            </a:br>
            <a:r>
              <a:rPr lang="en-US" sz="3600" dirty="0"/>
              <a:t>ADAC Year 8 Annual Meeting</a:t>
            </a:r>
            <a:br>
              <a:rPr lang="en-US" sz="3600" dirty="0"/>
            </a:br>
            <a:r>
              <a:rPr lang="en-US" sz="2700" dirty="0">
                <a:solidFill>
                  <a:srgbClr val="00B0F0"/>
                </a:solidFill>
              </a:rPr>
              <a:t>...Via Conference Call, 20-21 April 2022</a:t>
            </a:r>
            <a:br>
              <a:rPr lang="en-US" sz="3600" dirty="0"/>
            </a:br>
            <a:r>
              <a:rPr lang="en-US" sz="3600" dirty="0"/>
              <a:t>ADAC Center Overview of Projects </a:t>
            </a:r>
            <a:br>
              <a:rPr lang="en-US" sz="3600" dirty="0"/>
            </a:br>
            <a:r>
              <a:rPr lang="en-US" sz="3000" i="1" dirty="0">
                <a:solidFill>
                  <a:srgbClr val="FFFF00"/>
                </a:solidFill>
              </a:rPr>
              <a:t> Briefing</a:t>
            </a:r>
          </a:p>
        </p:txBody>
      </p:sp>
      <p:sp>
        <p:nvSpPr>
          <p:cNvPr id="4" name="Text Placeholder 3"/>
          <p:cNvSpPr>
            <a:spLocks noGrp="1"/>
          </p:cNvSpPr>
          <p:nvPr>
            <p:ph type="body" sz="quarter" idx="10"/>
          </p:nvPr>
        </p:nvSpPr>
        <p:spPr>
          <a:xfrm>
            <a:off x="1522383" y="3999702"/>
            <a:ext cx="7582980" cy="1571625"/>
          </a:xfrm>
        </p:spPr>
        <p:txBody>
          <a:bodyPr/>
          <a:lstStyle/>
          <a:p>
            <a:r>
              <a:rPr lang="en-US" dirty="0">
                <a:solidFill>
                  <a:srgbClr val="FFFF00"/>
                </a:solidFill>
              </a:rPr>
              <a:t>Jeff L. Libby, Executive Director, University of Alaska Anchorage</a:t>
            </a:r>
          </a:p>
          <a:p>
            <a:r>
              <a:rPr lang="en-US" dirty="0">
                <a:solidFill>
                  <a:srgbClr val="FFFF00"/>
                </a:solidFill>
              </a:rPr>
              <a:t>Heather L Paulsen, Finance Director, University of Alaska Anchorage</a:t>
            </a:r>
          </a:p>
        </p:txBody>
      </p:sp>
      <p:pic>
        <p:nvPicPr>
          <p:cNvPr id="8" name="Picture 7">
            <a:extLst>
              <a:ext uri="{FF2B5EF4-FFF2-40B4-BE49-F238E27FC236}">
                <a16:creationId xmlns:a16="http://schemas.microsoft.com/office/drawing/2014/main" id="{9EBBB57A-8345-4D88-B746-C906F88B4AB2}"/>
              </a:ext>
            </a:extLst>
          </p:cNvPr>
          <p:cNvPicPr>
            <a:picLocks noChangeAspect="1"/>
          </p:cNvPicPr>
          <p:nvPr/>
        </p:nvPicPr>
        <p:blipFill>
          <a:blip r:embed="rId2"/>
          <a:stretch>
            <a:fillRect/>
          </a:stretch>
        </p:blipFill>
        <p:spPr>
          <a:xfrm>
            <a:off x="7320051" y="4756419"/>
            <a:ext cx="2615411" cy="1743607"/>
          </a:xfrm>
          <a:prstGeom prst="rect">
            <a:avLst/>
          </a:prstGeom>
        </p:spPr>
      </p:pic>
      <p:pic>
        <p:nvPicPr>
          <p:cNvPr id="9" name="Picture 8">
            <a:extLst>
              <a:ext uri="{FF2B5EF4-FFF2-40B4-BE49-F238E27FC236}">
                <a16:creationId xmlns:a16="http://schemas.microsoft.com/office/drawing/2014/main" id="{C9F7D566-C71C-4CEA-BEA5-B7CE2F37DCB8}"/>
              </a:ext>
            </a:extLst>
          </p:cNvPr>
          <p:cNvPicPr>
            <a:picLocks noChangeAspect="1"/>
          </p:cNvPicPr>
          <p:nvPr/>
        </p:nvPicPr>
        <p:blipFill>
          <a:blip r:embed="rId3"/>
          <a:stretch>
            <a:fillRect/>
          </a:stretch>
        </p:blipFill>
        <p:spPr>
          <a:xfrm>
            <a:off x="3765774" y="5571327"/>
            <a:ext cx="3554276" cy="902286"/>
          </a:xfrm>
          <a:prstGeom prst="rect">
            <a:avLst/>
          </a:prstGeom>
        </p:spPr>
      </p:pic>
      <p:pic>
        <p:nvPicPr>
          <p:cNvPr id="10" name="Picture 9">
            <a:extLst>
              <a:ext uri="{FF2B5EF4-FFF2-40B4-BE49-F238E27FC236}">
                <a16:creationId xmlns:a16="http://schemas.microsoft.com/office/drawing/2014/main" id="{4BCA8F64-5865-4EA7-B400-1AD4DC62EB08}"/>
              </a:ext>
            </a:extLst>
          </p:cNvPr>
          <p:cNvPicPr>
            <a:picLocks noChangeAspect="1"/>
          </p:cNvPicPr>
          <p:nvPr/>
        </p:nvPicPr>
        <p:blipFill>
          <a:blip r:embed="rId4"/>
          <a:stretch>
            <a:fillRect/>
          </a:stretch>
        </p:blipFill>
        <p:spPr>
          <a:xfrm>
            <a:off x="9935462" y="4816128"/>
            <a:ext cx="2254921" cy="1683897"/>
          </a:xfrm>
          <a:prstGeom prst="rect">
            <a:avLst/>
          </a:prstGeom>
        </p:spPr>
      </p:pic>
      <p:pic>
        <p:nvPicPr>
          <p:cNvPr id="11" name="Picture 10">
            <a:extLst>
              <a:ext uri="{FF2B5EF4-FFF2-40B4-BE49-F238E27FC236}">
                <a16:creationId xmlns:a16="http://schemas.microsoft.com/office/drawing/2014/main" id="{BEE4D9A1-9572-4599-B064-1E6A140F6921}"/>
              </a:ext>
            </a:extLst>
          </p:cNvPr>
          <p:cNvPicPr>
            <a:picLocks noChangeAspect="1"/>
          </p:cNvPicPr>
          <p:nvPr/>
        </p:nvPicPr>
        <p:blipFill>
          <a:blip r:embed="rId5"/>
          <a:stretch>
            <a:fillRect/>
          </a:stretch>
        </p:blipFill>
        <p:spPr>
          <a:xfrm>
            <a:off x="5667891" y="4756419"/>
            <a:ext cx="1652159" cy="768163"/>
          </a:xfrm>
          <a:prstGeom prst="rect">
            <a:avLst/>
          </a:prstGeom>
        </p:spPr>
      </p:pic>
    </p:spTree>
    <p:extLst>
      <p:ext uri="{BB962C8B-B14F-4D97-AF65-F5344CB8AC3E}">
        <p14:creationId xmlns:p14="http://schemas.microsoft.com/office/powerpoint/2010/main" val="1315604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4" y="673046"/>
            <a:ext cx="11958452" cy="769678"/>
          </a:xfrm>
        </p:spPr>
        <p:txBody>
          <a:bodyPr>
            <a:normAutofit fontScale="90000"/>
          </a:bodyPr>
          <a:lstStyle/>
          <a:p>
            <a:r>
              <a:rPr lang="en-US" sz="3600" b="1" dirty="0">
                <a:solidFill>
                  <a:schemeClr val="tx1">
                    <a:lumMod val="75000"/>
                    <a:lumOff val="25000"/>
                  </a:schemeClr>
                </a:solidFill>
              </a:rPr>
              <a:t>ADAC’s S&amp;T Research Projects</a:t>
            </a: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pic>
        <p:nvPicPr>
          <p:cNvPr id="3" name="Picture 2">
            <a:extLst>
              <a:ext uri="{FF2B5EF4-FFF2-40B4-BE49-F238E27FC236}">
                <a16:creationId xmlns:a16="http://schemas.microsoft.com/office/drawing/2014/main" id="{4799F48D-E007-43D2-844B-EC03B4BE23EE}"/>
              </a:ext>
            </a:extLst>
          </p:cNvPr>
          <p:cNvPicPr>
            <a:picLocks noChangeAspect="1"/>
          </p:cNvPicPr>
          <p:nvPr/>
        </p:nvPicPr>
        <p:blipFill>
          <a:blip r:embed="rId2"/>
          <a:stretch>
            <a:fillRect/>
          </a:stretch>
        </p:blipFill>
        <p:spPr>
          <a:xfrm>
            <a:off x="629564" y="1228899"/>
            <a:ext cx="10703844" cy="4308024"/>
          </a:xfrm>
          <a:prstGeom prst="rect">
            <a:avLst/>
          </a:prstGeom>
        </p:spPr>
      </p:pic>
    </p:spTree>
    <p:extLst>
      <p:ext uri="{BB962C8B-B14F-4D97-AF65-F5344CB8AC3E}">
        <p14:creationId xmlns:p14="http://schemas.microsoft.com/office/powerpoint/2010/main" val="3395682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4" y="673046"/>
            <a:ext cx="11958452" cy="769678"/>
          </a:xfrm>
        </p:spPr>
        <p:txBody>
          <a:bodyPr>
            <a:normAutofit fontScale="90000"/>
          </a:bodyPr>
          <a:lstStyle/>
          <a:p>
            <a:r>
              <a:rPr lang="en-US" sz="3600" b="1" dirty="0">
                <a:solidFill>
                  <a:schemeClr val="tx1">
                    <a:lumMod val="75000"/>
                    <a:lumOff val="25000"/>
                  </a:schemeClr>
                </a:solidFill>
              </a:rPr>
              <a:t>ADAC’s Completed S&amp;T Research Projects</a:t>
            </a: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pic>
        <p:nvPicPr>
          <p:cNvPr id="5" name="Picture 4">
            <a:extLst>
              <a:ext uri="{FF2B5EF4-FFF2-40B4-BE49-F238E27FC236}">
                <a16:creationId xmlns:a16="http://schemas.microsoft.com/office/drawing/2014/main" id="{BB187D51-4A24-4FD0-9EE8-2CD9952C65DF}"/>
              </a:ext>
            </a:extLst>
          </p:cNvPr>
          <p:cNvPicPr>
            <a:picLocks noChangeAspect="1"/>
          </p:cNvPicPr>
          <p:nvPr/>
        </p:nvPicPr>
        <p:blipFill>
          <a:blip r:embed="rId2"/>
          <a:stretch>
            <a:fillRect/>
          </a:stretch>
        </p:blipFill>
        <p:spPr>
          <a:xfrm>
            <a:off x="707073" y="1287888"/>
            <a:ext cx="10883913" cy="4192676"/>
          </a:xfrm>
          <a:prstGeom prst="rect">
            <a:avLst/>
          </a:prstGeom>
        </p:spPr>
      </p:pic>
    </p:spTree>
    <p:extLst>
      <p:ext uri="{BB962C8B-B14F-4D97-AF65-F5344CB8AC3E}">
        <p14:creationId xmlns:p14="http://schemas.microsoft.com/office/powerpoint/2010/main" val="3040802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659606"/>
          </a:xfrm>
        </p:spPr>
        <p:txBody>
          <a:bodyPr>
            <a:normAutofit/>
          </a:bodyPr>
          <a:lstStyle/>
          <a:p>
            <a:pPr algn="ctr"/>
            <a:r>
              <a:rPr lang="en-US" sz="3600" dirty="0">
                <a:solidFill>
                  <a:schemeClr val="tx1">
                    <a:lumMod val="75000"/>
                    <a:lumOff val="25000"/>
                  </a:schemeClr>
                </a:solidFill>
                <a:effectLst>
                  <a:outerShdw blurRad="38100" dist="38100" dir="2700000" algn="tl">
                    <a:srgbClr val="000000">
                      <a:alpha val="43137"/>
                    </a:srgbClr>
                  </a:outerShdw>
                </a:effectLst>
              </a:rPr>
              <a:t>ADAC Project Summary Details</a:t>
            </a:r>
          </a:p>
        </p:txBody>
      </p:sp>
      <p:sp>
        <p:nvSpPr>
          <p:cNvPr id="5" name="Rectangle 4"/>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pic>
        <p:nvPicPr>
          <p:cNvPr id="4" name="Picture 3">
            <a:extLst>
              <a:ext uri="{FF2B5EF4-FFF2-40B4-BE49-F238E27FC236}">
                <a16:creationId xmlns:a16="http://schemas.microsoft.com/office/drawing/2014/main" id="{55D75526-5252-482E-8A0F-5D519260D5AA}"/>
              </a:ext>
            </a:extLst>
          </p:cNvPr>
          <p:cNvPicPr>
            <a:picLocks noChangeAspect="1"/>
          </p:cNvPicPr>
          <p:nvPr/>
        </p:nvPicPr>
        <p:blipFill>
          <a:blip r:embed="rId2"/>
          <a:stretch>
            <a:fillRect/>
          </a:stretch>
        </p:blipFill>
        <p:spPr>
          <a:xfrm>
            <a:off x="1572376" y="1219008"/>
            <a:ext cx="8759156" cy="4279237"/>
          </a:xfrm>
          <a:prstGeom prst="rect">
            <a:avLst/>
          </a:prstGeom>
        </p:spPr>
      </p:pic>
    </p:spTree>
    <p:extLst>
      <p:ext uri="{BB962C8B-B14F-4D97-AF65-F5344CB8AC3E}">
        <p14:creationId xmlns:p14="http://schemas.microsoft.com/office/powerpoint/2010/main" val="887129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4" y="673046"/>
            <a:ext cx="11958452" cy="769678"/>
          </a:xfrm>
        </p:spPr>
        <p:txBody>
          <a:bodyPr>
            <a:normAutofit fontScale="90000"/>
          </a:bodyPr>
          <a:lstStyle/>
          <a:p>
            <a:r>
              <a:rPr lang="en-US" sz="3600" b="1" dirty="0">
                <a:solidFill>
                  <a:schemeClr val="tx1">
                    <a:lumMod val="75000"/>
                    <a:lumOff val="25000"/>
                  </a:schemeClr>
                </a:solidFill>
              </a:rPr>
              <a:t>Mitigating the Damage to Arctic Copepods from Surface Oil Spills: When to Apply Dispersants</a:t>
            </a: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pic>
        <p:nvPicPr>
          <p:cNvPr id="6" name="Picture 5">
            <a:extLst>
              <a:ext uri="{FF2B5EF4-FFF2-40B4-BE49-F238E27FC236}">
                <a16:creationId xmlns:a16="http://schemas.microsoft.com/office/drawing/2014/main" id="{C1EC3FBC-9DB5-426C-9A06-D99074753A1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16981" y="1359041"/>
            <a:ext cx="2850367" cy="1543021"/>
          </a:xfrm>
          <a:prstGeom prst="rect">
            <a:avLst/>
          </a:prstGeom>
        </p:spPr>
      </p:pic>
      <p:pic>
        <p:nvPicPr>
          <p:cNvPr id="8" name="Picture 7">
            <a:extLst>
              <a:ext uri="{FF2B5EF4-FFF2-40B4-BE49-F238E27FC236}">
                <a16:creationId xmlns:a16="http://schemas.microsoft.com/office/drawing/2014/main" id="{605E5C58-3981-44D4-83E2-6ABF02243CF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353848" y="887234"/>
            <a:ext cx="2628446" cy="1543020"/>
          </a:xfrm>
          <a:prstGeom prst="rect">
            <a:avLst/>
          </a:prstGeom>
        </p:spPr>
      </p:pic>
      <p:graphicFrame>
        <p:nvGraphicFramePr>
          <p:cNvPr id="9" name="Diagram 8">
            <a:extLst>
              <a:ext uri="{FF2B5EF4-FFF2-40B4-BE49-F238E27FC236}">
                <a16:creationId xmlns:a16="http://schemas.microsoft.com/office/drawing/2014/main" id="{840ABBA5-D113-4F01-97A4-9A3118ED38AD}"/>
              </a:ext>
            </a:extLst>
          </p:cNvPr>
          <p:cNvGraphicFramePr/>
          <p:nvPr/>
        </p:nvGraphicFramePr>
        <p:xfrm>
          <a:off x="6143314" y="3118082"/>
          <a:ext cx="5870968" cy="972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1686A41E-07A1-4BFA-AFC8-4DC5EBD62FA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742165" y="5048119"/>
            <a:ext cx="4000680" cy="1375657"/>
          </a:xfrm>
          <a:prstGeom prst="rect">
            <a:avLst/>
          </a:prstGeom>
        </p:spPr>
      </p:pic>
      <p:pic>
        <p:nvPicPr>
          <p:cNvPr id="11" name="Picture 10">
            <a:extLst>
              <a:ext uri="{FF2B5EF4-FFF2-40B4-BE49-F238E27FC236}">
                <a16:creationId xmlns:a16="http://schemas.microsoft.com/office/drawing/2014/main" id="{E78BC7F3-AF66-4A0E-A5A2-1510350329B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990963" y="4216305"/>
            <a:ext cx="2210073" cy="2437231"/>
          </a:xfrm>
          <a:prstGeom prst="rect">
            <a:avLst/>
          </a:prstGeom>
        </p:spPr>
      </p:pic>
      <p:sp>
        <p:nvSpPr>
          <p:cNvPr id="12" name="Rectangle 11">
            <a:extLst>
              <a:ext uri="{FF2B5EF4-FFF2-40B4-BE49-F238E27FC236}">
                <a16:creationId xmlns:a16="http://schemas.microsoft.com/office/drawing/2014/main" id="{FE20FF28-743A-4D5C-8C86-D21F591AE3FE}"/>
              </a:ext>
            </a:extLst>
          </p:cNvPr>
          <p:cNvSpPr/>
          <p:nvPr/>
        </p:nvSpPr>
        <p:spPr>
          <a:xfrm>
            <a:off x="412729" y="1442724"/>
            <a:ext cx="5534420" cy="16722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200" b="0" i="0" u="sng"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Description: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Copepods are tiny oceanic crustaceans that not only occupy an extremely vital niche in ecological food chains, but can serve a role as biodiversity indicators as well.  This project’s goal is to determine if Arctic Calanus copepods can spatially separate themselves from surface oil spills during portions of their developmental cycle.  The primary benefit to stakeholders is a greater understanding of how oil spills and dispersants impact copepods.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BC047AC-86B3-466D-910F-A3D8D6F037D1}"/>
              </a:ext>
            </a:extLst>
          </p:cNvPr>
          <p:cNvSpPr/>
          <p:nvPr/>
        </p:nvSpPr>
        <p:spPr>
          <a:xfrm>
            <a:off x="449155" y="3126843"/>
            <a:ext cx="4312258" cy="212365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Project deliverables/Transition: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Technical reports with all results of the research, delivered to USCG and DHS.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Three peer-reviewed publications, addressing each of the phases and objectives individually.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Make all data produced during this project publicly available at the Knowledge Network for Bio-Complexity data repository.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0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FOSC Crisis Response Guide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AF1D7021-DF15-4298-9E62-963D6B2D7F59}"/>
              </a:ext>
            </a:extLst>
          </p:cNvPr>
          <p:cNvSpPr txBox="1"/>
          <p:nvPr/>
        </p:nvSpPr>
        <p:spPr>
          <a:xfrm>
            <a:off x="7670036" y="6423776"/>
            <a:ext cx="431225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800" b="0" i="1"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An example of PAH concentrations (ug/L) over depth (in), 0 hr., 2 hr., 6 hr., and 24 hr. after introduction of fresh crude oil (ANS).</a:t>
            </a:r>
          </a:p>
        </p:txBody>
      </p:sp>
    </p:spTree>
    <p:extLst>
      <p:ext uri="{BB962C8B-B14F-4D97-AF65-F5344CB8AC3E}">
        <p14:creationId xmlns:p14="http://schemas.microsoft.com/office/powerpoint/2010/main" val="860832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704559"/>
            <a:ext cx="11958452" cy="1613637"/>
          </a:xfrm>
        </p:spPr>
        <p:txBody>
          <a:bodyPr>
            <a:normAutofit fontScale="90000"/>
          </a:bodyPr>
          <a:lstStyle/>
          <a:p>
            <a:r>
              <a:rPr lang="en-US" sz="3600" b="1" dirty="0">
                <a:solidFill>
                  <a:schemeClr val="tx1">
                    <a:lumMod val="75000"/>
                    <a:lumOff val="25000"/>
                  </a:schemeClr>
                </a:solidFill>
              </a:rPr>
              <a:t>Photo-enhanced toxicity of dispersed and burned Crude Oil to Arctic Mussels</a:t>
            </a: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20" name="Rectangle 19">
            <a:extLst>
              <a:ext uri="{FF2B5EF4-FFF2-40B4-BE49-F238E27FC236}">
                <a16:creationId xmlns:a16="http://schemas.microsoft.com/office/drawing/2014/main" id="{51352AD8-BF20-4E36-9165-885CB6EE3CE3}"/>
              </a:ext>
            </a:extLst>
          </p:cNvPr>
          <p:cNvSpPr/>
          <p:nvPr/>
        </p:nvSpPr>
        <p:spPr>
          <a:xfrm>
            <a:off x="213543" y="1672192"/>
            <a:ext cx="4899369" cy="396005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sng" strike="noStrike" kern="1200" cap="none" spc="0" normalizeH="0" baseline="0" noProof="0" dirty="0">
                <a:ln>
                  <a:noFill/>
                </a:ln>
                <a:solidFill>
                  <a:srgbClr val="00B0F0"/>
                </a:solidFill>
                <a:effectLst/>
                <a:uLnTx/>
                <a:uFillTx/>
                <a:latin typeface="Calibri" panose="020F0502020204030204"/>
                <a:ea typeface="+mn-ea"/>
                <a:cs typeface="+mn-cs"/>
              </a:rPr>
              <a:t>Project goal: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To determine whether dispersants or in-situ burning has a greater effect on Arctic mussel toxicity, and whether extreme seasonal differences in sunlight affect acute sublethal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sng" strike="noStrike" kern="1200" cap="none" spc="0" normalizeH="0" baseline="0" noProof="0" dirty="0">
                <a:ln>
                  <a:noFill/>
                </a:ln>
                <a:solidFill>
                  <a:srgbClr val="FFFF00"/>
                </a:solidFill>
                <a:effectLst/>
                <a:uLnTx/>
                <a:uFillTx/>
                <a:latin typeface="Calibri" panose="020F0502020204030204"/>
                <a:ea typeface="+mn-ea"/>
                <a:cs typeface="+mn-cs"/>
              </a:rPr>
              <a:t>Project deliverables:</a:t>
            </a:r>
            <a:r>
              <a:rPr kumimoji="0" lang="en-US" sz="1400" b="1" i="0" u="none" strike="noStrike" kern="1200" cap="none" spc="0" normalizeH="0" baseline="0" noProof="0" dirty="0">
                <a:ln>
                  <a:noFill/>
                </a:ln>
                <a:solidFill>
                  <a:srgbClr val="FFFF00"/>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Knowledge product publishing the research conducted, analysis, conclusions and recommendations.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The published works will also include peer-reviewed scientific article(s)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Researchers will create a weighted Pugh concept selection matrix. Project personnel will perform concept selection and identify relative criteria weights.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Calibri" panose="020F0502020204030204"/>
                <a:ea typeface="+mn-ea"/>
                <a:cs typeface="+mn-cs"/>
              </a:rPr>
              <a:t>Transition: </a:t>
            </a:r>
            <a:r>
              <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Knowledge Products for USCG and Publications to Peer Review Journals supporting Oil Spill Research.   New Summary Guide as well for FOSC in crisis response</a:t>
            </a:r>
          </a:p>
        </p:txBody>
      </p:sp>
      <p:pic>
        <p:nvPicPr>
          <p:cNvPr id="3" name="Picture 2">
            <a:extLst>
              <a:ext uri="{FF2B5EF4-FFF2-40B4-BE49-F238E27FC236}">
                <a16:creationId xmlns:a16="http://schemas.microsoft.com/office/drawing/2014/main" id="{4CF86014-5046-4871-8BA3-8E15F1F0DD58}"/>
              </a:ext>
            </a:extLst>
          </p:cNvPr>
          <p:cNvPicPr>
            <a:picLocks noChangeAspect="1"/>
          </p:cNvPicPr>
          <p:nvPr/>
        </p:nvPicPr>
        <p:blipFill>
          <a:blip r:embed="rId2"/>
          <a:stretch>
            <a:fillRect/>
          </a:stretch>
        </p:blipFill>
        <p:spPr>
          <a:xfrm>
            <a:off x="5460643" y="1460519"/>
            <a:ext cx="6363036" cy="5184980"/>
          </a:xfrm>
          <a:prstGeom prst="rect">
            <a:avLst/>
          </a:prstGeom>
        </p:spPr>
      </p:pic>
    </p:spTree>
    <p:extLst>
      <p:ext uri="{BB962C8B-B14F-4D97-AF65-F5344CB8AC3E}">
        <p14:creationId xmlns:p14="http://schemas.microsoft.com/office/powerpoint/2010/main" val="1725315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704560"/>
            <a:ext cx="11958452" cy="1587880"/>
          </a:xfrm>
        </p:spPr>
        <p:txBody>
          <a:bodyPr>
            <a:normAutofit fontScale="90000"/>
          </a:bodyPr>
          <a:lstStyle/>
          <a:p>
            <a:r>
              <a:rPr lang="en-US" sz="3600" b="1" dirty="0">
                <a:solidFill>
                  <a:schemeClr val="tx1">
                    <a:lumMod val="75000"/>
                    <a:lumOff val="25000"/>
                  </a:schemeClr>
                </a:solidFill>
              </a:rPr>
              <a:t>Oil Spill Modeling for Improved Response to Arctic Maritime Spills: The Path Forward</a:t>
            </a: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6" name="Rectangle 5">
            <a:extLst>
              <a:ext uri="{FF2B5EF4-FFF2-40B4-BE49-F238E27FC236}">
                <a16:creationId xmlns:a16="http://schemas.microsoft.com/office/drawing/2014/main" id="{5327DF36-6FAB-4AF4-94CD-22D52724041A}"/>
              </a:ext>
            </a:extLst>
          </p:cNvPr>
          <p:cNvSpPr/>
          <p:nvPr/>
        </p:nvSpPr>
        <p:spPr>
          <a:xfrm>
            <a:off x="66876" y="1314094"/>
            <a:ext cx="7068020" cy="41652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ADAC’s research seeks to provide practical solutions for operators. Scientific research sometimes provides divergent solutions – i.e., using one specific approach to examine the effects on an overall system.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goal of this project is to provide a path forward to improving Arctic oil spill response models by using convergent solutions – how to improve an overall system by potentially incorporating multiple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Project uses workshops and working groups of cross functional experts in oil spill modeling.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Project deliverables/Transition: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This project will result in a knowledge product describing:</a:t>
            </a:r>
          </a:p>
          <a:p>
            <a:pPr marL="18288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1. Specific needs and questions that must be addressed by Arctic oil spill response models; </a:t>
            </a:r>
          </a:p>
          <a:p>
            <a:pPr marL="18288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2. Current state-of-the-art Arctic oil spill models available; </a:t>
            </a:r>
          </a:p>
          <a:p>
            <a:pPr marL="18288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3. State-of-the-art Arctic oil spill response model utility in response modeling;</a:t>
            </a:r>
          </a:p>
          <a:p>
            <a:pPr marL="18288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4. Components from recent research efforts (e.g., Gulf of Mexico Research Initiative (GOMRI) useful for incorporation in order to improve current Arctic spill response models</a:t>
            </a: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p>
        </p:txBody>
      </p:sp>
      <p:pic>
        <p:nvPicPr>
          <p:cNvPr id="5" name="Picture 4">
            <a:extLst>
              <a:ext uri="{FF2B5EF4-FFF2-40B4-BE49-F238E27FC236}">
                <a16:creationId xmlns:a16="http://schemas.microsoft.com/office/drawing/2014/main" id="{89F99247-B07B-4F13-9AF0-4588E121CB67}"/>
              </a:ext>
            </a:extLst>
          </p:cNvPr>
          <p:cNvPicPr>
            <a:picLocks noChangeAspect="1"/>
          </p:cNvPicPr>
          <p:nvPr/>
        </p:nvPicPr>
        <p:blipFill>
          <a:blip r:embed="rId2"/>
          <a:stretch>
            <a:fillRect/>
          </a:stretch>
        </p:blipFill>
        <p:spPr>
          <a:xfrm>
            <a:off x="5602631" y="1146220"/>
            <a:ext cx="6323848" cy="5336629"/>
          </a:xfrm>
          <a:prstGeom prst="rect">
            <a:avLst/>
          </a:prstGeom>
        </p:spPr>
      </p:pic>
    </p:spTree>
    <p:extLst>
      <p:ext uri="{BB962C8B-B14F-4D97-AF65-F5344CB8AC3E}">
        <p14:creationId xmlns:p14="http://schemas.microsoft.com/office/powerpoint/2010/main" val="20631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704559"/>
            <a:ext cx="11958452" cy="1998299"/>
          </a:xfrm>
        </p:spPr>
        <p:txBody>
          <a:bodyPr>
            <a:normAutofit fontScale="90000"/>
          </a:bodyPr>
          <a:lstStyle/>
          <a:p>
            <a:r>
              <a:rPr lang="en-US" sz="2700" b="1" dirty="0">
                <a:solidFill>
                  <a:schemeClr val="tx1">
                    <a:lumMod val="75000"/>
                    <a:lumOff val="25000"/>
                  </a:schemeClr>
                </a:solidFill>
              </a:rPr>
              <a:t>Marine Induced Polarization Methods for the Detection and Mapping of Oil in an Arctic Marine Oil Spill; Including Investigation of Oil Within and Under Broken Ice Fields</a:t>
            </a: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7" name="Rectangle 6">
            <a:extLst>
              <a:ext uri="{FF2B5EF4-FFF2-40B4-BE49-F238E27FC236}">
                <a16:creationId xmlns:a16="http://schemas.microsoft.com/office/drawing/2014/main" id="{327AB4DA-7D07-4A5B-84EA-1FE49DF6F620}"/>
              </a:ext>
            </a:extLst>
          </p:cNvPr>
          <p:cNvSpPr/>
          <p:nvPr/>
        </p:nvSpPr>
        <p:spPr>
          <a:xfrm>
            <a:off x="262218" y="1286704"/>
            <a:ext cx="7026088" cy="418576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Marine Induced Polarization (IP) is a USGS-patented technology that takes advantage of material properties to sense subsurface materials, such as oil trapped in ice.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In IP, a voltage is adsorbed (adhered to the surface of a material) through electrodes placed in the ground.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 different set of electrodes measures subsurface electric resistance and capacitance.  All materials have unique resistive and capacitive properties.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Measuring subsurface capacitance and resistance enables identification of possible subsurface materials.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Detecting location of trapped oil within or under broken ice fields greatly improves Federal On-Scene Coordinator decision-making capability.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Planned research seeks to understand the ability of Marine IP to characterize the nature and mapping of Arctic oil spills, thereby honing ability to conduct effective oil spill responses.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Project deliverables/Transition: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outcome of this research will be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 series of knowledge products (technical reports and supporting data) that may demonstrate Marine IP technology can be effectively utilized in the Arctic environment.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Marine Ready IP Kit as a prototype for rapid use in a crisis response spill </a:t>
            </a:r>
          </a:p>
        </p:txBody>
      </p:sp>
      <p:pic>
        <p:nvPicPr>
          <p:cNvPr id="3" name="Picture 2">
            <a:extLst>
              <a:ext uri="{FF2B5EF4-FFF2-40B4-BE49-F238E27FC236}">
                <a16:creationId xmlns:a16="http://schemas.microsoft.com/office/drawing/2014/main" id="{A7FEB7B9-9DAD-41E0-9125-70DB097F35EF}"/>
              </a:ext>
            </a:extLst>
          </p:cNvPr>
          <p:cNvPicPr>
            <a:picLocks noChangeAspect="1"/>
          </p:cNvPicPr>
          <p:nvPr/>
        </p:nvPicPr>
        <p:blipFill>
          <a:blip r:embed="rId2"/>
          <a:stretch>
            <a:fillRect/>
          </a:stretch>
        </p:blipFill>
        <p:spPr>
          <a:xfrm>
            <a:off x="7288306" y="1349936"/>
            <a:ext cx="4491318" cy="4803505"/>
          </a:xfrm>
          <a:prstGeom prst="rect">
            <a:avLst/>
          </a:prstGeom>
        </p:spPr>
      </p:pic>
    </p:spTree>
    <p:extLst>
      <p:ext uri="{BB962C8B-B14F-4D97-AF65-F5344CB8AC3E}">
        <p14:creationId xmlns:p14="http://schemas.microsoft.com/office/powerpoint/2010/main" val="3271012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704559"/>
            <a:ext cx="11958452" cy="1890723"/>
          </a:xfrm>
        </p:spPr>
        <p:txBody>
          <a:bodyPr>
            <a:normAutofit fontScale="90000"/>
          </a:bodyPr>
          <a:lstStyle/>
          <a:p>
            <a:r>
              <a:rPr lang="en-US" sz="2800" b="1" dirty="0">
                <a:solidFill>
                  <a:schemeClr val="tx1">
                    <a:lumMod val="75000"/>
                    <a:lumOff val="25000"/>
                  </a:schemeClr>
                </a:solidFill>
              </a:rPr>
              <a:t>Ice Conditions Decision Index for the Great Lakes region</a:t>
            </a:r>
            <a:br>
              <a:rPr lang="en-US" sz="28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6" name="Rectangle 5">
            <a:extLst>
              <a:ext uri="{FF2B5EF4-FFF2-40B4-BE49-F238E27FC236}">
                <a16:creationId xmlns:a16="http://schemas.microsoft.com/office/drawing/2014/main" id="{757CA553-D7CE-456D-8F7D-27291CF39EE0}"/>
              </a:ext>
            </a:extLst>
          </p:cNvPr>
          <p:cNvSpPr/>
          <p:nvPr/>
        </p:nvSpPr>
        <p:spPr>
          <a:xfrm>
            <a:off x="116773" y="833180"/>
            <a:ext cx="5728681" cy="512960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sng"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Goal:</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ADAC researchers are finalizing an ice condition index (ICECON) for the Great Lakes for USCG operators and lake mariners, which uses available data to forecast ICECON up to 3 days into the future.  This enhances ship safety, potentially reducing number of icebreaker deployments for rescuing vessels entrapped in ice.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With ice parameters collected by USCG and Canadian Coast Guard crews operating in the Great Lakes in the 2016-2020 time frame, the team has advanced Monte Carlo simulations to determine the most predictive relationship between the ice parameters and ICECON.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The team is also using ice data from the 2013-2020 period in conjunction with AIS data to determine which parameters affect vessel speed and are important to ICECON.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Researchers continue to pull nowcast and forecast data in real-time (every 6 hours), compute the ICECON nowcast and forecast, and display it on a project website…currently using Canadian Ice Services Environmental data.</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Calibri" panose="020F0502020204030204"/>
                <a:ea typeface="+mn-ea"/>
                <a:cs typeface="+mn-cs"/>
              </a:rPr>
              <a:t>Transition</a:t>
            </a:r>
            <a:r>
              <a:rPr kumimoji="0" lang="en-US" sz="1400" b="1"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  </a:t>
            </a:r>
            <a:r>
              <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USNIC projects ICECON Via AOOS &amp; Axiom Data Science Computation.</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p:txBody>
      </p:sp>
      <p:pic>
        <p:nvPicPr>
          <p:cNvPr id="5" name="Picture 4">
            <a:extLst>
              <a:ext uri="{FF2B5EF4-FFF2-40B4-BE49-F238E27FC236}">
                <a16:creationId xmlns:a16="http://schemas.microsoft.com/office/drawing/2014/main" id="{B2293F24-B1D9-48CE-846F-1B86E93F09AC}"/>
              </a:ext>
            </a:extLst>
          </p:cNvPr>
          <p:cNvPicPr>
            <a:picLocks noChangeAspect="1"/>
          </p:cNvPicPr>
          <p:nvPr/>
        </p:nvPicPr>
        <p:blipFill>
          <a:blip r:embed="rId2"/>
          <a:stretch>
            <a:fillRect/>
          </a:stretch>
        </p:blipFill>
        <p:spPr>
          <a:xfrm>
            <a:off x="5845454" y="895211"/>
            <a:ext cx="6134212" cy="5666689"/>
          </a:xfrm>
          <a:prstGeom prst="rect">
            <a:avLst/>
          </a:prstGeom>
        </p:spPr>
      </p:pic>
    </p:spTree>
    <p:extLst>
      <p:ext uri="{BB962C8B-B14F-4D97-AF65-F5344CB8AC3E}">
        <p14:creationId xmlns:p14="http://schemas.microsoft.com/office/powerpoint/2010/main" val="3155887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1323124"/>
            <a:ext cx="10708109" cy="747723"/>
          </a:xfrm>
        </p:spPr>
        <p:txBody>
          <a:bodyPr>
            <a:normAutofit fontScale="90000"/>
          </a:bodyPr>
          <a:lstStyle/>
          <a:p>
            <a:r>
              <a:rPr lang="en-US" sz="2800" b="1" dirty="0">
                <a:solidFill>
                  <a:schemeClr val="tx1">
                    <a:lumMod val="75000"/>
                    <a:lumOff val="25000"/>
                  </a:schemeClr>
                </a:solidFill>
              </a:rPr>
              <a:t>Arctic Ice Condition Index (ARCTICE)</a:t>
            </a:r>
            <a:br>
              <a:rPr lang="en-US" sz="28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pic>
        <p:nvPicPr>
          <p:cNvPr id="3" name="Picture 2">
            <a:extLst>
              <a:ext uri="{FF2B5EF4-FFF2-40B4-BE49-F238E27FC236}">
                <a16:creationId xmlns:a16="http://schemas.microsoft.com/office/drawing/2014/main" id="{59D950E7-7A91-4D8E-A529-AA5B9F385458}"/>
              </a:ext>
            </a:extLst>
          </p:cNvPr>
          <p:cNvPicPr>
            <a:picLocks noChangeAspect="1"/>
          </p:cNvPicPr>
          <p:nvPr/>
        </p:nvPicPr>
        <p:blipFill>
          <a:blip r:embed="rId2"/>
          <a:stretch>
            <a:fillRect/>
          </a:stretch>
        </p:blipFill>
        <p:spPr>
          <a:xfrm>
            <a:off x="3072371" y="2070847"/>
            <a:ext cx="8602202" cy="4273666"/>
          </a:xfrm>
          <a:prstGeom prst="rect">
            <a:avLst/>
          </a:prstGeom>
        </p:spPr>
      </p:pic>
      <p:sp>
        <p:nvSpPr>
          <p:cNvPr id="7" name="Rectangle 6">
            <a:extLst>
              <a:ext uri="{FF2B5EF4-FFF2-40B4-BE49-F238E27FC236}">
                <a16:creationId xmlns:a16="http://schemas.microsoft.com/office/drawing/2014/main" id="{66349C0B-BA25-4C2A-96B4-EC4A8F36491F}"/>
              </a:ext>
            </a:extLst>
          </p:cNvPr>
          <p:cNvSpPr/>
          <p:nvPr/>
        </p:nvSpPr>
        <p:spPr>
          <a:xfrm>
            <a:off x="8416383" y="4055487"/>
            <a:ext cx="1237129"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Currently leveraging HIOMAS for environmental factors</a:t>
            </a:r>
          </a:p>
        </p:txBody>
      </p:sp>
      <p:sp>
        <p:nvSpPr>
          <p:cNvPr id="8" name="Rectangle 7">
            <a:extLst>
              <a:ext uri="{FF2B5EF4-FFF2-40B4-BE49-F238E27FC236}">
                <a16:creationId xmlns:a16="http://schemas.microsoft.com/office/drawing/2014/main" id="{59511A53-FB50-4D06-9732-E42E29619AEF}"/>
              </a:ext>
            </a:extLst>
          </p:cNvPr>
          <p:cNvSpPr/>
          <p:nvPr/>
        </p:nvSpPr>
        <p:spPr>
          <a:xfrm>
            <a:off x="10448508" y="3263482"/>
            <a:ext cx="1521900"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High resolution/low area idealized chart for ARCTICE output</a:t>
            </a:r>
          </a:p>
        </p:txBody>
      </p:sp>
      <p:sp>
        <p:nvSpPr>
          <p:cNvPr id="9" name="Rectangle 8">
            <a:extLst>
              <a:ext uri="{FF2B5EF4-FFF2-40B4-BE49-F238E27FC236}">
                <a16:creationId xmlns:a16="http://schemas.microsoft.com/office/drawing/2014/main" id="{CF1E83FB-D694-48CE-8956-579640974BC6}"/>
              </a:ext>
            </a:extLst>
          </p:cNvPr>
          <p:cNvSpPr/>
          <p:nvPr/>
        </p:nvSpPr>
        <p:spPr>
          <a:xfrm>
            <a:off x="10824882" y="2152770"/>
            <a:ext cx="115446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Broad area, low resolution idealized chart for ARCTICE output</a:t>
            </a:r>
          </a:p>
        </p:txBody>
      </p:sp>
      <p:sp>
        <p:nvSpPr>
          <p:cNvPr id="10" name="Rectangle 9">
            <a:extLst>
              <a:ext uri="{FF2B5EF4-FFF2-40B4-BE49-F238E27FC236}">
                <a16:creationId xmlns:a16="http://schemas.microsoft.com/office/drawing/2014/main" id="{060A0C14-709F-4576-8E25-FA893539297C}"/>
              </a:ext>
            </a:extLst>
          </p:cNvPr>
          <p:cNvSpPr/>
          <p:nvPr/>
        </p:nvSpPr>
        <p:spPr>
          <a:xfrm>
            <a:off x="1045367" y="1456775"/>
            <a:ext cx="5903259"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Description</a:t>
            </a:r>
            <a:r>
              <a:rPr kumimoji="0" lang="en-US" sz="1400" b="1" i="0" u="sng"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a:t>
            </a:r>
            <a:r>
              <a:rPr kumimoji="0" lang="en-US" sz="1400" b="1"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 </a:t>
            </a: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ARCTICE produces an easy-to-understand numeral to communicate ice conditions that are relevant to the capabilities of an individual vessel. This index will be available for current and future ice conditions, providing forecasts up to 72 hours in advance.  Based on prior Great Lakes ICECON investigations, research will provide marine operators a transition destination ready access to this information (such as the U.S. National Ice Center...USNIC) supporting vessel captains in route planning and determining associated risk with traveling through a particular region in Arctic Waters.</a:t>
            </a:r>
          </a:p>
        </p:txBody>
      </p:sp>
    </p:spTree>
    <p:extLst>
      <p:ext uri="{BB962C8B-B14F-4D97-AF65-F5344CB8AC3E}">
        <p14:creationId xmlns:p14="http://schemas.microsoft.com/office/powerpoint/2010/main" val="3554004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5372" y="376932"/>
            <a:ext cx="10708109" cy="747723"/>
          </a:xfrm>
        </p:spPr>
        <p:txBody>
          <a:bodyPr>
            <a:normAutofit/>
          </a:bodyPr>
          <a:lstStyle/>
          <a:p>
            <a:r>
              <a:rPr lang="en-US" sz="2800" b="1" dirty="0">
                <a:solidFill>
                  <a:schemeClr val="tx1">
                    <a:lumMod val="75000"/>
                    <a:lumOff val="25000"/>
                  </a:schemeClr>
                </a:solidFill>
              </a:rPr>
              <a:t>Arctic Domain All-Hazards WebGIS</a:t>
            </a:r>
            <a:endParaRPr lang="en-US" sz="36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11" name="Rectangle 10">
            <a:extLst>
              <a:ext uri="{FF2B5EF4-FFF2-40B4-BE49-F238E27FC236}">
                <a16:creationId xmlns:a16="http://schemas.microsoft.com/office/drawing/2014/main" id="{B35EAAC9-CB72-43C0-9665-98701EA77AB7}"/>
              </a:ext>
            </a:extLst>
          </p:cNvPr>
          <p:cNvSpPr/>
          <p:nvPr/>
        </p:nvSpPr>
        <p:spPr>
          <a:xfrm>
            <a:off x="345372" y="1059977"/>
            <a:ext cx="6068875" cy="47192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goal:</a:t>
            </a: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To assist and enhance U.S. Coast Guard domain awareness by developing an Arctic All-Hazards webGIS product built within the DHS Geospatial Information Infrastructure and the Homeland Security Information Network.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All-Hazards project seeks to improve usability, interoperability, and function by developing the webGIS geo-visualization product.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sng"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Project phases:</a:t>
            </a:r>
          </a:p>
          <a:p>
            <a:pPr marL="36576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Phase 1: Interviewing, survey and research brief</a:t>
            </a:r>
          </a:p>
          <a:p>
            <a:pPr marL="36576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Phase 2: Data acquisition and development of web application</a:t>
            </a:r>
          </a:p>
          <a:p>
            <a:pPr marL="36576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Phase 3: Alpha Release </a:t>
            </a:r>
          </a:p>
          <a:p>
            <a:pPr marL="36576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Phase 4: Beta Release and user guide</a:t>
            </a:r>
          </a:p>
          <a:p>
            <a:pPr marL="36576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Phase 5: Go Live and Final Delivery </a:t>
            </a:r>
          </a:p>
          <a:p>
            <a:pPr marL="36576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Phase 6: Final Usability Report</a:t>
            </a:r>
          </a:p>
          <a:p>
            <a:pPr marL="36576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Phase 7: Submit peer-reviewed publication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Transition:  </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Test application with USCG uniformed and civilian staff during alpha and beta testing, then house Arctic All-Hazards WebGIS within the GII/HSIN. </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2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8ACC0A8-B58D-4239-AA01-1072C9EA5F0D}"/>
              </a:ext>
            </a:extLst>
          </p:cNvPr>
          <p:cNvPicPr>
            <a:picLocks noChangeAspect="1"/>
          </p:cNvPicPr>
          <p:nvPr/>
        </p:nvPicPr>
        <p:blipFill>
          <a:blip r:embed="rId2"/>
          <a:stretch>
            <a:fillRect/>
          </a:stretch>
        </p:blipFill>
        <p:spPr>
          <a:xfrm>
            <a:off x="6414247" y="882275"/>
            <a:ext cx="5432380" cy="5343713"/>
          </a:xfrm>
          <a:prstGeom prst="rect">
            <a:avLst/>
          </a:prstGeom>
        </p:spPr>
      </p:pic>
    </p:spTree>
    <p:extLst>
      <p:ext uri="{BB962C8B-B14F-4D97-AF65-F5344CB8AC3E}">
        <p14:creationId xmlns:p14="http://schemas.microsoft.com/office/powerpoint/2010/main" val="2370063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3420" y="370955"/>
            <a:ext cx="10708109" cy="747723"/>
          </a:xfrm>
        </p:spPr>
        <p:txBody>
          <a:bodyPr>
            <a:normAutofit/>
          </a:bodyPr>
          <a:lstStyle/>
          <a:p>
            <a:r>
              <a:rPr lang="en-US" sz="2800" b="1" dirty="0">
                <a:solidFill>
                  <a:schemeClr val="tx1">
                    <a:lumMod val="75000"/>
                    <a:lumOff val="25000"/>
                  </a:schemeClr>
                </a:solidFill>
              </a:rPr>
              <a:t>Arctic Vessel Monitoring Geofencing/ Alert Awareness</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6" name="Rectangle 5">
            <a:extLst>
              <a:ext uri="{FF2B5EF4-FFF2-40B4-BE49-F238E27FC236}">
                <a16:creationId xmlns:a16="http://schemas.microsoft.com/office/drawing/2014/main" id="{2E6C8DB8-E69B-40D5-BBBC-3D5B39EA63DE}"/>
              </a:ext>
            </a:extLst>
          </p:cNvPr>
          <p:cNvSpPr/>
          <p:nvPr/>
        </p:nvSpPr>
        <p:spPr>
          <a:xfrm>
            <a:off x="177128" y="1069234"/>
            <a:ext cx="8600448" cy="440120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Advance Arctic Maritime Domain Awareness and Management by boosting the development and implementation of automated geofencing alerts to the U.S. Coast Guard to enhance maritime safety, security, environmental protection, and vessel regulatory compliance in U.S. Arctic Waters.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Two prong effort:  1.  </a:t>
            </a:r>
            <a:r>
              <a:rPr kumimoji="0" lang="en-US" sz="14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PACTRACS (for commercial mariner community) via Alaska Marine Exchange 2.  USCG “CGOneView” for USCG operational watch standers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Geofences can be customized by the end-user to meet agencies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Have multiple filters and GIS overlays to better discriminate vessel type and activities.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GIS files importable and exportable by end-users.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Alerts and notifications can be received on multiple unclassified platform devices by government agencies.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Geofence/alert notifications sent to Social Media/email platforms for other Federal/State agencies and Arctic stakeholders.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Coastal Communities receive tailored notification and alerts.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Supports:  U.S. Coast Guard, State of Alaska, and the maritime industry within the U.S. Arctic Exclusive Economic Zone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Transition: </a:t>
            </a: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PACTRACS version completed and mid-way for developing CGOneView edition in coordination with HQ USCG.</a:t>
            </a:r>
          </a:p>
        </p:txBody>
      </p:sp>
      <p:pic>
        <p:nvPicPr>
          <p:cNvPr id="3" name="Picture 2">
            <a:extLst>
              <a:ext uri="{FF2B5EF4-FFF2-40B4-BE49-F238E27FC236}">
                <a16:creationId xmlns:a16="http://schemas.microsoft.com/office/drawing/2014/main" id="{A6D7DE76-78ED-4AE8-8830-C52258714B52}"/>
              </a:ext>
            </a:extLst>
          </p:cNvPr>
          <p:cNvPicPr>
            <a:picLocks noChangeAspect="1"/>
          </p:cNvPicPr>
          <p:nvPr/>
        </p:nvPicPr>
        <p:blipFill>
          <a:blip r:embed="rId2"/>
          <a:stretch>
            <a:fillRect/>
          </a:stretch>
        </p:blipFill>
        <p:spPr>
          <a:xfrm>
            <a:off x="8777576" y="1387561"/>
            <a:ext cx="3064801" cy="5207666"/>
          </a:xfrm>
          <a:prstGeom prst="rect">
            <a:avLst/>
          </a:prstGeom>
        </p:spPr>
      </p:pic>
    </p:spTree>
    <p:extLst>
      <p:ext uri="{BB962C8B-B14F-4D97-AF65-F5344CB8AC3E}">
        <p14:creationId xmlns:p14="http://schemas.microsoft.com/office/powerpoint/2010/main" val="130613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Propeller Driven Long Range Autonomous Underwater Vehicle </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5" name="Rectangle 4">
            <a:extLst>
              <a:ext uri="{FF2B5EF4-FFF2-40B4-BE49-F238E27FC236}">
                <a16:creationId xmlns:a16="http://schemas.microsoft.com/office/drawing/2014/main" id="{BE8C8FF8-176C-43F0-BB94-A1AF08341002}"/>
              </a:ext>
            </a:extLst>
          </p:cNvPr>
          <p:cNvSpPr/>
          <p:nvPr/>
        </p:nvSpPr>
        <p:spPr>
          <a:xfrm>
            <a:off x="305031" y="1082968"/>
            <a:ext cx="5490651"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Description: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LRAUV is helicopter portable, carrying an environmental mapping payload which allows rapid response to provide situational awareness and damage mitigation for first responders/USCG.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Initial Capabilities (expandable):</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Ability to map in 3D.</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Extended unattended deployment (days to weeks).</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600 KM range…under ice.</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Detection and quantification of dissolved particles and fluorescent material (with current sensor package).</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Environmental characterization.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Transition:  </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CG-926, USCG RDC &amp; or Commercialization.</a:t>
            </a:r>
          </a:p>
        </p:txBody>
      </p:sp>
      <p:pic>
        <p:nvPicPr>
          <p:cNvPr id="7" name="Picture 6">
            <a:extLst>
              <a:ext uri="{FF2B5EF4-FFF2-40B4-BE49-F238E27FC236}">
                <a16:creationId xmlns:a16="http://schemas.microsoft.com/office/drawing/2014/main" id="{93B9FBFA-AFAD-468D-B37B-DF82EFD9633C}"/>
              </a:ext>
            </a:extLst>
          </p:cNvPr>
          <p:cNvPicPr>
            <a:picLocks noChangeAspect="1"/>
          </p:cNvPicPr>
          <p:nvPr/>
        </p:nvPicPr>
        <p:blipFill>
          <a:blip r:embed="rId2"/>
          <a:stretch>
            <a:fillRect/>
          </a:stretch>
        </p:blipFill>
        <p:spPr>
          <a:xfrm>
            <a:off x="3281081" y="765107"/>
            <a:ext cx="8803341" cy="5327786"/>
          </a:xfrm>
          <a:prstGeom prst="rect">
            <a:avLst/>
          </a:prstGeom>
        </p:spPr>
      </p:pic>
      <p:pic>
        <p:nvPicPr>
          <p:cNvPr id="3" name="Picture 2">
            <a:extLst>
              <a:ext uri="{FF2B5EF4-FFF2-40B4-BE49-F238E27FC236}">
                <a16:creationId xmlns:a16="http://schemas.microsoft.com/office/drawing/2014/main" id="{FB9EA783-608C-4BFE-8F9A-A1CE53418D62}"/>
              </a:ext>
            </a:extLst>
          </p:cNvPr>
          <p:cNvPicPr>
            <a:picLocks noChangeAspect="1"/>
          </p:cNvPicPr>
          <p:nvPr/>
        </p:nvPicPr>
        <p:blipFill>
          <a:blip r:embed="rId3"/>
          <a:stretch>
            <a:fillRect/>
          </a:stretch>
        </p:blipFill>
        <p:spPr>
          <a:xfrm>
            <a:off x="9385450" y="4974173"/>
            <a:ext cx="2761727" cy="1883827"/>
          </a:xfrm>
          <a:prstGeom prst="rect">
            <a:avLst/>
          </a:prstGeom>
        </p:spPr>
      </p:pic>
      <p:pic>
        <p:nvPicPr>
          <p:cNvPr id="6" name="Picture 5">
            <a:extLst>
              <a:ext uri="{FF2B5EF4-FFF2-40B4-BE49-F238E27FC236}">
                <a16:creationId xmlns:a16="http://schemas.microsoft.com/office/drawing/2014/main" id="{FED15B55-D21D-4886-BA59-FCDD815A9A73}"/>
              </a:ext>
            </a:extLst>
          </p:cNvPr>
          <p:cNvPicPr>
            <a:picLocks noChangeAspect="1"/>
          </p:cNvPicPr>
          <p:nvPr/>
        </p:nvPicPr>
        <p:blipFill>
          <a:blip r:embed="rId4"/>
          <a:stretch>
            <a:fillRect/>
          </a:stretch>
        </p:blipFill>
        <p:spPr>
          <a:xfrm>
            <a:off x="4127054" y="5775032"/>
            <a:ext cx="2700762" cy="938865"/>
          </a:xfrm>
          <a:prstGeom prst="rect">
            <a:avLst/>
          </a:prstGeom>
        </p:spPr>
      </p:pic>
      <p:pic>
        <p:nvPicPr>
          <p:cNvPr id="8" name="Picture 7">
            <a:extLst>
              <a:ext uri="{FF2B5EF4-FFF2-40B4-BE49-F238E27FC236}">
                <a16:creationId xmlns:a16="http://schemas.microsoft.com/office/drawing/2014/main" id="{EEC490DE-541B-464D-923E-6296403B2F4C}"/>
              </a:ext>
            </a:extLst>
          </p:cNvPr>
          <p:cNvPicPr>
            <a:picLocks noChangeAspect="1"/>
          </p:cNvPicPr>
          <p:nvPr/>
        </p:nvPicPr>
        <p:blipFill>
          <a:blip r:embed="rId5"/>
          <a:stretch>
            <a:fillRect/>
          </a:stretch>
        </p:blipFill>
        <p:spPr>
          <a:xfrm>
            <a:off x="1441114" y="4343607"/>
            <a:ext cx="1777212" cy="1249957"/>
          </a:xfrm>
          <a:prstGeom prst="rect">
            <a:avLst/>
          </a:prstGeom>
        </p:spPr>
      </p:pic>
      <p:pic>
        <p:nvPicPr>
          <p:cNvPr id="9" name="Picture 8">
            <a:extLst>
              <a:ext uri="{FF2B5EF4-FFF2-40B4-BE49-F238E27FC236}">
                <a16:creationId xmlns:a16="http://schemas.microsoft.com/office/drawing/2014/main" id="{B46C2418-BB7E-47FB-9DAD-23A37A80AEAB}"/>
              </a:ext>
            </a:extLst>
          </p:cNvPr>
          <p:cNvPicPr>
            <a:picLocks noChangeAspect="1"/>
          </p:cNvPicPr>
          <p:nvPr/>
        </p:nvPicPr>
        <p:blipFill>
          <a:blip r:embed="rId6"/>
          <a:stretch>
            <a:fillRect/>
          </a:stretch>
        </p:blipFill>
        <p:spPr>
          <a:xfrm>
            <a:off x="5312342" y="3316401"/>
            <a:ext cx="1959227" cy="1027206"/>
          </a:xfrm>
          <a:prstGeom prst="rect">
            <a:avLst/>
          </a:prstGeom>
        </p:spPr>
      </p:pic>
    </p:spTree>
    <p:extLst>
      <p:ext uri="{BB962C8B-B14F-4D97-AF65-F5344CB8AC3E}">
        <p14:creationId xmlns:p14="http://schemas.microsoft.com/office/powerpoint/2010/main" val="3417588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fontScale="90000"/>
          </a:bodyPr>
          <a:lstStyle/>
          <a:p>
            <a:r>
              <a:rPr lang="en-US" sz="2800" b="1" dirty="0">
                <a:solidFill>
                  <a:schemeClr val="tx1">
                    <a:lumMod val="75000"/>
                    <a:lumOff val="25000"/>
                  </a:schemeClr>
                </a:solidFill>
              </a:rPr>
              <a:t>Remote Unmanned Aircraft System (UAS) Inspection and Response Team Development in the Bering Strait Region</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10" name="Rectangle 9">
            <a:extLst>
              <a:ext uri="{FF2B5EF4-FFF2-40B4-BE49-F238E27FC236}">
                <a16:creationId xmlns:a16="http://schemas.microsoft.com/office/drawing/2014/main" id="{F9848778-04EF-44B0-A976-285CC09F2159}"/>
              </a:ext>
            </a:extLst>
          </p:cNvPr>
          <p:cNvSpPr/>
          <p:nvPr/>
        </p:nvSpPr>
        <p:spPr>
          <a:xfrm>
            <a:off x="103637" y="1243890"/>
            <a:ext cx="8919339" cy="35748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This program will develop a trained pilot team (planned at five individuals) within the community of Unalakleet, versed in the operation of off-the-shelf U.S. made UAS technologies.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9525" marR="0" lvl="2"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goals:</a:t>
            </a: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 </a:t>
            </a:r>
          </a:p>
          <a:p>
            <a:pPr marL="457200" marR="0" lvl="0" indent="-457200" algn="l" defTabSz="914400" rtl="0" eaLnBrk="1" fontAlgn="auto" latinLnBrk="0" hangingPunct="1">
              <a:lnSpc>
                <a:spcPct val="107000"/>
              </a:lnSpc>
              <a:spcBef>
                <a:spcPts val="0"/>
              </a:spcBef>
              <a:spcAft>
                <a:spcPts val="400"/>
              </a:spcAft>
              <a:buClrTx/>
              <a:buSzTx/>
              <a:buFont typeface="+mj-lt"/>
              <a:buAutoNum type="arabicPeriod"/>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Create a knowledge product providing analysis of experiments using multispectral sensor capacity to support infrastructure monitoring </a:t>
            </a:r>
          </a:p>
          <a:p>
            <a:pPr marL="457200" marR="0" lvl="0" indent="-457200" algn="l" defTabSz="914400" rtl="0" eaLnBrk="1" fontAlgn="auto" latinLnBrk="0" hangingPunct="1">
              <a:lnSpc>
                <a:spcPct val="107000"/>
              </a:lnSpc>
              <a:spcBef>
                <a:spcPts val="0"/>
              </a:spcBef>
              <a:spcAft>
                <a:spcPts val="400"/>
              </a:spcAft>
              <a:buClrTx/>
              <a:buSzTx/>
              <a:buFont typeface="+mj-lt"/>
              <a:buAutoNum type="arabicPeriod"/>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Co-produce a UAS-based monitoring program focused on USCG regulated bulk fuel facility inspections and emergency response, with the Alaska Native Village of Unalakleet</a:t>
            </a:r>
          </a:p>
          <a:p>
            <a:pPr marL="457200" marR="0" lvl="0" indent="-457200" algn="l" defTabSz="914400" rtl="0" eaLnBrk="1" fontAlgn="auto" latinLnBrk="0" hangingPunct="1">
              <a:lnSpc>
                <a:spcPct val="107000"/>
              </a:lnSpc>
              <a:spcBef>
                <a:spcPts val="0"/>
              </a:spcBef>
              <a:spcAft>
                <a:spcPts val="400"/>
              </a:spcAft>
              <a:buClrTx/>
              <a:buSzTx/>
              <a:buFont typeface="+mj-lt"/>
              <a:buAutoNum type="arabicPeriod"/>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Calibri" panose="020F0502020204030204" pitchFamily="34" charset="0"/>
              </a:rPr>
              <a:t>Understand the feasibility of expanding the developed monitoring program to communities throughout the Norton Sound region to effectively support CG facility inspections and the response efforts in remote western Alaska</a:t>
            </a:r>
          </a:p>
          <a:p>
            <a:pPr marL="457200" marR="0" lvl="0" indent="-457200" algn="l" defTabSz="914400" rtl="0" eaLnBrk="1" fontAlgn="auto" latinLnBrk="0" hangingPunct="1">
              <a:lnSpc>
                <a:spcPct val="107000"/>
              </a:lnSpc>
              <a:spcBef>
                <a:spcPts val="0"/>
              </a:spcBef>
              <a:spcAft>
                <a:spcPts val="400"/>
              </a:spcAft>
              <a:buClrTx/>
              <a:buSzTx/>
              <a:buFont typeface="+mj-lt"/>
              <a:buAutoNum type="arabicPeriod"/>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Determine if this project can be used as a roadmap for that 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3FE22F17-692B-40EF-BED1-671C4042A080}"/>
              </a:ext>
            </a:extLst>
          </p:cNvPr>
          <p:cNvPicPr>
            <a:picLocks noChangeAspect="1"/>
          </p:cNvPicPr>
          <p:nvPr/>
        </p:nvPicPr>
        <p:blipFill>
          <a:blip r:embed="rId2"/>
          <a:stretch>
            <a:fillRect/>
          </a:stretch>
        </p:blipFill>
        <p:spPr>
          <a:xfrm>
            <a:off x="5311588" y="1438835"/>
            <a:ext cx="6498569" cy="5419165"/>
          </a:xfrm>
          <a:prstGeom prst="rect">
            <a:avLst/>
          </a:prstGeom>
        </p:spPr>
      </p:pic>
    </p:spTree>
    <p:extLst>
      <p:ext uri="{BB962C8B-B14F-4D97-AF65-F5344CB8AC3E}">
        <p14:creationId xmlns:p14="http://schemas.microsoft.com/office/powerpoint/2010/main" val="1716816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fontScale="90000"/>
          </a:bodyPr>
          <a:lstStyle/>
          <a:p>
            <a:r>
              <a:rPr lang="en-US" sz="2800" b="1" dirty="0">
                <a:solidFill>
                  <a:schemeClr val="tx1">
                    <a:lumMod val="75000"/>
                    <a:lumOff val="25000"/>
                  </a:schemeClr>
                </a:solidFill>
              </a:rPr>
              <a:t>Alaska and Arctic Maritime Communications and Connectivity Analysis (AAMC&amp;CA)</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6" name="Rectangle 5">
            <a:extLst>
              <a:ext uri="{FF2B5EF4-FFF2-40B4-BE49-F238E27FC236}">
                <a16:creationId xmlns:a16="http://schemas.microsoft.com/office/drawing/2014/main" id="{6D85E2C0-9819-4EF8-8529-D37F91A4F35B}"/>
              </a:ext>
            </a:extLst>
          </p:cNvPr>
          <p:cNvSpPr/>
          <p:nvPr/>
        </p:nvSpPr>
        <p:spPr>
          <a:xfrm>
            <a:off x="405450" y="1265008"/>
            <a:ext cx="7151798" cy="399494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Project Description: </a:t>
            </a: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This project provides a comprehensive review of mariner communications and connectivity mission needs for the Alaska and the U.S. Arctic Extended Economic Zone (EEZ), with a particular focus on the Arctic (based on near, mid-term, and long-term time horizons)</a:t>
            </a: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Times New Roman" panose="02020603050405020304" pitchFamily="18" charset="0"/>
              </a:rPr>
              <a:t>The knowledge product will contain:</a:t>
            </a:r>
            <a:r>
              <a:rPr kumimoji="0" lang="en-US" sz="1600" b="1" i="1"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Times New Roman" panose="02020603050405020304" pitchFamily="18" charset="0"/>
              </a:rPr>
              <a:t> </a:t>
            </a:r>
          </a:p>
          <a:p>
            <a:pPr marL="285750" marR="0" lvl="0"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Comprehensive review of mariner communications and connectivity needs for the Alaska and the U.S. Arctic Extended Economic Zone (EEZ)</a:t>
            </a:r>
          </a:p>
          <a:p>
            <a:pPr marL="285750" marR="0" lvl="0"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An updated and expanded market survey current communications technology </a:t>
            </a:r>
          </a:p>
          <a:p>
            <a:pPr marL="285750" marR="0" lvl="0"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A geographic review of communications/ connectivity shortfalls</a:t>
            </a:r>
          </a:p>
          <a:p>
            <a:pPr marL="285750" marR="0" lvl="0"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A technology-focused review of known/understood existing capabilities, assessed against researched gaps for the high latitudes</a:t>
            </a:r>
          </a:p>
          <a:p>
            <a:pPr marL="285750" marR="0" lvl="0"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An expert-derived set of options and recommendations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76A3576-BA9E-44F6-85B0-E9E496D89527}"/>
              </a:ext>
            </a:extLst>
          </p:cNvPr>
          <p:cNvPicPr>
            <a:picLocks noChangeAspect="1"/>
          </p:cNvPicPr>
          <p:nvPr/>
        </p:nvPicPr>
        <p:blipFill>
          <a:blip r:embed="rId2"/>
          <a:stretch>
            <a:fillRect/>
          </a:stretch>
        </p:blipFill>
        <p:spPr>
          <a:xfrm>
            <a:off x="5069543" y="1842247"/>
            <a:ext cx="6901210" cy="4694242"/>
          </a:xfrm>
          <a:prstGeom prst="rect">
            <a:avLst/>
          </a:prstGeom>
        </p:spPr>
      </p:pic>
    </p:spTree>
    <p:extLst>
      <p:ext uri="{BB962C8B-B14F-4D97-AF65-F5344CB8AC3E}">
        <p14:creationId xmlns:p14="http://schemas.microsoft.com/office/powerpoint/2010/main" val="2184352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Arctic Facilities and Infrastructure Environmental Change Index</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7" name="Rectangle 6">
            <a:extLst>
              <a:ext uri="{FF2B5EF4-FFF2-40B4-BE49-F238E27FC236}">
                <a16:creationId xmlns:a16="http://schemas.microsoft.com/office/drawing/2014/main" id="{B0C90C17-819B-419C-B114-1EF28C22E5FD}"/>
              </a:ext>
            </a:extLst>
          </p:cNvPr>
          <p:cNvSpPr/>
          <p:nvPr/>
        </p:nvSpPr>
        <p:spPr>
          <a:xfrm>
            <a:off x="277498" y="1012184"/>
            <a:ext cx="5589978" cy="48336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This project provides the U.S. Coast Guard an “Arctic facilities and infrastructure environmental change” risk index, training guide, and comprehensive knowledge product to inform U.S. Coast Guard operations and inspections in order to manage inspection and response decision risk in a rapidly changing Arctic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15000"/>
              </a:lnSpc>
              <a:spcBef>
                <a:spcPts val="1000"/>
              </a:spcBef>
              <a:spcAft>
                <a:spcPts val="0"/>
              </a:spcAft>
              <a:buClrTx/>
              <a:buSzTx/>
              <a:buFontTx/>
              <a:buNone/>
              <a:tabLst/>
              <a:defRPr/>
            </a:pPr>
            <a:r>
              <a:rPr kumimoji="0" lang="en-US" sz="1400" b="1" i="1" u="none" strike="noStrike" kern="1200" cap="none" spc="0" normalizeH="0" baseline="0" noProof="0" dirty="0">
                <a:ln>
                  <a:noFill/>
                </a:ln>
                <a:solidFill>
                  <a:srgbClr val="00B0F0"/>
                </a:solidFill>
                <a:effectLst/>
                <a:uLnTx/>
                <a:uFillTx/>
                <a:latin typeface="Franklin Gothic Book" panose="020B0503020102020204" pitchFamily="34" charset="0"/>
                <a:ea typeface="Libre Franklin"/>
                <a:cs typeface="Libre Franklin"/>
              </a:rPr>
              <a:t>Objective/Purpose.</a:t>
            </a:r>
            <a:endParaRPr kumimoji="0" lang="en-US" sz="1400" b="1" i="0" u="none" strike="noStrike" kern="1200" cap="none" spc="0" normalizeH="0" baseline="0" noProof="0" dirty="0">
              <a:ln>
                <a:noFill/>
              </a:ln>
              <a:solidFill>
                <a:srgbClr val="00B0F0"/>
              </a:solidFill>
              <a:effectLst/>
              <a:uLnTx/>
              <a:uFillTx/>
              <a:latin typeface="Franklin Gothic Book" panose="020B0503020102020204" pitchFamily="34" charset="0"/>
              <a:ea typeface="Libre Franklin"/>
              <a:cs typeface="Libre Franklin"/>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Libre Franklin"/>
                <a:cs typeface="Libre Franklin"/>
              </a:rPr>
              <a:t>This project will address direct concerns regarding structural risks of facilities and infrastructure in Arctic Alaska due to cumulative effects of environmental change. </a:t>
            </a: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Libre Franklin"/>
                <a:cs typeface="Libre Franklin"/>
              </a:rPr>
              <a:t>Based upon analyzing these concerns, this research will address two principal questions:</a:t>
            </a: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800"/>
              </a:spcAft>
              <a:buClrTx/>
              <a:buSzTx/>
              <a:buFont typeface="+mj-lt"/>
              <a:buAutoNum type="arabicPeriod"/>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Libre Franklin"/>
                <a:cs typeface="Libre Franklin"/>
              </a:rPr>
              <a:t> </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What are the risks and severity to USCG monitored facilities along the Arctic coastal regions of the Bering, Chukchi and Beaufort Seas?</a:t>
            </a:r>
          </a:p>
          <a:p>
            <a:pPr marL="342900" marR="0" lvl="0" indent="-342900" algn="l" defTabSz="914400" rtl="0" eaLnBrk="1" fontAlgn="auto" latinLnBrk="0" hangingPunct="1">
              <a:lnSpc>
                <a:spcPct val="115000"/>
              </a:lnSpc>
              <a:spcBef>
                <a:spcPts val="0"/>
              </a:spcBef>
              <a:spcAft>
                <a:spcPts val="800"/>
              </a:spcAft>
              <a:buClrTx/>
              <a:buSzTx/>
              <a:buFont typeface="+mj-lt"/>
              <a:buAutoNum type="arabicPeriod"/>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What are the risk weightings related to the USCG monitored facilities along the Arctic coastal regions?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D3C36A7-06A1-403E-B393-29FCD70E0F87}"/>
              </a:ext>
            </a:extLst>
          </p:cNvPr>
          <p:cNvSpPr/>
          <p:nvPr/>
        </p:nvSpPr>
        <p:spPr>
          <a:xfrm>
            <a:off x="6260616" y="3508481"/>
            <a:ext cx="5650376" cy="3028008"/>
          </a:xfrm>
          <a:prstGeom prst="rect">
            <a:avLst/>
          </a:prstGeom>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rPr>
              <a:t>Project outcomes for the research:</a:t>
            </a:r>
            <a:endParaRPr kumimoji="0" lang="en-US" sz="1400" b="0"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Libre Franklin"/>
                <a:cs typeface="Libre Franklin"/>
              </a:rPr>
              <a:t>Synthesize published literature, existing data from available sources, USCG infrastructure and incident </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reporting, and consolidate expert opinion to establish a baseline knowledge project in support of USCG Project Champion and USCG Project stakeholders.  This information will guide and inform the project’s interdisciplinary workshops and focused working groups Examples provided:  Alaska District U.S. Army Corps of Engineers, State of Alaska Department of Environmental Conservation, Denali Commission, University of Alaska Fairbanks Institute of Northern Engineering, Associated State of Alaska Boroughs, Ports and Villages associated with USCG designated infrastructure and facilities of concern and others as determined by the research team and established project research groups.</a:t>
            </a:r>
          </a:p>
        </p:txBody>
      </p:sp>
      <p:pic>
        <p:nvPicPr>
          <p:cNvPr id="9" name="Picture 8" descr="A picture containing sky, snow, building, outdoor&#10;&#10;Description automatically generated">
            <a:extLst>
              <a:ext uri="{FF2B5EF4-FFF2-40B4-BE49-F238E27FC236}">
                <a16:creationId xmlns:a16="http://schemas.microsoft.com/office/drawing/2014/main" id="{F9801473-A656-4F82-A196-01DB904E2AA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160110" y="1082968"/>
            <a:ext cx="2750882" cy="1646649"/>
          </a:xfrm>
          <a:prstGeom prst="rect">
            <a:avLst/>
          </a:prstGeom>
        </p:spPr>
      </p:pic>
      <p:sp>
        <p:nvSpPr>
          <p:cNvPr id="10" name="TextBox 9">
            <a:extLst>
              <a:ext uri="{FF2B5EF4-FFF2-40B4-BE49-F238E27FC236}">
                <a16:creationId xmlns:a16="http://schemas.microsoft.com/office/drawing/2014/main" id="{1543F2C9-1502-40FA-BAAE-9E5E783DEA76}"/>
              </a:ext>
            </a:extLst>
          </p:cNvPr>
          <p:cNvSpPr txBox="1"/>
          <p:nvPr/>
        </p:nvSpPr>
        <p:spPr>
          <a:xfrm>
            <a:off x="9447809" y="2716742"/>
            <a:ext cx="2323704"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Bonanza Fuels, Nome, Alaska </a:t>
            </a:r>
            <a:r>
              <a:rPr kumimoji="0" lang="en-US" sz="800" b="0" i="1"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Photo from AIDEA.org</a:t>
            </a:r>
          </a:p>
        </p:txBody>
      </p:sp>
      <p:pic>
        <p:nvPicPr>
          <p:cNvPr id="11" name="Picture 10" descr="USGS researcher Benjamin Jones measures erosion along part of Alaska’s Arctic coast. At left is one example of a collapsed block of ice-rich permafrost near Drew Point.&#10;Photo from USCG.GOV">
            <a:extLst>
              <a:ext uri="{FF2B5EF4-FFF2-40B4-BE49-F238E27FC236}">
                <a16:creationId xmlns:a16="http://schemas.microsoft.com/office/drawing/2014/main" id="{869F7DE6-7409-448B-96D8-BA952AF3BD8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033"/>
          <a:stretch/>
        </p:blipFill>
        <p:spPr>
          <a:xfrm>
            <a:off x="6968396" y="1524153"/>
            <a:ext cx="2089783" cy="1205464"/>
          </a:xfrm>
          <a:prstGeom prst="rect">
            <a:avLst/>
          </a:prstGeom>
        </p:spPr>
      </p:pic>
      <p:sp>
        <p:nvSpPr>
          <p:cNvPr id="12" name="TextBox 11">
            <a:extLst>
              <a:ext uri="{FF2B5EF4-FFF2-40B4-BE49-F238E27FC236}">
                <a16:creationId xmlns:a16="http://schemas.microsoft.com/office/drawing/2014/main" id="{0E93E136-7080-4363-813F-FC46BA2E5751}"/>
              </a:ext>
            </a:extLst>
          </p:cNvPr>
          <p:cNvSpPr txBox="1"/>
          <p:nvPr/>
        </p:nvSpPr>
        <p:spPr>
          <a:xfrm>
            <a:off x="7070144" y="2696381"/>
            <a:ext cx="198803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Drew Point, Alaska </a:t>
            </a:r>
            <a:r>
              <a:rPr kumimoji="0" lang="en-US" sz="800" b="0" i="1"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Photo from USCG.gov</a:t>
            </a:r>
          </a:p>
        </p:txBody>
      </p:sp>
    </p:spTree>
    <p:extLst>
      <p:ext uri="{BB962C8B-B14F-4D97-AF65-F5344CB8AC3E}">
        <p14:creationId xmlns:p14="http://schemas.microsoft.com/office/powerpoint/2010/main" val="3000982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High resolution Modeling of Arctic Sea Ice and Currents</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pic>
        <p:nvPicPr>
          <p:cNvPr id="13" name="Picture 12">
            <a:extLst>
              <a:ext uri="{FF2B5EF4-FFF2-40B4-BE49-F238E27FC236}">
                <a16:creationId xmlns:a16="http://schemas.microsoft.com/office/drawing/2014/main" id="{454227A5-4657-450D-A530-EC9202DE16DE}"/>
              </a:ext>
            </a:extLst>
          </p:cNvPr>
          <p:cNvPicPr/>
          <p:nvPr/>
        </p:nvPicPr>
        <p:blipFill>
          <a:blip r:embed="rId2" cstate="print">
            <a:extLst>
              <a:ext uri="{28A0092B-C50C-407E-A947-70E740481C1C}">
                <a14:useLocalDpi xmlns:a14="http://schemas.microsoft.com/office/drawing/2010/main"/>
              </a:ext>
            </a:extLst>
          </a:blip>
          <a:stretch>
            <a:fillRect/>
          </a:stretch>
        </p:blipFill>
        <p:spPr>
          <a:xfrm>
            <a:off x="7702721" y="995184"/>
            <a:ext cx="1929241" cy="1804803"/>
          </a:xfrm>
          <a:prstGeom prst="rect">
            <a:avLst/>
          </a:prstGeom>
        </p:spPr>
      </p:pic>
      <p:sp>
        <p:nvSpPr>
          <p:cNvPr id="14" name="Rectangle 13">
            <a:extLst>
              <a:ext uri="{FF2B5EF4-FFF2-40B4-BE49-F238E27FC236}">
                <a16:creationId xmlns:a16="http://schemas.microsoft.com/office/drawing/2014/main" id="{E6777245-7EDB-47A7-84A4-ADA083A02A49}"/>
              </a:ext>
            </a:extLst>
          </p:cNvPr>
          <p:cNvSpPr/>
          <p:nvPr/>
        </p:nvSpPr>
        <p:spPr>
          <a:xfrm>
            <a:off x="7794600" y="2837575"/>
            <a:ext cx="1837362"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2 km resolution Pan Arctic HIOMAS</a:t>
            </a:r>
          </a:p>
        </p:txBody>
      </p:sp>
      <p:pic>
        <p:nvPicPr>
          <p:cNvPr id="15" name="Picture 14">
            <a:extLst>
              <a:ext uri="{FF2B5EF4-FFF2-40B4-BE49-F238E27FC236}">
                <a16:creationId xmlns:a16="http://schemas.microsoft.com/office/drawing/2014/main" id="{E687CB54-CCC8-4DE1-9DC5-FBC5C4D3487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773074" y="1082968"/>
            <a:ext cx="1988161" cy="1530332"/>
          </a:xfrm>
          <a:prstGeom prst="rect">
            <a:avLst/>
          </a:prstGeom>
        </p:spPr>
      </p:pic>
      <p:pic>
        <p:nvPicPr>
          <p:cNvPr id="16" name="Picture 15">
            <a:extLst>
              <a:ext uri="{FF2B5EF4-FFF2-40B4-BE49-F238E27FC236}">
                <a16:creationId xmlns:a16="http://schemas.microsoft.com/office/drawing/2014/main" id="{33543F5C-714E-42B2-923D-406FFDCB731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125635" y="2705337"/>
            <a:ext cx="1635600" cy="1643682"/>
          </a:xfrm>
          <a:prstGeom prst="rect">
            <a:avLst/>
          </a:prstGeom>
        </p:spPr>
      </p:pic>
      <p:sp>
        <p:nvSpPr>
          <p:cNvPr id="17" name="Rectangle 16">
            <a:extLst>
              <a:ext uri="{FF2B5EF4-FFF2-40B4-BE49-F238E27FC236}">
                <a16:creationId xmlns:a16="http://schemas.microsoft.com/office/drawing/2014/main" id="{617AA85B-053F-43BE-9BDD-486BD773538F}"/>
              </a:ext>
            </a:extLst>
          </p:cNvPr>
          <p:cNvSpPr/>
          <p:nvPr/>
        </p:nvSpPr>
        <p:spPr>
          <a:xfrm>
            <a:off x="10125635" y="4323242"/>
            <a:ext cx="1600201"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rPr>
              <a:t>Ice ridges above and month to month planning below…</a:t>
            </a:r>
          </a:p>
        </p:txBody>
      </p:sp>
      <p:pic>
        <p:nvPicPr>
          <p:cNvPr id="18" name="Picture 17">
            <a:extLst>
              <a:ext uri="{FF2B5EF4-FFF2-40B4-BE49-F238E27FC236}">
                <a16:creationId xmlns:a16="http://schemas.microsoft.com/office/drawing/2014/main" id="{FD5FCA62-64B4-4D04-9472-78A4D563220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95883" y="3036346"/>
            <a:ext cx="2629894" cy="1312673"/>
          </a:xfrm>
          <a:prstGeom prst="rect">
            <a:avLst/>
          </a:prstGeom>
        </p:spPr>
      </p:pic>
      <p:pic>
        <p:nvPicPr>
          <p:cNvPr id="19" name="Picture 18">
            <a:extLst>
              <a:ext uri="{FF2B5EF4-FFF2-40B4-BE49-F238E27FC236}">
                <a16:creationId xmlns:a16="http://schemas.microsoft.com/office/drawing/2014/main" id="{5C7FFECB-8532-4F3F-8E40-5F71A41B84D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82212" y="4412752"/>
            <a:ext cx="1743565" cy="905365"/>
          </a:xfrm>
          <a:prstGeom prst="rect">
            <a:avLst/>
          </a:prstGeom>
        </p:spPr>
      </p:pic>
      <p:pic>
        <p:nvPicPr>
          <p:cNvPr id="20" name="Picture 19">
            <a:extLst>
              <a:ext uri="{FF2B5EF4-FFF2-40B4-BE49-F238E27FC236}">
                <a16:creationId xmlns:a16="http://schemas.microsoft.com/office/drawing/2014/main" id="{483B5B30-0339-4A0D-BA19-9525D94FBBB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807573" y="4415975"/>
            <a:ext cx="1176618" cy="802442"/>
          </a:xfrm>
          <a:prstGeom prst="rect">
            <a:avLst/>
          </a:prstGeom>
        </p:spPr>
      </p:pic>
      <p:sp>
        <p:nvSpPr>
          <p:cNvPr id="21" name="Rectangle 20">
            <a:extLst>
              <a:ext uri="{FF2B5EF4-FFF2-40B4-BE49-F238E27FC236}">
                <a16:creationId xmlns:a16="http://schemas.microsoft.com/office/drawing/2014/main" id="{7493E596-F795-43F2-96F1-CF68B09EA016}"/>
              </a:ext>
            </a:extLst>
          </p:cNvPr>
          <p:cNvSpPr/>
          <p:nvPr/>
        </p:nvSpPr>
        <p:spPr>
          <a:xfrm>
            <a:off x="6448346" y="5202701"/>
            <a:ext cx="1895071"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1 km resolution HIOMAS…US Arctic EEZ</a:t>
            </a:r>
          </a:p>
        </p:txBody>
      </p:sp>
      <p:sp>
        <p:nvSpPr>
          <p:cNvPr id="3" name="Rectangle 2">
            <a:extLst>
              <a:ext uri="{FF2B5EF4-FFF2-40B4-BE49-F238E27FC236}">
                <a16:creationId xmlns:a16="http://schemas.microsoft.com/office/drawing/2014/main" id="{86987403-966F-4E62-9F86-0BF4D2079056}"/>
              </a:ext>
            </a:extLst>
          </p:cNvPr>
          <p:cNvSpPr/>
          <p:nvPr/>
        </p:nvSpPr>
        <p:spPr>
          <a:xfrm>
            <a:off x="4503235" y="5698431"/>
            <a:ext cx="6096000" cy="52322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Transition: </a:t>
            </a:r>
            <a:r>
              <a:rPr kumimoji="0" lang="en-US" altLang="en-US" sz="14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 </a:t>
            </a:r>
            <a:r>
              <a:rPr kumimoji="0" lang="en-US" alt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Completed to AOOS and Axiom Data Sciences as destination to publish to NOAA, NWS, &amp; US National Ice Center</a:t>
            </a:r>
          </a:p>
        </p:txBody>
      </p:sp>
      <p:sp>
        <p:nvSpPr>
          <p:cNvPr id="22" name="Rectangle 21">
            <a:extLst>
              <a:ext uri="{FF2B5EF4-FFF2-40B4-BE49-F238E27FC236}">
                <a16:creationId xmlns:a16="http://schemas.microsoft.com/office/drawing/2014/main" id="{2C7EF893-B346-4E24-838E-D99097F227D1}"/>
              </a:ext>
            </a:extLst>
          </p:cNvPr>
          <p:cNvSpPr/>
          <p:nvPr/>
        </p:nvSpPr>
        <p:spPr>
          <a:xfrm>
            <a:off x="553210" y="1258530"/>
            <a:ext cx="5471637" cy="375487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HIOMAS</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 (High-resolution Ice-Ocean Modeling and Assimilation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 forecast system that can distribute the forecast data to the Coast Guard and other Arctic stakeholders.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Developed 3 versions of HIOMAS with 6, 4 and 2 km horizontal resolutions</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  </a:t>
            </a:r>
            <a:r>
              <a:rPr kumimoji="0" lang="en-US" sz="1400" b="0" i="1" u="sng" strike="noStrike" kern="1200" cap="none" spc="0" normalizeH="0" baseline="0" noProof="0" dirty="0">
                <a:ln>
                  <a:noFill/>
                </a:ln>
                <a:solidFill>
                  <a:srgbClr val="E4E8EE">
                    <a:lumMod val="75000"/>
                    <a:lumOff val="25000"/>
                  </a:srgbClr>
                </a:solidFill>
                <a:effectLst>
                  <a:outerShdw blurRad="38100" dist="38100" dir="2700000" algn="tl">
                    <a:srgbClr val="000000">
                      <a:alpha val="43137"/>
                    </a:srgbClr>
                  </a:outerShdw>
                </a:effectLst>
                <a:uLnTx/>
                <a:uFillTx/>
                <a:latin typeface="Franklin Gothic Book" panose="020B0503020102020204" pitchFamily="34" charset="0"/>
                <a:ea typeface="+mn-ea"/>
                <a:cs typeface="+mn-cs"/>
              </a:rPr>
              <a:t>Now 24 Factors of detail!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Assimilate satellite sea ice concentration in HIOMAS hindcast to improve initial conditions for forecast.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Calibrated and validated HIOMAS hindcast using sea ice observations; no excessive ice thickness buildup in areas such as the Beaufort Sea.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Conducted (near) real-time hindcast and daily to seasonal forecast of Arctic sea ice and currents.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Prototype 1 KM resolution version for the US. EEZ for Bering, Chukchi and Beaufort Seas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sng" strike="noStrike" kern="1200" cap="none" spc="0" normalizeH="0" baseline="0" noProof="0" dirty="0">
                <a:ln>
                  <a:noFill/>
                </a:ln>
                <a:solidFill>
                  <a:srgbClr val="E4E8EE">
                    <a:lumMod val="75000"/>
                    <a:lumOff val="25000"/>
                  </a:srgbClr>
                </a:solidFill>
                <a:effectLst>
                  <a:outerShdw blurRad="38100" dist="38100" dir="2700000" algn="tl">
                    <a:srgbClr val="000000">
                      <a:alpha val="43137"/>
                    </a:srgbClr>
                  </a:outerShdw>
                </a:effectLst>
                <a:uLnTx/>
                <a:uFillTx/>
                <a:latin typeface="Franklin Gothic Book" panose="020B0503020102020204" pitchFamily="34" charset="0"/>
                <a:ea typeface="+mn-ea"/>
                <a:cs typeface="+mn-cs"/>
              </a:rPr>
              <a:t>Publishing…Bi-weekly, 7 Day Hindcast, 30 Day Forecast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4148374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Arctic Oil Spill Modeling (AOSM) </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29" name="Rectangle 28">
            <a:extLst>
              <a:ext uri="{FF2B5EF4-FFF2-40B4-BE49-F238E27FC236}">
                <a16:creationId xmlns:a16="http://schemas.microsoft.com/office/drawing/2014/main" id="{D0EB4CFE-A985-4F26-B1ED-50DA427D3AE8}"/>
              </a:ext>
            </a:extLst>
          </p:cNvPr>
          <p:cNvSpPr/>
          <p:nvPr/>
        </p:nvSpPr>
        <p:spPr>
          <a:xfrm>
            <a:off x="629564" y="1082968"/>
            <a:ext cx="4572000" cy="440120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Project assists U.S. Coast Guard and the NOAA Office of Response and Restoration with the development of an Arctic-capable oil spill model that can be leveraged via NOAA’s General NOAA Operational Model Environment (GNOME).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Worked with NOAA to develop a new variable within GNOME: under-ice storage capacity.</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Ice storage capacity has been estimated at several locations in the Chukchi and Beaufort Seas, based on ice draft data.</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Provided 3 D model support for LRAUV.</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Improving integration of TAMOC with GNOME to include all oil fate processes.</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Training with NOAA staff to use TAMOC and AOSC algorithms within GNOME.</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Capable of “On-demand” support (such as Cook Inlet Methane Leak).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Transition:  </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Completed to NOAA’s GNOME.</a:t>
            </a:r>
          </a:p>
        </p:txBody>
      </p:sp>
      <p:pic>
        <p:nvPicPr>
          <p:cNvPr id="5" name="Picture 4">
            <a:extLst>
              <a:ext uri="{FF2B5EF4-FFF2-40B4-BE49-F238E27FC236}">
                <a16:creationId xmlns:a16="http://schemas.microsoft.com/office/drawing/2014/main" id="{A4966104-D685-4049-8650-9432483E8C16}"/>
              </a:ext>
            </a:extLst>
          </p:cNvPr>
          <p:cNvPicPr>
            <a:picLocks noChangeAspect="1"/>
          </p:cNvPicPr>
          <p:nvPr/>
        </p:nvPicPr>
        <p:blipFill>
          <a:blip r:embed="rId2"/>
          <a:stretch>
            <a:fillRect/>
          </a:stretch>
        </p:blipFill>
        <p:spPr>
          <a:xfrm>
            <a:off x="5665376" y="908156"/>
            <a:ext cx="6108329" cy="5628333"/>
          </a:xfrm>
          <a:prstGeom prst="rect">
            <a:avLst/>
          </a:prstGeom>
        </p:spPr>
      </p:pic>
    </p:spTree>
    <p:extLst>
      <p:ext uri="{BB962C8B-B14F-4D97-AF65-F5344CB8AC3E}">
        <p14:creationId xmlns:p14="http://schemas.microsoft.com/office/powerpoint/2010/main" val="839454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Using Vessel Tracking Data to Prioritize Bathymetric Surveying </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3" name="Rectangle 2">
            <a:extLst>
              <a:ext uri="{FF2B5EF4-FFF2-40B4-BE49-F238E27FC236}">
                <a16:creationId xmlns:a16="http://schemas.microsoft.com/office/drawing/2014/main" id="{B42C039D-6899-4B92-8C5A-D6AB52B5377A}"/>
              </a:ext>
            </a:extLst>
          </p:cNvPr>
          <p:cNvSpPr/>
          <p:nvPr/>
        </p:nvSpPr>
        <p:spPr>
          <a:xfrm>
            <a:off x="588737" y="1565597"/>
            <a:ext cx="6096000" cy="332398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Project creates products that inform decision-making about vessel traffic and vessel safety in a rapidly changing Arctic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research effort is develop the capability to reduce execution time for handling and analyzing exceptionally large collections of Automated Information System (AIS) vessel tracking 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 large data analytics effort.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Gridded files provide the extracted AIS information needed for decision makers and stakeholders in the U.S. Arctic area.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Transition:  </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Completed:  A set of knowledge products useful for USCG and NOAA to apply to survey/mapping efforts for Alaska (including Arctic Alaska).    </a:t>
            </a:r>
            <a:r>
              <a:rPr kumimoji="0" lang="en-US" sz="14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Now being leveraged for NOAA Summer Bathymetric Surveys</a:t>
            </a:r>
          </a:p>
        </p:txBody>
      </p:sp>
      <p:pic>
        <p:nvPicPr>
          <p:cNvPr id="6" name="Picture 5">
            <a:extLst>
              <a:ext uri="{FF2B5EF4-FFF2-40B4-BE49-F238E27FC236}">
                <a16:creationId xmlns:a16="http://schemas.microsoft.com/office/drawing/2014/main" id="{3AA41ED4-4F41-45B2-BCA4-5EB47E30361A}"/>
              </a:ext>
            </a:extLst>
          </p:cNvPr>
          <p:cNvPicPr>
            <a:picLocks noChangeAspect="1"/>
          </p:cNvPicPr>
          <p:nvPr/>
        </p:nvPicPr>
        <p:blipFill>
          <a:blip r:embed="rId2"/>
          <a:stretch>
            <a:fillRect/>
          </a:stretch>
        </p:blipFill>
        <p:spPr>
          <a:xfrm>
            <a:off x="7369441" y="1206815"/>
            <a:ext cx="4517528" cy="4444369"/>
          </a:xfrm>
          <a:prstGeom prst="rect">
            <a:avLst/>
          </a:prstGeom>
        </p:spPr>
      </p:pic>
      <p:sp>
        <p:nvSpPr>
          <p:cNvPr id="8" name="Rectangle 7">
            <a:extLst>
              <a:ext uri="{FF2B5EF4-FFF2-40B4-BE49-F238E27FC236}">
                <a16:creationId xmlns:a16="http://schemas.microsoft.com/office/drawing/2014/main" id="{7D072E1D-EC02-4FAE-8430-4C473AF277CC}"/>
              </a:ext>
            </a:extLst>
          </p:cNvPr>
          <p:cNvSpPr/>
          <p:nvPr/>
        </p:nvSpPr>
        <p:spPr>
          <a:xfrm>
            <a:off x="6096001" y="6147547"/>
            <a:ext cx="5632112" cy="4924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AOOS AIS-PAC Completed Project Webpage: </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hlinkClick r:id="rId3"/>
              </a:rPr>
              <a:t>http://aoos.org/ais-4-bathy/</a:t>
            </a: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1327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Crisis Response Sea-Ice and Weather Forecasting tools</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7" name="Rectangle 6">
            <a:extLst>
              <a:ext uri="{FF2B5EF4-FFF2-40B4-BE49-F238E27FC236}">
                <a16:creationId xmlns:a16="http://schemas.microsoft.com/office/drawing/2014/main" id="{6CAF46DA-1FFE-4F70-8AE3-6C82276391B8}"/>
              </a:ext>
            </a:extLst>
          </p:cNvPr>
          <p:cNvSpPr/>
          <p:nvPr/>
        </p:nvSpPr>
        <p:spPr>
          <a:xfrm>
            <a:off x="108440" y="1279628"/>
            <a:ext cx="5790969" cy="372409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Research project strives to improve USCG and other DHS Arctic maritime operator situational awareness and crisis response by enhancing support for planning and emergency response to meteorological and environmental marine hazards in the Arctic.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Literature Reviews and interviews with a host of marine operators.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Identification of hazardous ice events using coastal radars:</a:t>
            </a:r>
          </a:p>
          <a:p>
            <a:pPr marL="971550" marR="0" lvl="1" indent="-28575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Ice Convergence, </a:t>
            </a:r>
          </a:p>
          <a:p>
            <a:pPr marL="971550" marR="0" lvl="1" indent="-28575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Landfast ice breakout, and </a:t>
            </a:r>
          </a:p>
          <a:p>
            <a:pPr marL="971550" marR="0" lvl="1" indent="-28575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Anomalous ice motion.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Transition:</a:t>
            </a:r>
            <a:r>
              <a:rPr kumimoji="0" lang="en-US" sz="14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  </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Researchers developed decision support tools, grounded in stakeholder interactions, to support weather and sea ice-sensitive decision making.    Developed a prototype with software and hardware in the Barrow region.  Provided prototype observations provided via AOOS to NOAA/NWS Observations.  Established working prototype at Barrow Arctic Research Facility in conjunction with UAF and Sandia National Labs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D1B437B-4D8D-4968-B46A-66193CFA1CB1}"/>
              </a:ext>
            </a:extLst>
          </p:cNvPr>
          <p:cNvPicPr>
            <a:picLocks noChangeAspect="1"/>
          </p:cNvPicPr>
          <p:nvPr/>
        </p:nvPicPr>
        <p:blipFill>
          <a:blip r:embed="rId2"/>
          <a:stretch>
            <a:fillRect/>
          </a:stretch>
        </p:blipFill>
        <p:spPr>
          <a:xfrm>
            <a:off x="6096000" y="1069234"/>
            <a:ext cx="5790969" cy="5467255"/>
          </a:xfrm>
          <a:prstGeom prst="rect">
            <a:avLst/>
          </a:prstGeom>
        </p:spPr>
      </p:pic>
    </p:spTree>
    <p:extLst>
      <p:ext uri="{BB962C8B-B14F-4D97-AF65-F5344CB8AC3E}">
        <p14:creationId xmlns:p14="http://schemas.microsoft.com/office/powerpoint/2010/main" val="2283704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0708109" cy="747723"/>
          </a:xfrm>
        </p:spPr>
        <p:txBody>
          <a:bodyPr>
            <a:normAutofit fontScale="90000"/>
          </a:bodyPr>
          <a:lstStyle/>
          <a:p>
            <a:r>
              <a:rPr lang="en-US" sz="2800" b="1" dirty="0">
                <a:solidFill>
                  <a:schemeClr val="tx1">
                    <a:lumMod val="75000"/>
                    <a:lumOff val="25000"/>
                  </a:schemeClr>
                </a:solidFill>
              </a:rPr>
              <a:t>Exploring Enhancements to Arctic Communications and Domain Awareness using the ASF CubeSat Antenna Farm Experiment (CAFE)</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3" name="Rectangle 2">
            <a:extLst>
              <a:ext uri="{FF2B5EF4-FFF2-40B4-BE49-F238E27FC236}">
                <a16:creationId xmlns:a16="http://schemas.microsoft.com/office/drawing/2014/main" id="{33790C10-ECC2-4B41-8231-E2B48E6EDA6F}"/>
              </a:ext>
            </a:extLst>
          </p:cNvPr>
          <p:cNvSpPr/>
          <p:nvPr/>
        </p:nvSpPr>
        <p:spPr>
          <a:xfrm>
            <a:off x="229339" y="2015316"/>
            <a:ext cx="6096000" cy="255454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Project is direct USCG award, that partners ADAC and University of Alaska Fairbanks’ Alaska Satellite Facility to conduct cube satellite research in support of USCG Arctic Communications shortfall research via a Mobile CubeSat Command and Control (MC3) antenna system and radome at the Alaska Satellite Facility.  Research will increase USCG knowledge on Arctic communications and viability of Cube satellites to improve maritime communication in Bering, Chukchi and Beaufort Seas.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Transition:</a:t>
            </a:r>
            <a:r>
              <a:rPr kumimoji="0" lang="en-US" sz="16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  </a:t>
            </a: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Depends on directions from HQ DHS S&amp;T.</a:t>
            </a:r>
          </a:p>
        </p:txBody>
      </p:sp>
      <p:pic>
        <p:nvPicPr>
          <p:cNvPr id="6" name="Picture 5">
            <a:extLst>
              <a:ext uri="{FF2B5EF4-FFF2-40B4-BE49-F238E27FC236}">
                <a16:creationId xmlns:a16="http://schemas.microsoft.com/office/drawing/2014/main" id="{314B105D-7AC8-4568-B23F-4EC86DC81543}"/>
              </a:ext>
            </a:extLst>
          </p:cNvPr>
          <p:cNvPicPr>
            <a:picLocks noChangeAspect="1"/>
          </p:cNvPicPr>
          <p:nvPr/>
        </p:nvPicPr>
        <p:blipFill>
          <a:blip r:embed="rId2"/>
          <a:stretch>
            <a:fillRect/>
          </a:stretch>
        </p:blipFill>
        <p:spPr>
          <a:xfrm>
            <a:off x="6401031" y="1595059"/>
            <a:ext cx="5561630" cy="2715809"/>
          </a:xfrm>
          <a:prstGeom prst="rect">
            <a:avLst/>
          </a:prstGeom>
        </p:spPr>
      </p:pic>
      <p:sp>
        <p:nvSpPr>
          <p:cNvPr id="8" name="Rectangle 7">
            <a:extLst>
              <a:ext uri="{FF2B5EF4-FFF2-40B4-BE49-F238E27FC236}">
                <a16:creationId xmlns:a16="http://schemas.microsoft.com/office/drawing/2014/main" id="{6D5A87E2-D70E-4DBA-ACBE-AA9AE0B852C7}"/>
              </a:ext>
            </a:extLst>
          </p:cNvPr>
          <p:cNvSpPr/>
          <p:nvPr/>
        </p:nvSpPr>
        <p:spPr>
          <a:xfrm>
            <a:off x="6521824" y="4674583"/>
            <a:ext cx="5440837"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4 Dec 2019:   </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Satellites Kodiak and Yukon deployed on Polar Low Earth Orbit...Kodiak functioning in accordance with plan, but while Yukon initially functioned, communications was lost shortly following first contact.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However, </a:t>
            </a:r>
            <a:r>
              <a:rPr kumimoji="0" lang="en-US" sz="14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experiment is considered a success.</a:t>
            </a:r>
          </a:p>
        </p:txBody>
      </p:sp>
    </p:spTree>
    <p:extLst>
      <p:ext uri="{BB962C8B-B14F-4D97-AF65-F5344CB8AC3E}">
        <p14:creationId xmlns:p14="http://schemas.microsoft.com/office/powerpoint/2010/main" val="3671893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0708109" cy="747723"/>
          </a:xfrm>
        </p:spPr>
        <p:txBody>
          <a:bodyPr>
            <a:normAutofit/>
          </a:bodyPr>
          <a:lstStyle/>
          <a:p>
            <a:r>
              <a:rPr lang="en-US" sz="2800" b="1" dirty="0">
                <a:solidFill>
                  <a:schemeClr val="tx1">
                    <a:lumMod val="75000"/>
                    <a:lumOff val="25000"/>
                  </a:schemeClr>
                </a:solidFill>
              </a:rPr>
              <a:t>Arctic Information Fusion Capability</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7" name="Rectangle 6">
            <a:extLst>
              <a:ext uri="{FF2B5EF4-FFF2-40B4-BE49-F238E27FC236}">
                <a16:creationId xmlns:a16="http://schemas.microsoft.com/office/drawing/2014/main" id="{918AF671-D374-4B64-864C-FB398B275A95}"/>
              </a:ext>
            </a:extLst>
          </p:cNvPr>
          <p:cNvSpPr/>
          <p:nvPr/>
        </p:nvSpPr>
        <p:spPr>
          <a:xfrm>
            <a:off x="423483" y="1697812"/>
            <a:ext cx="5775612"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Arctic Information Fusion Capability (AIFC) project supported operational decision makers in the maritime domain ranging from operational commanders, to tactical operators, to community-based observers.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AIFC fused together a wide array of near real-time, high resolution data sources into a cohesive and easy to understand interface.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project took in satellite imagery, environmental models, local sensors, web-based communications, and appropriate social networking feeds to gain domain awareness in support of operational decision making by responders in the field.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9E245E6-23FA-4D6F-A15E-4D8953DFDCDB}"/>
              </a:ext>
            </a:extLst>
          </p:cNvPr>
          <p:cNvPicPr>
            <a:picLocks noChangeAspect="1"/>
          </p:cNvPicPr>
          <p:nvPr/>
        </p:nvPicPr>
        <p:blipFill>
          <a:blip r:embed="rId2"/>
          <a:stretch>
            <a:fillRect/>
          </a:stretch>
        </p:blipFill>
        <p:spPr>
          <a:xfrm>
            <a:off x="5932724" y="1087402"/>
            <a:ext cx="6077840" cy="5448341"/>
          </a:xfrm>
          <a:prstGeom prst="rect">
            <a:avLst/>
          </a:prstGeom>
        </p:spPr>
      </p:pic>
    </p:spTree>
    <p:extLst>
      <p:ext uri="{BB962C8B-B14F-4D97-AF65-F5344CB8AC3E}">
        <p14:creationId xmlns:p14="http://schemas.microsoft.com/office/powerpoint/2010/main" val="2355332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1340122" cy="747723"/>
          </a:xfrm>
        </p:spPr>
        <p:txBody>
          <a:bodyPr>
            <a:normAutofit fontScale="90000"/>
          </a:bodyPr>
          <a:lstStyle/>
          <a:p>
            <a:r>
              <a:rPr lang="en-US" sz="2800" b="1" dirty="0">
                <a:solidFill>
                  <a:schemeClr val="tx1">
                    <a:lumMod val="75000"/>
                    <a:lumOff val="25000"/>
                  </a:schemeClr>
                </a:solidFill>
              </a:rPr>
              <a:t>Low-Cost Wireless Remote Sensors for Arctic Monitoring and Lifecycle Assessment</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3" name="Rectangle 2">
            <a:extLst>
              <a:ext uri="{FF2B5EF4-FFF2-40B4-BE49-F238E27FC236}">
                <a16:creationId xmlns:a16="http://schemas.microsoft.com/office/drawing/2014/main" id="{851514E8-72D5-497D-83FE-4145C57FB925}"/>
              </a:ext>
            </a:extLst>
          </p:cNvPr>
          <p:cNvSpPr/>
          <p:nvPr/>
        </p:nvSpPr>
        <p:spPr>
          <a:xfrm>
            <a:off x="629564" y="1498860"/>
            <a:ext cx="5798130" cy="35394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Arctic is hard to constantly monitor. In order to resolve this problem, low-cost wireless sensors were developed to detect an input event, analyze detected events, and communicate that event data to other sensors in the network.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These inexpensive, self-organizing network devices reliably computed and communicated detected human, animal, and environmental events. By utilizing a variety of sensors, it was possible to detect sounds, vibrations, radio and cellphone signals, location, and more based upon the needs of each sensor.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When implemented, the project would have provided a quick method to deploy and monitor an Arctic region. Potential uses were events such as ice breakup, environmental events, model validation, vehicle detection in regions of concern, or even assisting with the safety monitoring of personnel and equipment during training exercises. </a:t>
            </a:r>
          </a:p>
        </p:txBody>
      </p:sp>
      <p:pic>
        <p:nvPicPr>
          <p:cNvPr id="6" name="Picture 5">
            <a:extLst>
              <a:ext uri="{FF2B5EF4-FFF2-40B4-BE49-F238E27FC236}">
                <a16:creationId xmlns:a16="http://schemas.microsoft.com/office/drawing/2014/main" id="{982B002B-87BB-4ED0-9259-6B61CF6BD5EA}"/>
              </a:ext>
            </a:extLst>
          </p:cNvPr>
          <p:cNvPicPr>
            <a:picLocks noChangeAspect="1"/>
          </p:cNvPicPr>
          <p:nvPr/>
        </p:nvPicPr>
        <p:blipFill>
          <a:blip r:embed="rId2"/>
          <a:stretch>
            <a:fillRect/>
          </a:stretch>
        </p:blipFill>
        <p:spPr>
          <a:xfrm>
            <a:off x="6725564" y="1933919"/>
            <a:ext cx="5231665" cy="4472667"/>
          </a:xfrm>
          <a:prstGeom prst="rect">
            <a:avLst/>
          </a:prstGeom>
        </p:spPr>
      </p:pic>
    </p:spTree>
    <p:extLst>
      <p:ext uri="{BB962C8B-B14F-4D97-AF65-F5344CB8AC3E}">
        <p14:creationId xmlns:p14="http://schemas.microsoft.com/office/powerpoint/2010/main" val="2088728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1340122" cy="747723"/>
          </a:xfrm>
        </p:spPr>
        <p:txBody>
          <a:bodyPr>
            <a:normAutofit/>
          </a:bodyPr>
          <a:lstStyle/>
          <a:p>
            <a:r>
              <a:rPr lang="en-US" sz="2800" b="1" dirty="0">
                <a:solidFill>
                  <a:schemeClr val="tx1">
                    <a:lumMod val="75000"/>
                    <a:lumOff val="25000"/>
                  </a:schemeClr>
                </a:solidFill>
              </a:rPr>
              <a:t>Smart-Cam Computational Photometer </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5" name="Rectangle 4">
            <a:extLst>
              <a:ext uri="{FF2B5EF4-FFF2-40B4-BE49-F238E27FC236}">
                <a16:creationId xmlns:a16="http://schemas.microsoft.com/office/drawing/2014/main" id="{354C0B78-08BD-400C-9650-F1259AD18813}"/>
              </a:ext>
            </a:extLst>
          </p:cNvPr>
          <p:cNvSpPr/>
          <p:nvPr/>
        </p:nvSpPr>
        <p:spPr>
          <a:xfrm>
            <a:off x="629564" y="1508409"/>
            <a:ext cx="6096000" cy="353943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goal of this project was to construct a proof-of-concept visible two channel (optional visible + long wave infrared multispectral) camera proof of concept to be tested at the Port of Anchorage. The proof-of-concept was to be constructed using all off-the-shelf hardware components and used to form a baseline of comparison for the longer-term Computational Photometer (“Smart-Cam”), for a longer-term goal of the research, for Arctic operations with drop-in-place multi-spectral and stereo vision cameras.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From the proof-of-concept it was expected that challenges of long-term battery operations, drop-in-place packaging for Arctic environments, and power efficiency and methods to recharge can be better understood for follow-on phases.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Potential uses were for oil detection under ice in an AUV and tracking and detecting vessels, animals, and people in fog and ice environments typical of the Arctic.</a:t>
            </a:r>
          </a:p>
        </p:txBody>
      </p:sp>
      <p:pic>
        <p:nvPicPr>
          <p:cNvPr id="7" name="Picture 6">
            <a:extLst>
              <a:ext uri="{FF2B5EF4-FFF2-40B4-BE49-F238E27FC236}">
                <a16:creationId xmlns:a16="http://schemas.microsoft.com/office/drawing/2014/main" id="{0A1EA3DB-B4F2-4C14-8874-7B47A7ACF944}"/>
              </a:ext>
            </a:extLst>
          </p:cNvPr>
          <p:cNvPicPr>
            <a:picLocks noChangeAspect="1"/>
          </p:cNvPicPr>
          <p:nvPr/>
        </p:nvPicPr>
        <p:blipFill>
          <a:blip r:embed="rId2"/>
          <a:stretch>
            <a:fillRect/>
          </a:stretch>
        </p:blipFill>
        <p:spPr>
          <a:xfrm>
            <a:off x="6846588" y="1407188"/>
            <a:ext cx="5050310" cy="4838889"/>
          </a:xfrm>
          <a:prstGeom prst="rect">
            <a:avLst/>
          </a:prstGeom>
        </p:spPr>
      </p:pic>
    </p:spTree>
    <p:extLst>
      <p:ext uri="{BB962C8B-B14F-4D97-AF65-F5344CB8AC3E}">
        <p14:creationId xmlns:p14="http://schemas.microsoft.com/office/powerpoint/2010/main" val="646038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1340122" cy="747723"/>
          </a:xfrm>
        </p:spPr>
        <p:txBody>
          <a:bodyPr>
            <a:normAutofit/>
          </a:bodyPr>
          <a:lstStyle/>
          <a:p>
            <a:r>
              <a:rPr lang="en-US" sz="2800" b="1" dirty="0">
                <a:solidFill>
                  <a:schemeClr val="tx1">
                    <a:lumMod val="75000"/>
                    <a:lumOff val="25000"/>
                  </a:schemeClr>
                </a:solidFill>
              </a:rPr>
              <a:t>Community Based Observer Networks for Situational Awareness</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pic>
        <p:nvPicPr>
          <p:cNvPr id="3" name="Picture 2">
            <a:extLst>
              <a:ext uri="{FF2B5EF4-FFF2-40B4-BE49-F238E27FC236}">
                <a16:creationId xmlns:a16="http://schemas.microsoft.com/office/drawing/2014/main" id="{A6A81F47-23FC-445D-AB63-BBF8C1CDB6F2}"/>
              </a:ext>
            </a:extLst>
          </p:cNvPr>
          <p:cNvPicPr>
            <a:picLocks noChangeAspect="1"/>
          </p:cNvPicPr>
          <p:nvPr/>
        </p:nvPicPr>
        <p:blipFill>
          <a:blip r:embed="rId2"/>
          <a:stretch>
            <a:fillRect/>
          </a:stretch>
        </p:blipFill>
        <p:spPr>
          <a:xfrm>
            <a:off x="6615952" y="1283760"/>
            <a:ext cx="5263001" cy="5393807"/>
          </a:xfrm>
          <a:prstGeom prst="rect">
            <a:avLst/>
          </a:prstGeom>
        </p:spPr>
      </p:pic>
      <p:sp>
        <p:nvSpPr>
          <p:cNvPr id="10" name="Rectangle 9">
            <a:extLst>
              <a:ext uri="{FF2B5EF4-FFF2-40B4-BE49-F238E27FC236}">
                <a16:creationId xmlns:a16="http://schemas.microsoft.com/office/drawing/2014/main" id="{EC81F250-20F3-4623-A779-A10E24617D50}"/>
              </a:ext>
            </a:extLst>
          </p:cNvPr>
          <p:cNvSpPr/>
          <p:nvPr/>
        </p:nvSpPr>
        <p:spPr>
          <a:xfrm>
            <a:off x="1040365" y="1520767"/>
            <a:ext cx="5575587" cy="375487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This project established a community-based observing network and system (CBONS) to acquire fine scale, local data on a range of variables critical to USCG operations. It was developed to enhance the Coast Guard’s ability to successfully respond to Arctic-related Incidents of National Significance (Arctic 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Variables were associated with environmental change, subsistence activities/habitats and vessel transits. CBONS data was then used to enhance the preparedness of communities on the ground, leading to increased effectiveness of USCG in the Arctic and reduced long-term costs.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project also generated community maps consisting of areas critical to culture and subsistence, allowing the Coast Guard to operate in ways that protect livelihoods and traditional lifeways. Finally, CBONS data are potentially useful to enhance the precision of data from other Arctic Observing Networks (AON) by placing them in situational contexts. </a:t>
            </a:r>
          </a:p>
        </p:txBody>
      </p:sp>
    </p:spTree>
    <p:extLst>
      <p:ext uri="{BB962C8B-B14F-4D97-AF65-F5344CB8AC3E}">
        <p14:creationId xmlns:p14="http://schemas.microsoft.com/office/powerpoint/2010/main" val="1854153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95699"/>
            <a:ext cx="11581938" cy="747723"/>
          </a:xfrm>
        </p:spPr>
        <p:txBody>
          <a:bodyPr>
            <a:normAutofit fontScale="90000"/>
          </a:bodyPr>
          <a:lstStyle/>
          <a:p>
            <a:r>
              <a:rPr lang="en-US" sz="2800" b="1" dirty="0">
                <a:solidFill>
                  <a:schemeClr val="tx1">
                    <a:lumMod val="75000"/>
                    <a:lumOff val="25000"/>
                  </a:schemeClr>
                </a:solidFill>
              </a:rPr>
              <a:t>Identifying, Tracking and Communicated Sea-Ice Hazards in an Integrated Framework </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5" name="Rectangle 4">
            <a:extLst>
              <a:ext uri="{FF2B5EF4-FFF2-40B4-BE49-F238E27FC236}">
                <a16:creationId xmlns:a16="http://schemas.microsoft.com/office/drawing/2014/main" id="{CCADA56E-851A-4656-B67F-5B7683882892}"/>
              </a:ext>
            </a:extLst>
          </p:cNvPr>
          <p:cNvSpPr/>
          <p:nvPr/>
        </p:nvSpPr>
        <p:spPr>
          <a:xfrm>
            <a:off x="305031" y="1016192"/>
            <a:ext cx="7427028" cy="461664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Increasing shipping and offshore activity together with emerging climate change-related threats to coastal and marine infrastructure related to traffic have greatly increased threats to environmental security in the maritime Arctic. In order to minimize and manage risks, hazards need identification and tracking. This project focuses on those hazards associated with ice in the ocean such as entrapment of vessels; structural damage to vessels and infrastructure; and risks to personnel and assets due to detachment of landfast 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During an Arctic emergency response, assets need safe and effective deployment in regions that are often remote and challenging. Involvement of local first responders will be a critical part of any Arctic response. Therefore, responders need a framework at the local scale to enhance and inform Arctic MDA and emergency response by identifying, tracking and communicating key environmental hazards in ice covered extreme maritime environment. </a:t>
            </a:r>
            <a:b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br>
            <a:b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b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Predicting the real-time ice velocity from Utqiaġvik (formally Barrow), Alaska will improve capabilities for ice hazard monitoring. As the northernmost point in the North American mainland, Point Barrow is often the last location along the Alaska coastline to open up to navigation and therefore represents a potential chokepoint for maritime operations in the U.S. Arctic. Making real-time data available to analysts will improve the ability of decision makers to assess hazards posed by sea ice in this location. Additionally, the project team demonstrated that the technology developed to track ice motion is transferrable to ship-based platform, where it is potentially useful to provide tactical information about ice conditions to crew. </a:t>
            </a: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9C28D71-873C-47ED-B07A-A416E4EF3316}"/>
              </a:ext>
            </a:extLst>
          </p:cNvPr>
          <p:cNvPicPr>
            <a:picLocks noChangeAspect="1"/>
          </p:cNvPicPr>
          <p:nvPr/>
        </p:nvPicPr>
        <p:blipFill>
          <a:blip r:embed="rId2"/>
          <a:stretch>
            <a:fillRect/>
          </a:stretch>
        </p:blipFill>
        <p:spPr>
          <a:xfrm>
            <a:off x="7898400" y="1433970"/>
            <a:ext cx="4096145" cy="4890455"/>
          </a:xfrm>
          <a:prstGeom prst="rect">
            <a:avLst/>
          </a:prstGeom>
        </p:spPr>
      </p:pic>
    </p:spTree>
    <p:extLst>
      <p:ext uri="{BB962C8B-B14F-4D97-AF65-F5344CB8AC3E}">
        <p14:creationId xmlns:p14="http://schemas.microsoft.com/office/powerpoint/2010/main" val="1134989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95699"/>
            <a:ext cx="11581938" cy="747723"/>
          </a:xfrm>
        </p:spPr>
        <p:txBody>
          <a:bodyPr>
            <a:normAutofit/>
          </a:bodyPr>
          <a:lstStyle/>
          <a:p>
            <a:r>
              <a:rPr lang="en-US" sz="2800" b="1" dirty="0">
                <a:solidFill>
                  <a:schemeClr val="tx1">
                    <a:lumMod val="75000"/>
                    <a:lumOff val="25000"/>
                  </a:schemeClr>
                </a:solidFill>
              </a:rPr>
              <a:t>Real-Time Storm Surge and Coastal Flooding Forecasting for Western Alaska</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3" name="Rectangle 2">
            <a:extLst>
              <a:ext uri="{FF2B5EF4-FFF2-40B4-BE49-F238E27FC236}">
                <a16:creationId xmlns:a16="http://schemas.microsoft.com/office/drawing/2014/main" id="{1710496D-3658-43FF-BA84-98D7AEE452B6}"/>
              </a:ext>
            </a:extLst>
          </p:cNvPr>
          <p:cNvSpPr/>
          <p:nvPr/>
        </p:nvSpPr>
        <p:spPr>
          <a:xfrm>
            <a:off x="225237" y="1089898"/>
            <a:ext cx="6096000" cy="4678204"/>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University of Alaska Anchorage (UAA) developed a high-resolution storm surge model for the Yukon-Kuskoswim Delta area to provide high-resolution forecasts of storm surge and coastal flooding for vulnerable coastal communities in Western Alaska.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In addition to flooding, the model also predicts thirty-one associated ecological impacts, assuming different sea level rise scenarios. The storm surge modeling was conducted with Delft3D software.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ocean boundary of the storm surge model was “forced” by real-time and forecasted water level data generated by National Weather Service’s Extra Tropical (ET)-Storm Surge model. In addition, we developed a hindcasting storm surge model for the Norton Sound. </a:t>
            </a:r>
            <a:b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b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model was forced on its ocean boundary by output from a course grid ADCIRC storm surge model developed by the U.S. Army Corps of Engineers.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The Delft3D and SWAN models were used for the storm surge and wave modeling, respectively. The ocean boundary of the SWAN wave model came from nowcasts and forecasts from NOAA’s Wavewatch III wave model. The model wave calibrated and validated using nearshore water level data and using satellite observations of inundation extent.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lumMod val="75000"/>
                  <a:lumOff val="25000"/>
                </a:srgb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858F3B2-30F6-4DE6-94C2-9CF2DF241CFD}"/>
              </a:ext>
            </a:extLst>
          </p:cNvPr>
          <p:cNvPicPr>
            <a:picLocks noChangeAspect="1"/>
          </p:cNvPicPr>
          <p:nvPr/>
        </p:nvPicPr>
        <p:blipFill>
          <a:blip r:embed="rId2"/>
          <a:stretch>
            <a:fillRect/>
          </a:stretch>
        </p:blipFill>
        <p:spPr>
          <a:xfrm>
            <a:off x="6168722" y="1680882"/>
            <a:ext cx="5870763" cy="4781419"/>
          </a:xfrm>
          <a:prstGeom prst="rect">
            <a:avLst/>
          </a:prstGeom>
        </p:spPr>
      </p:pic>
    </p:spTree>
    <p:extLst>
      <p:ext uri="{BB962C8B-B14F-4D97-AF65-F5344CB8AC3E}">
        <p14:creationId xmlns:p14="http://schemas.microsoft.com/office/powerpoint/2010/main" val="304502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95699"/>
            <a:ext cx="11581938" cy="747723"/>
          </a:xfrm>
        </p:spPr>
        <p:txBody>
          <a:bodyPr>
            <a:normAutofit fontScale="90000"/>
          </a:bodyPr>
          <a:lstStyle/>
          <a:p>
            <a:r>
              <a:rPr lang="en-US" sz="2800" b="1" dirty="0">
                <a:solidFill>
                  <a:schemeClr val="tx1">
                    <a:lumMod val="75000"/>
                    <a:lumOff val="25000"/>
                  </a:schemeClr>
                </a:solidFill>
              </a:rPr>
              <a:t>Monitoring Intentional and Unintentional Catastrophic Events: Detecting sea ice and oil spills through measurement of the H2O and C isotope geochemistry in winds.</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5" name="Rectangle 4">
            <a:extLst>
              <a:ext uri="{FF2B5EF4-FFF2-40B4-BE49-F238E27FC236}">
                <a16:creationId xmlns:a16="http://schemas.microsoft.com/office/drawing/2014/main" id="{75D05E35-A9E2-4A84-AAD6-78333FA9D0BD}"/>
              </a:ext>
            </a:extLst>
          </p:cNvPr>
          <p:cNvSpPr/>
          <p:nvPr/>
        </p:nvSpPr>
        <p:spPr>
          <a:xfrm>
            <a:off x="305031" y="1143422"/>
            <a:ext cx="9453118" cy="4460580"/>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Winds of the maritime environment have been continuously monitored as a means of detecting sea ice conditions; vessel emissions and oil spills against a natural background of marine boundary-layer atmospheric chemistry.  Research measured water vapor isotopic attributes each second (averaging over 5 min) while transiting from the Gulf of Alaska to the Beaufort Sea on the USCG Healy as well as placed-based station measurements at the Port of Anchorage. Our primary aim is to provide ship or vessel captains real-time data of sea ice conditions (open water, light sea ice, heavy sea ice and total sea ice coverage) that will be displayed at the helm of vessels that are fitted with the detection systems as well as making sea ice conditions estimates available from shore/platform-based systems via a link at the ADAC web site. </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Simultaneously,  team detected unusual petroleum events in the marine environment, developed a visualization model that will display petroleum (carbon) in the environment across a range of categories (green=ambient/background conditions; yellow=changing conditions; red=extreme changes-i.e. vessel or aircraft emission plume or oil spill plum in the direct vicinity). Our primary findings are that sea ice conditions are reliably reflected in situ on ships as is the presence of aircraft emissions. Shore based systems (Port of ANC) are more complicated and sea ice coverage detection is less reliable, in our case do to the distance (~100 yards) of the measurement system from the ocean.  </a:t>
            </a: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Courier New" panose="02070309020205020404" pitchFamily="49" charset="0"/>
              </a:rPr>
              <a:t> </a:t>
            </a:r>
            <a:endPar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Winds and seawater of the maritime environment are to be continuously monitored as a means of detecting sea ice conditions, vessel emissions and oil spills against a natural background of marine boundary-layer atmospheric </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chemistry. This was accomplished by measuring these attributes while transiting from the Gulf of Alaska to the N</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end of the Chukchi Sea (78</a:t>
            </a:r>
            <a:r>
              <a:rPr kumimoji="0" lang="en-US" sz="1400" b="0" i="0" u="none" strike="noStrike" kern="1200" cap="none" spc="0" normalizeH="0" baseline="3000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o</a:t>
            </a:r>
            <a:r>
              <a:rPr kumimoji="0" lang="en-US" sz="14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Times New Roman" panose="02020603050405020304" pitchFamily="18" charset="0"/>
                <a:cs typeface="Times New Roman" panose="02020603050405020304" pitchFamily="18" charset="0"/>
              </a:rPr>
              <a:t>N) on the USCG Healy as well as placed-based stations in Cook Inlet/Port of Anchorage. </a:t>
            </a:r>
            <a:endParaRPr kumimoji="0" lang="en-US" sz="1800" b="0" i="0" u="none" strike="noStrike" kern="1200" cap="none" spc="0" normalizeH="0" baseline="0" noProof="0" dirty="0">
              <a:ln>
                <a:noFill/>
              </a:ln>
              <a:solidFill>
                <a:srgbClr val="E4E8EE">
                  <a:lumMod val="75000"/>
                  <a:lumOff val="25000"/>
                </a:srgbClr>
              </a:solidFill>
              <a:effectLst/>
              <a:uLnTx/>
              <a:uFillTx/>
              <a:latin typeface="Calibri" panose="020F0502020204030204"/>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131D8006-5DFE-4F42-B084-F4C9CBC0687A}"/>
              </a:ext>
            </a:extLst>
          </p:cNvPr>
          <p:cNvPicPr>
            <a:picLocks noChangeAspect="1"/>
          </p:cNvPicPr>
          <p:nvPr/>
        </p:nvPicPr>
        <p:blipFill>
          <a:blip r:embed="rId2"/>
          <a:stretch>
            <a:fillRect/>
          </a:stretch>
        </p:blipFill>
        <p:spPr>
          <a:xfrm>
            <a:off x="9045424" y="2790027"/>
            <a:ext cx="2999492" cy="3816427"/>
          </a:xfrm>
          <a:prstGeom prst="rect">
            <a:avLst/>
          </a:prstGeom>
        </p:spPr>
      </p:pic>
    </p:spTree>
    <p:extLst>
      <p:ext uri="{BB962C8B-B14F-4D97-AF65-F5344CB8AC3E}">
        <p14:creationId xmlns:p14="http://schemas.microsoft.com/office/powerpoint/2010/main" val="1167933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95699"/>
            <a:ext cx="11581938" cy="747723"/>
          </a:xfrm>
        </p:spPr>
        <p:txBody>
          <a:bodyPr>
            <a:normAutofit/>
          </a:bodyPr>
          <a:lstStyle/>
          <a:p>
            <a:r>
              <a:rPr lang="en-US" sz="2800" b="1" dirty="0">
                <a:solidFill>
                  <a:schemeClr val="tx1">
                    <a:lumMod val="75000"/>
                    <a:lumOff val="25000"/>
                  </a:schemeClr>
                </a:solidFill>
              </a:rPr>
              <a:t>Mariner Ice Navigation Courseware for IMO Polar Code</a:t>
            </a:r>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3" name="Rectangle 2">
            <a:extLst>
              <a:ext uri="{FF2B5EF4-FFF2-40B4-BE49-F238E27FC236}">
                <a16:creationId xmlns:a16="http://schemas.microsoft.com/office/drawing/2014/main" id="{E462285E-1A7E-4D87-A543-DC68309C95F7}"/>
              </a:ext>
            </a:extLst>
          </p:cNvPr>
          <p:cNvSpPr/>
          <p:nvPr/>
        </p:nvSpPr>
        <p:spPr>
          <a:xfrm>
            <a:off x="424847" y="1231344"/>
            <a:ext cx="6096000" cy="255454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This project saw the development of an advanced ice navigation course required by the Polar Code for all masters and chief mates operating in polar waters.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4E8EE">
                    <a:lumMod val="75000"/>
                    <a:lumOff val="25000"/>
                  </a:srgbClr>
                </a:solidFill>
                <a:effectLst/>
                <a:uLnTx/>
                <a:uFillTx/>
                <a:latin typeface="Franklin Gothic Book" panose="020B0503020102020204" pitchFamily="34" charset="0"/>
                <a:ea typeface="+mn-ea"/>
                <a:cs typeface="+mn-cs"/>
              </a:rPr>
              <a:t>Through this project, a class and simulator was created to teach the basic and advanced ice navigation courses satisfy these requirements for U.S. mariners. Upon completion of these courses, American ship’s officers will have met or exceeded all Standards for Training, Certification, and Watchkeeping (STCW) required by international maritime law. </a:t>
            </a:r>
          </a:p>
        </p:txBody>
      </p:sp>
      <p:pic>
        <p:nvPicPr>
          <p:cNvPr id="6" name="Picture 5">
            <a:extLst>
              <a:ext uri="{FF2B5EF4-FFF2-40B4-BE49-F238E27FC236}">
                <a16:creationId xmlns:a16="http://schemas.microsoft.com/office/drawing/2014/main" id="{4BD47460-7511-436C-90C1-3169114189BE}"/>
              </a:ext>
            </a:extLst>
          </p:cNvPr>
          <p:cNvPicPr>
            <a:picLocks noChangeAspect="1"/>
          </p:cNvPicPr>
          <p:nvPr/>
        </p:nvPicPr>
        <p:blipFill>
          <a:blip r:embed="rId2"/>
          <a:stretch>
            <a:fillRect/>
          </a:stretch>
        </p:blipFill>
        <p:spPr>
          <a:xfrm>
            <a:off x="6520848" y="2511188"/>
            <a:ext cx="5366122" cy="3951113"/>
          </a:xfrm>
          <a:prstGeom prst="rect">
            <a:avLst/>
          </a:prstGeom>
        </p:spPr>
      </p:pic>
    </p:spTree>
    <p:extLst>
      <p:ext uri="{BB962C8B-B14F-4D97-AF65-F5344CB8AC3E}">
        <p14:creationId xmlns:p14="http://schemas.microsoft.com/office/powerpoint/2010/main" val="4143302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4F3230-DDAF-4D87-845D-9F8DF2EE49A5}"/>
              </a:ext>
            </a:extLst>
          </p:cNvPr>
          <p:cNvSpPr txBox="1"/>
          <p:nvPr/>
        </p:nvSpPr>
        <p:spPr>
          <a:xfrm>
            <a:off x="1091821" y="818865"/>
            <a:ext cx="601866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Next Steps….</a:t>
            </a:r>
          </a:p>
        </p:txBody>
      </p:sp>
    </p:spTree>
    <p:extLst>
      <p:ext uri="{BB962C8B-B14F-4D97-AF65-F5344CB8AC3E}">
        <p14:creationId xmlns:p14="http://schemas.microsoft.com/office/powerpoint/2010/main" val="3978817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7487A-EFAA-4C91-BEF1-CA664B402078}"/>
              </a:ext>
            </a:extLst>
          </p:cNvPr>
          <p:cNvSpPr>
            <a:spLocks noGrp="1"/>
          </p:cNvSpPr>
          <p:nvPr>
            <p:ph type="title"/>
          </p:nvPr>
        </p:nvSpPr>
        <p:spPr/>
        <p:txBody>
          <a:bodyPr/>
          <a:lstStyle/>
          <a:p>
            <a:r>
              <a:rPr lang="en-US" dirty="0"/>
              <a:t>Next Steps….Research Ideas and White Papers</a:t>
            </a:r>
          </a:p>
        </p:txBody>
      </p:sp>
      <p:sp>
        <p:nvSpPr>
          <p:cNvPr id="4" name="Text Placeholder 3">
            <a:extLst>
              <a:ext uri="{FF2B5EF4-FFF2-40B4-BE49-F238E27FC236}">
                <a16:creationId xmlns:a16="http://schemas.microsoft.com/office/drawing/2014/main" id="{D6E5393E-696C-4FB7-B42E-32A8F2200BF5}"/>
              </a:ext>
            </a:extLst>
          </p:cNvPr>
          <p:cNvSpPr>
            <a:spLocks noGrp="1"/>
          </p:cNvSpPr>
          <p:nvPr>
            <p:ph type="body" sz="quarter" idx="17"/>
          </p:nvPr>
        </p:nvSpPr>
        <p:spPr>
          <a:xfrm>
            <a:off x="838200" y="0"/>
            <a:ext cx="9553575" cy="36195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5" name="TextBox 4">
            <a:extLst>
              <a:ext uri="{FF2B5EF4-FFF2-40B4-BE49-F238E27FC236}">
                <a16:creationId xmlns:a16="http://schemas.microsoft.com/office/drawing/2014/main" id="{48D8473E-B65F-40FE-B319-C8C4C98331CE}"/>
              </a:ext>
            </a:extLst>
          </p:cNvPr>
          <p:cNvSpPr txBox="1"/>
          <p:nvPr/>
        </p:nvSpPr>
        <p:spPr>
          <a:xfrm>
            <a:off x="2204113" y="1659285"/>
            <a:ext cx="8665333"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Feasibility Study to assess how Enhanced Port Facilities in the Barrow Area could enhance USCG Operations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Small, scalable and sustainable power generation in support of operation at remote austere locations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GNSS GPS Reflectometry Systems as Remote Telemetered Tide Gauges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Remotely Deployed, Real-Time Ice Freeze-up Detection Buoy for National Weather Service Ince and Weather Forecasting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DHS Integrated Negotiation of Critical Infrastructure Threats and Engineering for Resilience (DHS INCITER)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Rapid Assessment of Disease-threats in the Arctic Region (RADAR)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 Rapid Deployment High Frequency Radar for Mapping Surface Currents for Remote Settings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Persistent Human Observation Capability for Offshore Surveillance (PHOCOS)</a:t>
            </a:r>
          </a:p>
        </p:txBody>
      </p:sp>
    </p:spTree>
    <p:extLst>
      <p:ext uri="{BB962C8B-B14F-4D97-AF65-F5344CB8AC3E}">
        <p14:creationId xmlns:p14="http://schemas.microsoft.com/office/powerpoint/2010/main" val="841246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B2CB7-B267-47D4-A5B9-2F57658ABE74}"/>
              </a:ext>
            </a:extLst>
          </p:cNvPr>
          <p:cNvSpPr>
            <a:spLocks noGrp="1"/>
          </p:cNvSpPr>
          <p:nvPr>
            <p:ph type="title"/>
          </p:nvPr>
        </p:nvSpPr>
        <p:spPr/>
        <p:txBody>
          <a:bodyPr/>
          <a:lstStyle/>
          <a:p>
            <a:r>
              <a:rPr lang="en-US" dirty="0"/>
              <a:t>Ways to Fund ADAC for Project Support:</a:t>
            </a:r>
          </a:p>
        </p:txBody>
      </p:sp>
      <p:sp>
        <p:nvSpPr>
          <p:cNvPr id="4" name="Text Placeholder 3">
            <a:extLst>
              <a:ext uri="{FF2B5EF4-FFF2-40B4-BE49-F238E27FC236}">
                <a16:creationId xmlns:a16="http://schemas.microsoft.com/office/drawing/2014/main" id="{66069714-D332-4C8D-AACE-3F27C8D26F3A}"/>
              </a:ext>
            </a:extLst>
          </p:cNvPr>
          <p:cNvSpPr>
            <a:spLocks noGrp="1"/>
          </p:cNvSpPr>
          <p:nvPr>
            <p:ph type="body" sz="quarter" idx="17"/>
          </p:nvPr>
        </p:nvSpPr>
        <p:spPr>
          <a:xfrm>
            <a:off x="838200" y="0"/>
            <a:ext cx="9553575" cy="36195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5" name="TextBox 4">
            <a:extLst>
              <a:ext uri="{FF2B5EF4-FFF2-40B4-BE49-F238E27FC236}">
                <a16:creationId xmlns:a16="http://schemas.microsoft.com/office/drawing/2014/main" id="{0C606F46-C748-4409-8A58-A96FDF9364FE}"/>
              </a:ext>
            </a:extLst>
          </p:cNvPr>
          <p:cNvSpPr txBox="1"/>
          <p:nvPr/>
        </p:nvSpPr>
        <p:spPr>
          <a:xfrm>
            <a:off x="4192137" y="1746914"/>
            <a:ext cx="5854889" cy="369331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Basic Order Agreement (BOA)</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Broad Agency Announcement (BAA)</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Contract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USACE Cooperative Agreement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CRADA</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Grant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Direct Support</a:t>
            </a:r>
          </a:p>
        </p:txBody>
      </p:sp>
    </p:spTree>
    <p:extLst>
      <p:ext uri="{BB962C8B-B14F-4D97-AF65-F5344CB8AC3E}">
        <p14:creationId xmlns:p14="http://schemas.microsoft.com/office/powerpoint/2010/main" val="3000768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3E451A-686C-4A7A-B230-CA279CC66B5D}"/>
              </a:ext>
            </a:extLst>
          </p:cNvPr>
          <p:cNvSpPr txBox="1"/>
          <p:nvPr/>
        </p:nvSpPr>
        <p:spPr>
          <a:xfrm>
            <a:off x="7751928" y="5609230"/>
            <a:ext cx="29585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Questions?</a:t>
            </a:r>
          </a:p>
        </p:txBody>
      </p:sp>
    </p:spTree>
    <p:extLst>
      <p:ext uri="{BB962C8B-B14F-4D97-AF65-F5344CB8AC3E}">
        <p14:creationId xmlns:p14="http://schemas.microsoft.com/office/powerpoint/2010/main" val="16232655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3791" y="1887357"/>
            <a:ext cx="7271617" cy="1622605"/>
          </a:xfrm>
        </p:spPr>
        <p:txBody>
          <a:bodyPr>
            <a:normAutofit fontScale="90000"/>
          </a:bodyPr>
          <a:lstStyle/>
          <a:p>
            <a:br>
              <a:rPr lang="en-US" sz="3600" dirty="0"/>
            </a:br>
            <a:r>
              <a:rPr lang="en-US" sz="3600" dirty="0"/>
              <a:t>ADAC Year 8 Annual Meeting</a:t>
            </a:r>
            <a:br>
              <a:rPr lang="en-US" sz="3600" dirty="0"/>
            </a:br>
            <a:r>
              <a:rPr lang="en-US" sz="3600" dirty="0"/>
              <a:t>ADAC Project Briefing</a:t>
            </a:r>
            <a:br>
              <a:rPr lang="en-US" sz="3600" dirty="0"/>
            </a:br>
            <a:r>
              <a:rPr lang="en-US" sz="3000" i="1" dirty="0">
                <a:solidFill>
                  <a:srgbClr val="FFFF00"/>
                </a:solidFill>
              </a:rPr>
              <a:t>“Photo-enhanced toxicity of dispersed and burned crude oil to Arctic mussels.”</a:t>
            </a:r>
          </a:p>
        </p:txBody>
      </p:sp>
      <p:sp>
        <p:nvSpPr>
          <p:cNvPr id="4" name="Text Placeholder 3"/>
          <p:cNvSpPr>
            <a:spLocks noGrp="1"/>
          </p:cNvSpPr>
          <p:nvPr>
            <p:ph type="body" sz="quarter" idx="10"/>
          </p:nvPr>
        </p:nvSpPr>
        <p:spPr>
          <a:xfrm>
            <a:off x="1522384" y="4087290"/>
            <a:ext cx="3942995" cy="1066800"/>
          </a:xfrm>
        </p:spPr>
        <p:txBody>
          <a:bodyPr>
            <a:normAutofit/>
          </a:bodyPr>
          <a:lstStyle/>
          <a:p>
            <a:r>
              <a:rPr lang="en-US" dirty="0">
                <a:solidFill>
                  <a:srgbClr val="FFFF00"/>
                </a:solidFill>
              </a:rPr>
              <a:t>Patrick Tomco, </a:t>
            </a:r>
            <a:r>
              <a:rPr lang="en-US" dirty="0" err="1">
                <a:solidFill>
                  <a:srgbClr val="FFFF00"/>
                </a:solidFill>
              </a:rPr>
              <a:t>Ph.D</a:t>
            </a:r>
            <a:endParaRPr lang="en-US" dirty="0">
              <a:solidFill>
                <a:srgbClr val="FFFF00"/>
              </a:solidFill>
            </a:endParaRPr>
          </a:p>
          <a:p>
            <a:r>
              <a:rPr lang="en-US" dirty="0">
                <a:solidFill>
                  <a:srgbClr val="FFFF00"/>
                </a:solidFill>
              </a:rPr>
              <a:t>Department of Chemistry</a:t>
            </a:r>
          </a:p>
          <a:p>
            <a:r>
              <a:rPr lang="en-US" dirty="0">
                <a:solidFill>
                  <a:srgbClr val="FFFF00"/>
                </a:solidFill>
              </a:rPr>
              <a:t>University of Alaska Anchorage</a:t>
            </a:r>
          </a:p>
          <a:p>
            <a:endParaRPr lang="en-US" dirty="0">
              <a:solidFill>
                <a:srgbClr val="FFFF00"/>
              </a:solidFill>
            </a:endParaRPr>
          </a:p>
        </p:txBody>
      </p:sp>
      <p:pic>
        <p:nvPicPr>
          <p:cNvPr id="6" name="Picture 5">
            <a:extLst>
              <a:ext uri="{FF2B5EF4-FFF2-40B4-BE49-F238E27FC236}">
                <a16:creationId xmlns:a16="http://schemas.microsoft.com/office/drawing/2014/main" id="{F626C818-778F-B043-95E3-557023BB9970}"/>
              </a:ext>
            </a:extLst>
          </p:cNvPr>
          <p:cNvPicPr>
            <a:picLocks noChangeAspect="1"/>
          </p:cNvPicPr>
          <p:nvPr/>
        </p:nvPicPr>
        <p:blipFill>
          <a:blip r:embed="rId2"/>
          <a:stretch>
            <a:fillRect/>
          </a:stretch>
        </p:blipFill>
        <p:spPr>
          <a:xfrm>
            <a:off x="9629799" y="5310276"/>
            <a:ext cx="1050629" cy="1050629"/>
          </a:xfrm>
          <a:prstGeom prst="rect">
            <a:avLst/>
          </a:prstGeom>
        </p:spPr>
      </p:pic>
      <p:pic>
        <p:nvPicPr>
          <p:cNvPr id="7" name="Picture 6">
            <a:extLst>
              <a:ext uri="{FF2B5EF4-FFF2-40B4-BE49-F238E27FC236}">
                <a16:creationId xmlns:a16="http://schemas.microsoft.com/office/drawing/2014/main" id="{D772664B-9C79-CA4A-91B8-A2FEEFEC3133}"/>
              </a:ext>
            </a:extLst>
          </p:cNvPr>
          <p:cNvPicPr>
            <a:picLocks noChangeAspect="1"/>
          </p:cNvPicPr>
          <p:nvPr/>
        </p:nvPicPr>
        <p:blipFill>
          <a:blip r:embed="rId3"/>
          <a:stretch>
            <a:fillRect/>
          </a:stretch>
        </p:blipFill>
        <p:spPr>
          <a:xfrm>
            <a:off x="10860371" y="5217961"/>
            <a:ext cx="1235257" cy="1235257"/>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CA52E029-A187-9F47-B367-B89943E0A2AB}"/>
              </a:ext>
            </a:extLst>
          </p:cNvPr>
          <p:cNvPicPr>
            <a:picLocks noChangeAspect="1"/>
          </p:cNvPicPr>
          <p:nvPr/>
        </p:nvPicPr>
        <p:blipFill>
          <a:blip r:embed="rId4"/>
          <a:stretch>
            <a:fillRect/>
          </a:stretch>
        </p:blipFill>
        <p:spPr>
          <a:xfrm>
            <a:off x="6392320" y="5312551"/>
            <a:ext cx="3136900" cy="1066800"/>
          </a:xfrm>
          <a:prstGeom prst="rect">
            <a:avLst/>
          </a:prstGeom>
        </p:spPr>
      </p:pic>
      <p:pic>
        <p:nvPicPr>
          <p:cNvPr id="10" name="Google Shape;219;p6">
            <a:extLst>
              <a:ext uri="{FF2B5EF4-FFF2-40B4-BE49-F238E27FC236}">
                <a16:creationId xmlns:a16="http://schemas.microsoft.com/office/drawing/2014/main" id="{25506F1A-1420-5E40-9456-BCD7200EA912}"/>
              </a:ext>
            </a:extLst>
          </p:cNvPr>
          <p:cNvPicPr preferRelativeResize="0"/>
          <p:nvPr/>
        </p:nvPicPr>
        <p:blipFill rotWithShape="1">
          <a:blip r:embed="rId5">
            <a:alphaModFix/>
          </a:blip>
          <a:srcRect l="12269" t="30660" r="32562" b="28745"/>
          <a:stretch/>
        </p:blipFill>
        <p:spPr>
          <a:xfrm>
            <a:off x="7651530" y="2669628"/>
            <a:ext cx="4469557" cy="2484462"/>
          </a:xfrm>
          <a:prstGeom prst="flowChartManualInput">
            <a:avLst/>
          </a:prstGeom>
          <a:noFill/>
          <a:ln>
            <a:noFill/>
          </a:ln>
        </p:spPr>
      </p:pic>
      <p:pic>
        <p:nvPicPr>
          <p:cNvPr id="11" name="Picture 10" descr="A picture containing indoor, black, photo, white&#10;&#10;Description automatically generated">
            <a:extLst>
              <a:ext uri="{FF2B5EF4-FFF2-40B4-BE49-F238E27FC236}">
                <a16:creationId xmlns:a16="http://schemas.microsoft.com/office/drawing/2014/main" id="{7CB1F600-7C15-1B4B-AA1F-FC1B75AF1618}"/>
              </a:ext>
            </a:extLst>
          </p:cNvPr>
          <p:cNvPicPr>
            <a:picLocks noChangeAspect="1"/>
          </p:cNvPicPr>
          <p:nvPr/>
        </p:nvPicPr>
        <p:blipFill rotWithShape="1">
          <a:blip r:embed="rId6"/>
          <a:srcRect l="12894" t="31113" r="7484" b="9933"/>
          <a:stretch/>
        </p:blipFill>
        <p:spPr>
          <a:xfrm>
            <a:off x="8996855" y="954017"/>
            <a:ext cx="2974428" cy="1651740"/>
          </a:xfrm>
          <a:prstGeom prst="roundRect">
            <a:avLst>
              <a:gd name="adj" fmla="val 50000"/>
            </a:avLst>
          </a:prstGeom>
        </p:spPr>
      </p:pic>
    </p:spTree>
    <p:extLst>
      <p:ext uri="{BB962C8B-B14F-4D97-AF65-F5344CB8AC3E}">
        <p14:creationId xmlns:p14="http://schemas.microsoft.com/office/powerpoint/2010/main" val="4108917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3791" y="1887357"/>
            <a:ext cx="7271617" cy="1622605"/>
          </a:xfrm>
        </p:spPr>
        <p:txBody>
          <a:bodyPr>
            <a:normAutofit fontScale="90000"/>
          </a:bodyPr>
          <a:lstStyle/>
          <a:p>
            <a:br>
              <a:rPr lang="en-US" sz="3600" dirty="0"/>
            </a:br>
            <a:r>
              <a:rPr lang="en-US" sz="3600" dirty="0"/>
              <a:t>ADAC Year 8 Annual Meeting</a:t>
            </a:r>
            <a:br>
              <a:rPr lang="en-US" sz="3600" dirty="0"/>
            </a:br>
            <a:r>
              <a:rPr lang="en-US" sz="3600" dirty="0"/>
              <a:t>ADAC Project Briefing</a:t>
            </a:r>
            <a:br>
              <a:rPr lang="en-US" sz="3600" dirty="0"/>
            </a:br>
            <a:r>
              <a:rPr lang="en-US" sz="3000" i="1" dirty="0">
                <a:solidFill>
                  <a:srgbClr val="FFFF00"/>
                </a:solidFill>
              </a:rPr>
              <a:t>“Photo-enhanced toxicity of dispersed and burned crude oil to Arctic mussels.”</a:t>
            </a:r>
          </a:p>
        </p:txBody>
      </p:sp>
      <p:sp>
        <p:nvSpPr>
          <p:cNvPr id="4" name="Text Placeholder 3"/>
          <p:cNvSpPr>
            <a:spLocks noGrp="1"/>
          </p:cNvSpPr>
          <p:nvPr>
            <p:ph type="body" sz="quarter" idx="10"/>
          </p:nvPr>
        </p:nvSpPr>
        <p:spPr>
          <a:xfrm>
            <a:off x="1522384" y="4087290"/>
            <a:ext cx="3942995" cy="1066800"/>
          </a:xfrm>
        </p:spPr>
        <p:txBody>
          <a:bodyPr>
            <a:normAutofit/>
          </a:bodyPr>
          <a:lstStyle/>
          <a:p>
            <a:r>
              <a:rPr lang="en-US" dirty="0">
                <a:solidFill>
                  <a:srgbClr val="FFFF00"/>
                </a:solidFill>
              </a:rPr>
              <a:t>Patrick Tomco, </a:t>
            </a:r>
            <a:r>
              <a:rPr lang="en-US" dirty="0" err="1">
                <a:solidFill>
                  <a:srgbClr val="FFFF00"/>
                </a:solidFill>
              </a:rPr>
              <a:t>Ph.D</a:t>
            </a:r>
            <a:endParaRPr lang="en-US" dirty="0">
              <a:solidFill>
                <a:srgbClr val="FFFF00"/>
              </a:solidFill>
            </a:endParaRPr>
          </a:p>
          <a:p>
            <a:r>
              <a:rPr lang="en-US" dirty="0">
                <a:solidFill>
                  <a:srgbClr val="FFFF00"/>
                </a:solidFill>
              </a:rPr>
              <a:t>Department of Chemistry</a:t>
            </a:r>
          </a:p>
          <a:p>
            <a:r>
              <a:rPr lang="en-US" dirty="0">
                <a:solidFill>
                  <a:srgbClr val="FFFF00"/>
                </a:solidFill>
              </a:rPr>
              <a:t>University of Alaska Anchorage</a:t>
            </a:r>
          </a:p>
          <a:p>
            <a:endParaRPr lang="en-US" dirty="0">
              <a:solidFill>
                <a:srgbClr val="FFFF00"/>
              </a:solidFill>
            </a:endParaRPr>
          </a:p>
        </p:txBody>
      </p:sp>
      <p:pic>
        <p:nvPicPr>
          <p:cNvPr id="6" name="Picture 5">
            <a:extLst>
              <a:ext uri="{FF2B5EF4-FFF2-40B4-BE49-F238E27FC236}">
                <a16:creationId xmlns:a16="http://schemas.microsoft.com/office/drawing/2014/main" id="{F626C818-778F-B043-95E3-557023BB9970}"/>
              </a:ext>
            </a:extLst>
          </p:cNvPr>
          <p:cNvPicPr>
            <a:picLocks noChangeAspect="1"/>
          </p:cNvPicPr>
          <p:nvPr/>
        </p:nvPicPr>
        <p:blipFill>
          <a:blip r:embed="rId2"/>
          <a:stretch>
            <a:fillRect/>
          </a:stretch>
        </p:blipFill>
        <p:spPr>
          <a:xfrm>
            <a:off x="9629799" y="5310276"/>
            <a:ext cx="1050629" cy="1050629"/>
          </a:xfrm>
          <a:prstGeom prst="rect">
            <a:avLst/>
          </a:prstGeom>
        </p:spPr>
      </p:pic>
      <p:pic>
        <p:nvPicPr>
          <p:cNvPr id="7" name="Picture 6">
            <a:extLst>
              <a:ext uri="{FF2B5EF4-FFF2-40B4-BE49-F238E27FC236}">
                <a16:creationId xmlns:a16="http://schemas.microsoft.com/office/drawing/2014/main" id="{D772664B-9C79-CA4A-91B8-A2FEEFEC3133}"/>
              </a:ext>
            </a:extLst>
          </p:cNvPr>
          <p:cNvPicPr>
            <a:picLocks noChangeAspect="1"/>
          </p:cNvPicPr>
          <p:nvPr/>
        </p:nvPicPr>
        <p:blipFill>
          <a:blip r:embed="rId3"/>
          <a:stretch>
            <a:fillRect/>
          </a:stretch>
        </p:blipFill>
        <p:spPr>
          <a:xfrm>
            <a:off x="10860371" y="5217961"/>
            <a:ext cx="1235257" cy="1235257"/>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CA52E029-A187-9F47-B367-B89943E0A2AB}"/>
              </a:ext>
            </a:extLst>
          </p:cNvPr>
          <p:cNvPicPr>
            <a:picLocks noChangeAspect="1"/>
          </p:cNvPicPr>
          <p:nvPr/>
        </p:nvPicPr>
        <p:blipFill>
          <a:blip r:embed="rId4"/>
          <a:stretch>
            <a:fillRect/>
          </a:stretch>
        </p:blipFill>
        <p:spPr>
          <a:xfrm>
            <a:off x="6392320" y="5312551"/>
            <a:ext cx="3136900" cy="1066800"/>
          </a:xfrm>
          <a:prstGeom prst="rect">
            <a:avLst/>
          </a:prstGeom>
        </p:spPr>
      </p:pic>
      <p:pic>
        <p:nvPicPr>
          <p:cNvPr id="10" name="Google Shape;219;p6">
            <a:extLst>
              <a:ext uri="{FF2B5EF4-FFF2-40B4-BE49-F238E27FC236}">
                <a16:creationId xmlns:a16="http://schemas.microsoft.com/office/drawing/2014/main" id="{25506F1A-1420-5E40-9456-BCD7200EA912}"/>
              </a:ext>
            </a:extLst>
          </p:cNvPr>
          <p:cNvPicPr preferRelativeResize="0"/>
          <p:nvPr/>
        </p:nvPicPr>
        <p:blipFill rotWithShape="1">
          <a:blip r:embed="rId5">
            <a:alphaModFix/>
          </a:blip>
          <a:srcRect l="12269" t="30660" r="32562" b="28745"/>
          <a:stretch/>
        </p:blipFill>
        <p:spPr>
          <a:xfrm>
            <a:off x="7651530" y="2669628"/>
            <a:ext cx="4469557" cy="2484462"/>
          </a:xfrm>
          <a:prstGeom prst="flowChartManualInput">
            <a:avLst/>
          </a:prstGeom>
          <a:noFill/>
          <a:ln>
            <a:noFill/>
          </a:ln>
        </p:spPr>
      </p:pic>
      <p:pic>
        <p:nvPicPr>
          <p:cNvPr id="11" name="Picture 10" descr="A picture containing indoor, black, photo, white&#10;&#10;Description automatically generated">
            <a:extLst>
              <a:ext uri="{FF2B5EF4-FFF2-40B4-BE49-F238E27FC236}">
                <a16:creationId xmlns:a16="http://schemas.microsoft.com/office/drawing/2014/main" id="{7CB1F600-7C15-1B4B-AA1F-FC1B75AF1618}"/>
              </a:ext>
            </a:extLst>
          </p:cNvPr>
          <p:cNvPicPr>
            <a:picLocks noChangeAspect="1"/>
          </p:cNvPicPr>
          <p:nvPr/>
        </p:nvPicPr>
        <p:blipFill rotWithShape="1">
          <a:blip r:embed="rId6"/>
          <a:srcRect l="12894" t="31113" r="7484" b="9933"/>
          <a:stretch/>
        </p:blipFill>
        <p:spPr>
          <a:xfrm>
            <a:off x="8996855" y="954017"/>
            <a:ext cx="2974428" cy="1651740"/>
          </a:xfrm>
          <a:prstGeom prst="roundRect">
            <a:avLst>
              <a:gd name="adj" fmla="val 50000"/>
            </a:avLst>
          </a:prstGeom>
        </p:spPr>
      </p:pic>
    </p:spTree>
    <p:extLst>
      <p:ext uri="{BB962C8B-B14F-4D97-AF65-F5344CB8AC3E}">
        <p14:creationId xmlns:p14="http://schemas.microsoft.com/office/powerpoint/2010/main" val="3818931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1657148" cy="1037138"/>
          </a:xfrm>
        </p:spPr>
        <p:txBody>
          <a:bodyPr>
            <a:normAutofit/>
          </a:bodyPr>
          <a:lstStyle/>
          <a:p>
            <a:r>
              <a:rPr lang="en-US" sz="2800" i="1" dirty="0">
                <a:solidFill>
                  <a:srgbClr val="FFFF00"/>
                </a:solidFill>
              </a:rPr>
              <a:t>Photo-enhanced toxicity of dispersed and burned crude oil to Arctic mussels</a:t>
            </a:r>
            <a:endParaRPr lang="en-US" sz="2700" i="1" dirty="0">
              <a:solidFill>
                <a:srgbClr val="FFFF00"/>
              </a:solidFill>
            </a:endParaRPr>
          </a:p>
        </p:txBody>
      </p:sp>
      <p:sp>
        <p:nvSpPr>
          <p:cNvPr id="3" name="Content Placeholder 2"/>
          <p:cNvSpPr>
            <a:spLocks noGrp="1"/>
          </p:cNvSpPr>
          <p:nvPr>
            <p:ph idx="4294967295"/>
          </p:nvPr>
        </p:nvSpPr>
        <p:spPr>
          <a:xfrm>
            <a:off x="298749" y="1657060"/>
            <a:ext cx="7224221" cy="3923933"/>
          </a:xfrm>
        </p:spPr>
        <p:txBody>
          <a:bodyPr>
            <a:normAutofit/>
          </a:bodyPr>
          <a:lstStyle/>
          <a:p>
            <a:pPr marL="0" indent="0">
              <a:buNone/>
            </a:pPr>
            <a:r>
              <a:rPr lang="en-US" sz="1700" b="1" u="sng" dirty="0"/>
              <a:t>Project Principal Investigator:</a:t>
            </a:r>
            <a:r>
              <a:rPr lang="en-US" sz="1700" b="1" dirty="0"/>
              <a:t> </a:t>
            </a:r>
          </a:p>
          <a:p>
            <a:pPr marL="0" indent="0">
              <a:buNone/>
            </a:pPr>
            <a:r>
              <a:rPr lang="en-US" sz="1700" dirty="0"/>
              <a:t>Patrick Tomco, </a:t>
            </a:r>
            <a:r>
              <a:rPr lang="en-US" sz="1700" dirty="0" err="1"/>
              <a:t>Ph.D</a:t>
            </a:r>
            <a:endParaRPr lang="en-US" sz="1600" dirty="0"/>
          </a:p>
          <a:p>
            <a:pPr marL="0" indent="0">
              <a:buNone/>
            </a:pPr>
            <a:r>
              <a:rPr lang="en-US" sz="1600" dirty="0"/>
              <a:t>University of Alaska Anchorage</a:t>
            </a:r>
          </a:p>
          <a:p>
            <a:pPr marL="0" indent="0">
              <a:buNone/>
            </a:pPr>
            <a:endParaRPr lang="en-US" sz="1600" dirty="0"/>
          </a:p>
          <a:p>
            <a:pPr marL="0" indent="0">
              <a:buNone/>
            </a:pPr>
            <a:r>
              <a:rPr lang="en-US" sz="1600" b="1" u="sng" dirty="0"/>
              <a:t>Supporting Team:</a:t>
            </a:r>
          </a:p>
          <a:p>
            <a:pPr marL="0" indent="0">
              <a:buNone/>
            </a:pPr>
            <a:r>
              <a:rPr lang="en-US" sz="1600" dirty="0"/>
              <a:t>Colin McGill, </a:t>
            </a:r>
            <a:r>
              <a:rPr lang="en-US" sz="1600" dirty="0" err="1"/>
              <a:t>Ph.D</a:t>
            </a:r>
            <a:r>
              <a:rPr lang="en-US" sz="1600" dirty="0"/>
              <a:t>, UAA</a:t>
            </a:r>
          </a:p>
          <a:p>
            <a:pPr marL="0" indent="0">
              <a:buNone/>
            </a:pPr>
            <a:r>
              <a:rPr lang="en-US" sz="1600" dirty="0"/>
              <a:t>Katrina </a:t>
            </a:r>
            <a:r>
              <a:rPr lang="en-US" sz="1600" dirty="0" err="1"/>
              <a:t>Counihan</a:t>
            </a:r>
            <a:r>
              <a:rPr lang="en-US" sz="1600" dirty="0"/>
              <a:t>, </a:t>
            </a:r>
            <a:r>
              <a:rPr lang="en-US" sz="1600" dirty="0" err="1"/>
              <a:t>Ph.D</a:t>
            </a:r>
            <a:r>
              <a:rPr lang="en-US" sz="1600" dirty="0"/>
              <a:t>, Alaska </a:t>
            </a:r>
            <a:r>
              <a:rPr lang="en-US" sz="1600" dirty="0" err="1"/>
              <a:t>Sealife</a:t>
            </a:r>
            <a:r>
              <a:rPr lang="en-US" sz="1600" dirty="0"/>
              <a:t> Center</a:t>
            </a:r>
          </a:p>
          <a:p>
            <a:pPr marL="0" indent="0">
              <a:buNone/>
            </a:pPr>
            <a:r>
              <a:rPr lang="en-US" sz="1600" dirty="0"/>
              <a:t>Phoebe Zito, </a:t>
            </a:r>
            <a:r>
              <a:rPr lang="en-US" sz="1600" dirty="0" err="1"/>
              <a:t>Ph.D</a:t>
            </a:r>
            <a:r>
              <a:rPr lang="en-US" sz="1600" dirty="0"/>
              <a:t>, University of New Orleans</a:t>
            </a:r>
          </a:p>
          <a:p>
            <a:pPr marL="0" indent="0">
              <a:buNone/>
            </a:pPr>
            <a:endParaRPr lang="en-US" sz="1600" dirty="0"/>
          </a:p>
          <a:p>
            <a:pPr marL="0" indent="0">
              <a:buNone/>
            </a:pPr>
            <a:r>
              <a:rPr lang="en-US" sz="1600" b="1" u="sng" dirty="0"/>
              <a:t>Student Participation: </a:t>
            </a:r>
          </a:p>
          <a:p>
            <a:pPr marL="0" indent="0">
              <a:buNone/>
            </a:pPr>
            <a:r>
              <a:rPr lang="en-US" sz="1600" dirty="0"/>
              <a:t>Kevin Fitzpatrick, Anastasia Hanson, and Cameron Carlson</a:t>
            </a:r>
          </a:p>
          <a:p>
            <a:pPr marL="0" indent="0">
              <a:buNone/>
            </a:pPr>
            <a:endParaRPr lang="en-US" sz="1600" dirty="0"/>
          </a:p>
          <a:p>
            <a:pPr marL="0" indent="0">
              <a:buNone/>
            </a:pPr>
            <a:r>
              <a:rPr lang="en-US" sz="1600" b="1" u="sng" dirty="0"/>
              <a:t>Project Champion: </a:t>
            </a:r>
          </a:p>
          <a:p>
            <a:pPr marL="0" indent="0">
              <a:buNone/>
            </a:pPr>
            <a:r>
              <a:rPr lang="en-US" sz="1600" dirty="0"/>
              <a:t>LTCR Clifton Graham</a:t>
            </a:r>
          </a:p>
        </p:txBody>
      </p:sp>
      <p:sp>
        <p:nvSpPr>
          <p:cNvPr id="5" name="Rectangle 4"/>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pic>
        <p:nvPicPr>
          <p:cNvPr id="6" name="Google Shape;219;p6">
            <a:extLst>
              <a:ext uri="{FF2B5EF4-FFF2-40B4-BE49-F238E27FC236}">
                <a16:creationId xmlns:a16="http://schemas.microsoft.com/office/drawing/2014/main" id="{DA3F4B02-69F3-5146-96D6-07D3E244A4D3}"/>
              </a:ext>
            </a:extLst>
          </p:cNvPr>
          <p:cNvPicPr preferRelativeResize="0"/>
          <p:nvPr/>
        </p:nvPicPr>
        <p:blipFill rotWithShape="1">
          <a:blip r:embed="rId2">
            <a:alphaModFix/>
          </a:blip>
          <a:srcRect l="12269" t="30660" r="32562" b="28745"/>
          <a:stretch/>
        </p:blipFill>
        <p:spPr>
          <a:xfrm>
            <a:off x="7606829" y="3429000"/>
            <a:ext cx="4469557" cy="2484462"/>
          </a:xfrm>
          <a:prstGeom prst="flowChartManualInput">
            <a:avLst/>
          </a:prstGeom>
          <a:noFill/>
          <a:ln>
            <a:noFill/>
          </a:ln>
        </p:spPr>
      </p:pic>
      <p:pic>
        <p:nvPicPr>
          <p:cNvPr id="7" name="Picture 6" descr="A picture containing indoor, black, photo, white&#10;&#10;Description automatically generated">
            <a:extLst>
              <a:ext uri="{FF2B5EF4-FFF2-40B4-BE49-F238E27FC236}">
                <a16:creationId xmlns:a16="http://schemas.microsoft.com/office/drawing/2014/main" id="{79BC7F50-9BC5-5342-9A26-9D17303B443A}"/>
              </a:ext>
            </a:extLst>
          </p:cNvPr>
          <p:cNvPicPr>
            <a:picLocks noChangeAspect="1"/>
          </p:cNvPicPr>
          <p:nvPr/>
        </p:nvPicPr>
        <p:blipFill rotWithShape="1">
          <a:blip r:embed="rId3"/>
          <a:srcRect l="12894" t="31113" r="7484" b="9933"/>
          <a:stretch/>
        </p:blipFill>
        <p:spPr>
          <a:xfrm>
            <a:off x="4548542" y="1516376"/>
            <a:ext cx="2974428" cy="1651740"/>
          </a:xfrm>
          <a:prstGeom prst="roundRect">
            <a:avLst>
              <a:gd name="adj" fmla="val 50000"/>
            </a:avLst>
          </a:prstGeom>
        </p:spPr>
      </p:pic>
      <p:pic>
        <p:nvPicPr>
          <p:cNvPr id="8" name="Picture 7">
            <a:extLst>
              <a:ext uri="{FF2B5EF4-FFF2-40B4-BE49-F238E27FC236}">
                <a16:creationId xmlns:a16="http://schemas.microsoft.com/office/drawing/2014/main" id="{C477F7D3-B978-6E43-BC52-0AD5980B7CB6}"/>
              </a:ext>
            </a:extLst>
          </p:cNvPr>
          <p:cNvPicPr/>
          <p:nvPr/>
        </p:nvPicPr>
        <p:blipFill>
          <a:blip r:embed="rId4" cstate="print"/>
          <a:srcRect/>
          <a:stretch>
            <a:fillRect/>
          </a:stretch>
        </p:blipFill>
        <p:spPr bwMode="auto">
          <a:xfrm>
            <a:off x="7643459" y="1379109"/>
            <a:ext cx="4469558" cy="1926274"/>
          </a:xfrm>
          <a:prstGeom prst="roundRect">
            <a:avLst>
              <a:gd name="adj" fmla="val 23215"/>
            </a:avLst>
          </a:prstGeom>
          <a:noFill/>
          <a:ln w="9525">
            <a:noFill/>
            <a:miter lim="800000"/>
            <a:headEnd/>
            <a:tailEnd/>
          </a:ln>
        </p:spPr>
      </p:pic>
    </p:spTree>
    <p:extLst>
      <p:ext uri="{BB962C8B-B14F-4D97-AF65-F5344CB8AC3E}">
        <p14:creationId xmlns:p14="http://schemas.microsoft.com/office/powerpoint/2010/main" val="1949494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fontScale="90000"/>
          </a:bodyPr>
          <a:lstStyle/>
          <a:p>
            <a:r>
              <a:rPr lang="en-US" sz="3600" dirty="0"/>
              <a:t>Photo-enhanced toxicity of dispersed and burned crude oil to arctic mussels: Description and Baseline</a:t>
            </a:r>
          </a:p>
        </p:txBody>
      </p:sp>
      <p:sp>
        <p:nvSpPr>
          <p:cNvPr id="5" name="Google Shape;149;p2">
            <a:extLst>
              <a:ext uri="{FF2B5EF4-FFF2-40B4-BE49-F238E27FC236}">
                <a16:creationId xmlns:a16="http://schemas.microsoft.com/office/drawing/2014/main" id="{1193BDC4-86F0-1E45-A53C-F3D751A7A306}"/>
              </a:ext>
            </a:extLst>
          </p:cNvPr>
          <p:cNvSpPr txBox="1"/>
          <p:nvPr/>
        </p:nvSpPr>
        <p:spPr>
          <a:xfrm>
            <a:off x="157656" y="1442600"/>
            <a:ext cx="8597461" cy="41343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E4E8EE"/>
              </a:buClr>
              <a:buSzPts val="1600"/>
              <a:buFont typeface="Arial"/>
              <a:buNone/>
              <a:tabLst/>
              <a:defRPr/>
            </a:pPr>
            <a:r>
              <a:rPr kumimoji="0" lang="en-US" sz="2400" b="0" i="0" u="none" strike="noStrike" kern="1200" cap="none" spc="0" normalizeH="0" baseline="0" noProof="0" dirty="0">
                <a:ln>
                  <a:noFill/>
                </a:ln>
                <a:solidFill>
                  <a:srgbClr val="E4E8EE"/>
                </a:solidFill>
                <a:effectLst/>
                <a:uLnTx/>
                <a:uFillTx/>
                <a:latin typeface="Libre Franklin"/>
                <a:ea typeface="Libre Franklin"/>
                <a:cs typeface="Libre Franklin"/>
                <a:sym typeface="Libre Franklin"/>
              </a:rPr>
              <a:t>Project assesses the impact burned vs dispersed crude oil has on marine life and if seasonal sunlight differences change the efficacy of either recovery method.</a:t>
            </a:r>
            <a:endParaRPr kumimoji="0" sz="2000" b="0" i="0" u="none" strike="noStrike" kern="1200" cap="none" spc="0" normalizeH="0" baseline="0" noProof="0" dirty="0">
              <a:ln>
                <a:noFill/>
              </a:ln>
              <a:solidFill>
                <a:srgbClr val="E4E8EE"/>
              </a:solidFill>
              <a:effectLst/>
              <a:uLnTx/>
              <a:uFillTx/>
              <a:latin typeface="Libre Franklin"/>
              <a:ea typeface="Libre Franklin"/>
              <a:cs typeface="Libre Franklin"/>
              <a:sym typeface="Libre Franklin"/>
            </a:endParaRPr>
          </a:p>
          <a:p>
            <a:pPr marL="0" marR="0" lvl="0" indent="0" algn="l" defTabSz="914400" rtl="0" eaLnBrk="1" fontAlgn="auto" latinLnBrk="0" hangingPunct="1">
              <a:lnSpc>
                <a:spcPct val="100000"/>
              </a:lnSpc>
              <a:spcBef>
                <a:spcPts val="200"/>
              </a:spcBef>
              <a:spcAft>
                <a:spcPts val="0"/>
              </a:spcAft>
              <a:buClr>
                <a:srgbClr val="E4E8EE"/>
              </a:buClr>
              <a:buSzPts val="1600"/>
              <a:buFont typeface="Arial"/>
              <a:buNone/>
              <a:tabLst/>
              <a:defRPr/>
            </a:pPr>
            <a:endParaRPr kumimoji="0" sz="1800" b="0" i="0" u="none" strike="noStrike" kern="1200" cap="none" spc="0" normalizeH="0" baseline="0" noProof="0" dirty="0">
              <a:ln>
                <a:noFill/>
              </a:ln>
              <a:solidFill>
                <a:srgbClr val="E4E8EE"/>
              </a:solidFill>
              <a:effectLst/>
              <a:uLnTx/>
              <a:uFillTx/>
              <a:latin typeface="Libre Franklin"/>
              <a:ea typeface="Libre Franklin"/>
              <a:cs typeface="Libre Franklin"/>
              <a:sym typeface="Libre Franklin"/>
            </a:endParaRPr>
          </a:p>
          <a:p>
            <a:pPr marL="285750" marR="0" lvl="0" indent="-285750" algn="l" defTabSz="914400" rtl="0" eaLnBrk="1" fontAlgn="auto" latinLnBrk="0" hangingPunct="1">
              <a:lnSpc>
                <a:spcPct val="100000"/>
              </a:lnSpc>
              <a:spcBef>
                <a:spcPts val="600"/>
              </a:spcBef>
              <a:spcAft>
                <a:spcPts val="0"/>
              </a:spcAft>
              <a:buClr>
                <a:srgbClr val="E4E8EE"/>
              </a:buClr>
              <a:buSzPts val="1500"/>
              <a:buFont typeface="Arial"/>
              <a:buChar char="•"/>
              <a:tabLst/>
              <a:defRPr/>
            </a:pPr>
            <a:r>
              <a:rPr kumimoji="0" lang="en-US" sz="1800" b="0" i="0" u="none" strike="noStrike" kern="1200" cap="none" spc="0" normalizeH="0" baseline="0" noProof="0" dirty="0">
                <a:ln>
                  <a:noFill/>
                </a:ln>
                <a:solidFill>
                  <a:srgbClr val="E4E8EE"/>
                </a:solidFill>
                <a:effectLst/>
                <a:uLnTx/>
                <a:uFillTx/>
                <a:latin typeface="Libre Franklin"/>
                <a:ea typeface="Libre Franklin"/>
                <a:cs typeface="Libre Franklin"/>
                <a:sym typeface="Libre Franklin"/>
              </a:rPr>
              <a:t>The toxicity of dispersed or burned oil to marine organisms can differ from untreated oil</a:t>
            </a:r>
            <a:endParaRPr kumimoji="0" sz="24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600"/>
              </a:spcBef>
              <a:spcAft>
                <a:spcPts val="0"/>
              </a:spcAft>
              <a:buClr>
                <a:srgbClr val="E4E8EE"/>
              </a:buClr>
              <a:buSzPts val="1500"/>
              <a:buFont typeface="Arial"/>
              <a:buChar char="•"/>
              <a:tabLst/>
              <a:defRPr/>
            </a:pPr>
            <a:r>
              <a:rPr kumimoji="0" lang="en-US" sz="1800" b="0" i="0" u="none" strike="noStrike" kern="1200" cap="none" spc="0" normalizeH="0" baseline="0" noProof="0" dirty="0">
                <a:ln>
                  <a:noFill/>
                </a:ln>
                <a:solidFill>
                  <a:srgbClr val="E4E8EE"/>
                </a:solidFill>
                <a:effectLst/>
                <a:uLnTx/>
                <a:uFillTx/>
                <a:latin typeface="Libre Franklin"/>
                <a:ea typeface="Libre Franklin"/>
                <a:cs typeface="Libre Franklin"/>
                <a:sym typeface="Libre Franklin"/>
              </a:rPr>
              <a:t>Photo-enhanced toxicity (i.e. the increase in toxicity associated with the presence of sunlight) of crude oil is documented</a:t>
            </a:r>
            <a:endParaRPr kumimoji="0" sz="24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600"/>
              </a:spcBef>
              <a:spcAft>
                <a:spcPts val="0"/>
              </a:spcAft>
              <a:buClr>
                <a:srgbClr val="E4E8EE"/>
              </a:buClr>
              <a:buSzPts val="1500"/>
              <a:buFont typeface="Arial"/>
              <a:buChar char="•"/>
              <a:tabLst/>
              <a:defRPr/>
            </a:pPr>
            <a:r>
              <a:rPr kumimoji="0" lang="en-US" sz="1800" b="0" i="0" u="none" strike="noStrike" kern="1200" cap="none" spc="0" normalizeH="0" baseline="0" noProof="0" dirty="0">
                <a:ln>
                  <a:noFill/>
                </a:ln>
                <a:solidFill>
                  <a:srgbClr val="E4E8EE"/>
                </a:solidFill>
                <a:effectLst/>
                <a:uLnTx/>
                <a:uFillTx/>
                <a:latin typeface="Libre Franklin"/>
                <a:ea typeface="Libre Franklin"/>
                <a:cs typeface="Libre Franklin"/>
                <a:sym typeface="Libre Franklin"/>
              </a:rPr>
              <a:t>The toxicological impacts of dispersed vs. burned crude oil exposure in the presence/absence of sunlight toward Arctic mussels have never been assessed</a:t>
            </a: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srgbClr val="E4E8EE"/>
                </a:solidFill>
                <a:effectLst/>
                <a:uLnTx/>
                <a:uFillTx/>
                <a:latin typeface="Libre Franklin"/>
                <a:ea typeface="Libre Franklin"/>
                <a:cs typeface="Libre Franklin"/>
                <a:sym typeface="Libre Franklin"/>
              </a:rPr>
              <a:t>in the extreme environmental conditions of the Arctic.</a:t>
            </a:r>
            <a:endParaRPr kumimoji="0" sz="24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600"/>
              </a:spcBef>
              <a:spcAft>
                <a:spcPts val="0"/>
              </a:spcAft>
              <a:buClr>
                <a:srgbClr val="E4E8EE"/>
              </a:buClr>
              <a:buSzPts val="1500"/>
              <a:buFont typeface="Arial"/>
              <a:buChar char="•"/>
              <a:tabLst/>
              <a:defRPr/>
            </a:pPr>
            <a:endParaRPr kumimoji="0" lang="en-US" sz="1600" b="0" i="0" u="none" strike="noStrike" kern="1200" cap="none" spc="0" normalizeH="0" baseline="0" noProof="0" dirty="0">
              <a:ln>
                <a:noFill/>
              </a:ln>
              <a:solidFill>
                <a:srgbClr val="E4E8EE"/>
              </a:solidFill>
              <a:effectLst/>
              <a:uLnTx/>
              <a:uFillTx/>
              <a:latin typeface="Libre Franklin"/>
              <a:ea typeface="+mn-ea"/>
              <a:cs typeface="+mn-cs"/>
              <a:sym typeface="Libre Franklin"/>
            </a:endParaRPr>
          </a:p>
        </p:txBody>
      </p:sp>
      <p:pic>
        <p:nvPicPr>
          <p:cNvPr id="6" name="Google Shape;151;p2">
            <a:extLst>
              <a:ext uri="{FF2B5EF4-FFF2-40B4-BE49-F238E27FC236}">
                <a16:creationId xmlns:a16="http://schemas.microsoft.com/office/drawing/2014/main" id="{F46ADFCC-8698-164A-9FF5-623929313347}"/>
              </a:ext>
            </a:extLst>
          </p:cNvPr>
          <p:cNvPicPr preferRelativeResize="0"/>
          <p:nvPr/>
        </p:nvPicPr>
        <p:blipFill rotWithShape="1">
          <a:blip r:embed="rId2">
            <a:alphaModFix/>
          </a:blip>
          <a:srcRect l="1280" t="27651" b="1047"/>
          <a:stretch/>
        </p:blipFill>
        <p:spPr>
          <a:xfrm>
            <a:off x="8597461" y="2492012"/>
            <a:ext cx="3457903" cy="3329944"/>
          </a:xfrm>
          <a:prstGeom prst="ellipse">
            <a:avLst/>
          </a:prstGeom>
          <a:noFill/>
          <a:ln>
            <a:noFill/>
          </a:ln>
        </p:spPr>
      </p:pic>
      <p:sp>
        <p:nvSpPr>
          <p:cNvPr id="7" name="Rectangle 6">
            <a:extLst>
              <a:ext uri="{FF2B5EF4-FFF2-40B4-BE49-F238E27FC236}">
                <a16:creationId xmlns:a16="http://schemas.microsoft.com/office/drawing/2014/main" id="{4EDB8D6C-A236-407D-86FA-8365A30CB3F2}"/>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251395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973F0C-8FF4-7B48-ADD3-762810BD93E6}"/>
              </a:ext>
            </a:extLst>
          </p:cNvPr>
          <p:cNvPicPr>
            <a:picLocks noChangeAspect="1"/>
          </p:cNvPicPr>
          <p:nvPr/>
        </p:nvPicPr>
        <p:blipFill>
          <a:blip r:embed="rId2"/>
          <a:stretch>
            <a:fillRect/>
          </a:stretch>
        </p:blipFill>
        <p:spPr>
          <a:xfrm>
            <a:off x="1871064" y="172122"/>
            <a:ext cx="7700532" cy="5406887"/>
          </a:xfrm>
          <a:prstGeom prst="rect">
            <a:avLst/>
          </a:prstGeom>
        </p:spPr>
      </p:pic>
      <p:sp>
        <p:nvSpPr>
          <p:cNvPr id="3" name="TextBox 2">
            <a:extLst>
              <a:ext uri="{FF2B5EF4-FFF2-40B4-BE49-F238E27FC236}">
                <a16:creationId xmlns:a16="http://schemas.microsoft.com/office/drawing/2014/main" id="{F8EAEEF9-5F4F-2A47-87F7-41CA78BBC011}"/>
              </a:ext>
            </a:extLst>
          </p:cNvPr>
          <p:cNvSpPr txBox="1"/>
          <p:nvPr/>
        </p:nvSpPr>
        <p:spPr>
          <a:xfrm>
            <a:off x="9714155" y="2624866"/>
            <a:ext cx="17427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Source: National Academy of Sciences, 2014</a:t>
            </a:r>
          </a:p>
        </p:txBody>
      </p:sp>
      <p:sp>
        <p:nvSpPr>
          <p:cNvPr id="4" name="Rounded Rectangle 3">
            <a:extLst>
              <a:ext uri="{FF2B5EF4-FFF2-40B4-BE49-F238E27FC236}">
                <a16:creationId xmlns:a16="http://schemas.microsoft.com/office/drawing/2014/main" id="{ABE740C8-E798-7C4A-B563-DC515ECFE2C1}"/>
              </a:ext>
            </a:extLst>
          </p:cNvPr>
          <p:cNvSpPr/>
          <p:nvPr/>
        </p:nvSpPr>
        <p:spPr>
          <a:xfrm>
            <a:off x="7401261" y="1278990"/>
            <a:ext cx="645459" cy="1345875"/>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DACF9489-061F-7D4C-A33B-45DAA0F91A1D}"/>
              </a:ext>
            </a:extLst>
          </p:cNvPr>
          <p:cNvSpPr/>
          <p:nvPr/>
        </p:nvSpPr>
        <p:spPr>
          <a:xfrm>
            <a:off x="8586396" y="2789782"/>
            <a:ext cx="826545" cy="534331"/>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F4D253-A248-5E4A-B2EC-65508E14995A}"/>
              </a:ext>
            </a:extLst>
          </p:cNvPr>
          <p:cNvSpPr/>
          <p:nvPr/>
        </p:nvSpPr>
        <p:spPr>
          <a:xfrm>
            <a:off x="7787642" y="3741836"/>
            <a:ext cx="1539238" cy="722588"/>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8" name="Bent-Up Arrow 7">
            <a:extLst>
              <a:ext uri="{FF2B5EF4-FFF2-40B4-BE49-F238E27FC236}">
                <a16:creationId xmlns:a16="http://schemas.microsoft.com/office/drawing/2014/main" id="{7F887875-9BF6-B94E-8677-04DD65552EE6}"/>
              </a:ext>
            </a:extLst>
          </p:cNvPr>
          <p:cNvSpPr/>
          <p:nvPr/>
        </p:nvSpPr>
        <p:spPr>
          <a:xfrm rot="5400000">
            <a:off x="7940918" y="2645451"/>
            <a:ext cx="534331" cy="645458"/>
          </a:xfrm>
          <a:prstGeom prst="bentUpArrow">
            <a:avLst>
              <a:gd name="adj1" fmla="val 12920"/>
              <a:gd name="adj2" fmla="val 25000"/>
              <a:gd name="adj3" fmla="val 25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12" name="Down Arrow 11">
            <a:extLst>
              <a:ext uri="{FF2B5EF4-FFF2-40B4-BE49-F238E27FC236}">
                <a16:creationId xmlns:a16="http://schemas.microsoft.com/office/drawing/2014/main" id="{B41BDD6A-0AA0-5D4F-82D4-AD0A4110CB41}"/>
              </a:ext>
            </a:extLst>
          </p:cNvPr>
          <p:cNvSpPr/>
          <p:nvPr/>
        </p:nvSpPr>
        <p:spPr>
          <a:xfrm flipH="1">
            <a:off x="8929743" y="3376556"/>
            <a:ext cx="139849" cy="31283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5291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8986" y="520644"/>
            <a:ext cx="9940158" cy="1266115"/>
          </a:xfrm>
        </p:spPr>
        <p:txBody>
          <a:bodyPr>
            <a:noAutofit/>
          </a:bodyPr>
          <a:lstStyle/>
          <a:p>
            <a:r>
              <a:rPr lang="en-US" sz="2800" dirty="0"/>
              <a:t>Photo-enhanced toxicity of dispersed and burned crude oil to arctic mussels: Relevance</a:t>
            </a:r>
          </a:p>
        </p:txBody>
      </p:sp>
      <p:sp>
        <p:nvSpPr>
          <p:cNvPr id="3" name="Content Placeholder 2"/>
          <p:cNvSpPr>
            <a:spLocks noGrp="1"/>
          </p:cNvSpPr>
          <p:nvPr>
            <p:ph idx="4294967295"/>
          </p:nvPr>
        </p:nvSpPr>
        <p:spPr>
          <a:xfrm>
            <a:off x="129048" y="1938071"/>
            <a:ext cx="12107917" cy="4078127"/>
          </a:xfrm>
        </p:spPr>
        <p:txBody>
          <a:bodyPr>
            <a:normAutofit/>
          </a:bodyPr>
          <a:lstStyle/>
          <a:p>
            <a:r>
              <a:rPr lang="en-US" dirty="0"/>
              <a:t>Relevance to DHS and USCG</a:t>
            </a:r>
          </a:p>
          <a:p>
            <a:endParaRPr lang="en-US" dirty="0"/>
          </a:p>
          <a:p>
            <a:pPr marL="0" indent="0">
              <a:buNone/>
            </a:pPr>
            <a:r>
              <a:rPr lang="en-US" dirty="0">
                <a:solidFill>
                  <a:schemeClr val="dk1"/>
                </a:solidFill>
                <a:latin typeface="Libre Franklin"/>
                <a:ea typeface="Libre Franklin"/>
                <a:cs typeface="Libre Franklin"/>
                <a:sym typeface="Libre Franklin"/>
              </a:rPr>
              <a:t>Results can be applied to management decisions on the use of recovery methods</a:t>
            </a:r>
            <a:endParaRPr lang="en-US" dirty="0">
              <a:solidFill>
                <a:schemeClr val="dk1"/>
              </a:solidFill>
              <a:latin typeface="Libre Franklin"/>
              <a:sym typeface="Libre Franklin"/>
            </a:endParaRPr>
          </a:p>
          <a:p>
            <a:pPr marL="0" indent="0">
              <a:buNone/>
            </a:pPr>
            <a:endParaRPr lang="en-US" dirty="0">
              <a:solidFill>
                <a:schemeClr val="dk1"/>
              </a:solidFill>
              <a:latin typeface="Libre Franklin"/>
              <a:sym typeface="Libre Franklin"/>
            </a:endParaRPr>
          </a:p>
          <a:p>
            <a:pPr marL="0" indent="0">
              <a:buNone/>
            </a:pPr>
            <a:r>
              <a:rPr lang="en-US" dirty="0">
                <a:solidFill>
                  <a:schemeClr val="dk1"/>
                </a:solidFill>
                <a:latin typeface="Libre Franklin"/>
                <a:sym typeface="Libre Franklin"/>
              </a:rPr>
              <a:t>A set of knowledge products useful for USCG to apply to a spill response scenario</a:t>
            </a:r>
          </a:p>
          <a:p>
            <a:endParaRPr lang="en-US" dirty="0"/>
          </a:p>
        </p:txBody>
      </p:sp>
      <p:sp>
        <p:nvSpPr>
          <p:cNvPr id="6" name="Rectangle 5">
            <a:extLst>
              <a:ext uri="{FF2B5EF4-FFF2-40B4-BE49-F238E27FC236}">
                <a16:creationId xmlns:a16="http://schemas.microsoft.com/office/drawing/2014/main" id="{10A76626-963D-471F-A227-A4193E0C7534}"/>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5982959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56;p5">
            <a:extLst>
              <a:ext uri="{FF2B5EF4-FFF2-40B4-BE49-F238E27FC236}">
                <a16:creationId xmlns:a16="http://schemas.microsoft.com/office/drawing/2014/main" id="{F2B2A1CA-5C81-BC44-90FD-CE2C0ACFDA70}"/>
              </a:ext>
            </a:extLst>
          </p:cNvPr>
          <p:cNvSpPr txBox="1">
            <a:spLocks/>
          </p:cNvSpPr>
          <p:nvPr/>
        </p:nvSpPr>
        <p:spPr>
          <a:xfrm>
            <a:off x="36464" y="1199176"/>
            <a:ext cx="10397700" cy="4232100"/>
          </a:xfrm>
          <a:prstGeom prst="rect">
            <a:avLst/>
          </a:prstGeom>
          <a:noFill/>
          <a:ln>
            <a:noFill/>
          </a:ln>
        </p:spPr>
        <p:txBody>
          <a:bodyPr spcFirstLastPara="1" wrap="square" lIns="91425" tIns="45700" rIns="91425" bIns="45700" anchor="t" anchorCtr="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0"/>
              </a:spcAft>
              <a:buClr>
                <a:srgbClr val="E4E8EE"/>
              </a:buClr>
              <a:buSzPts val="1800"/>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Objective 1: Exposure Experiments </a:t>
            </a:r>
          </a:p>
          <a:p>
            <a:pPr marL="914400" marR="0" lvl="2" indent="0" algn="l" defTabSz="914400" rtl="0" eaLnBrk="1" fontAlgn="auto" latinLnBrk="0" hangingPunct="1">
              <a:lnSpc>
                <a:spcPct val="100000"/>
              </a:lnSpc>
              <a:spcBef>
                <a:spcPts val="200"/>
              </a:spcBef>
              <a:spcAft>
                <a:spcPts val="0"/>
              </a:spcAft>
              <a:buClr>
                <a:srgbClr val="E4E8EE"/>
              </a:buClr>
              <a:buSzPts val="1800"/>
              <a:buFont typeface="Arial" panose="020B0604020202020204" pitchFamily="34" charset="0"/>
              <a:buNone/>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Conduct static exposure tests with bay mussels in seawater with oil, </a:t>
            </a:r>
            <a:r>
              <a:rPr kumimoji="0" lang="en-US" sz="16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Corexit</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9500, oil dispersed with </a:t>
            </a:r>
            <a:r>
              <a:rPr kumimoji="0" lang="en-US" sz="16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Corexit</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9500, and oil subjected to in-situ burn with three different photoperiods.</a:t>
            </a:r>
          </a:p>
          <a:p>
            <a:pPr marL="285750" marR="0" lvl="0" indent="-311467" algn="l" defTabSz="914400" rtl="0" eaLnBrk="1" fontAlgn="auto" latinLnBrk="0" hangingPunct="1">
              <a:lnSpc>
                <a:spcPct val="100000"/>
              </a:lnSpc>
              <a:spcBef>
                <a:spcPts val="800"/>
              </a:spcBef>
              <a:spcAft>
                <a:spcPts val="0"/>
              </a:spcAft>
              <a:buClr>
                <a:srgbClr val="E4E8EE"/>
              </a:buClr>
              <a:buSzPts val="1800"/>
              <a:buFont typeface="Arial"/>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Objective 2: Physiological/Biochemical Assays</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p>
          <a:p>
            <a:pPr marL="914400" marR="0" lvl="2" indent="0" algn="l" defTabSz="914400" rtl="0" eaLnBrk="1" fontAlgn="auto" latinLnBrk="0" hangingPunct="1">
              <a:lnSpc>
                <a:spcPct val="100000"/>
              </a:lnSpc>
              <a:spcBef>
                <a:spcPts val="800"/>
              </a:spcBef>
              <a:spcAft>
                <a:spcPts val="0"/>
              </a:spcAft>
              <a:buClr>
                <a:srgbClr val="E4E8EE"/>
              </a:buClr>
              <a:buSzPts val="1800"/>
              <a:buFont typeface="Arial" panose="020B0604020202020204" pitchFamily="34" charset="0"/>
              <a:buNone/>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Assess physiological and biochemical responses of bay mussels to the oil, dispersant, and in-situ burned oil in the exposure tests at different time points.</a:t>
            </a:r>
          </a:p>
          <a:p>
            <a:pPr marL="285750" marR="0" lvl="0" indent="-311467" algn="l" defTabSz="914400" rtl="0" eaLnBrk="1" fontAlgn="auto" latinLnBrk="0" hangingPunct="1">
              <a:lnSpc>
                <a:spcPct val="100000"/>
              </a:lnSpc>
              <a:spcBef>
                <a:spcPts val="800"/>
              </a:spcBef>
              <a:spcAft>
                <a:spcPts val="0"/>
              </a:spcAft>
              <a:buClr>
                <a:srgbClr val="E4E8EE"/>
              </a:buClr>
              <a:buSzPts val="1800"/>
              <a:buFont typeface="Arial"/>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Objective 3: Metabolomics</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p>
          <a:p>
            <a:pPr marL="914400" marR="0" lvl="2" indent="0" algn="l" defTabSz="914400" rtl="0" eaLnBrk="1" fontAlgn="auto" latinLnBrk="0" hangingPunct="1">
              <a:lnSpc>
                <a:spcPct val="100000"/>
              </a:lnSpc>
              <a:spcBef>
                <a:spcPts val="800"/>
              </a:spcBef>
              <a:spcAft>
                <a:spcPts val="0"/>
              </a:spcAft>
              <a:buClr>
                <a:srgbClr val="E4E8EE"/>
              </a:buClr>
              <a:buSzPts val="1800"/>
              <a:buFont typeface="Arial" panose="020B0604020202020204" pitchFamily="34" charset="0"/>
              <a:buNone/>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Evaluate metabolic health of mussels in the exposure tests using metabolomics.</a:t>
            </a:r>
          </a:p>
          <a:p>
            <a:pPr marL="285750" marR="0" lvl="0" indent="-311467" algn="l" defTabSz="914400" rtl="0" eaLnBrk="1" fontAlgn="auto" latinLnBrk="0" hangingPunct="1">
              <a:lnSpc>
                <a:spcPct val="100000"/>
              </a:lnSpc>
              <a:spcBef>
                <a:spcPts val="800"/>
              </a:spcBef>
              <a:spcAft>
                <a:spcPts val="0"/>
              </a:spcAft>
              <a:buClr>
                <a:srgbClr val="E4E8EE"/>
              </a:buClr>
              <a:buSzPts val="1800"/>
              <a:buFont typeface="Arial"/>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Objective 4: Chemical Analysis </a:t>
            </a:r>
          </a:p>
          <a:p>
            <a:pPr marL="914400" marR="0" lvl="2" indent="0" algn="l" defTabSz="914400" rtl="0" eaLnBrk="1" fontAlgn="auto" latinLnBrk="0" hangingPunct="1">
              <a:lnSpc>
                <a:spcPct val="100000"/>
              </a:lnSpc>
              <a:spcBef>
                <a:spcPts val="800"/>
              </a:spcBef>
              <a:spcAft>
                <a:spcPts val="0"/>
              </a:spcAft>
              <a:buClr>
                <a:srgbClr val="E4E8EE"/>
              </a:buClr>
              <a:buSzPts val="1800"/>
              <a:buFont typeface="Arial" panose="020B0604020202020204" pitchFamily="34" charset="0"/>
              <a:buNone/>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Profile the chemical constituencies of oil, dispersed oil, and burned oil treatments used in the mussel exposures and how each treatment chemically weathers throughout the experiment.</a:t>
            </a:r>
          </a:p>
        </p:txBody>
      </p:sp>
      <p:sp>
        <p:nvSpPr>
          <p:cNvPr id="6" name="Google Shape;158;p5">
            <a:extLst>
              <a:ext uri="{FF2B5EF4-FFF2-40B4-BE49-F238E27FC236}">
                <a16:creationId xmlns:a16="http://schemas.microsoft.com/office/drawing/2014/main" id="{EA65C29E-DAB3-E844-A49E-FEAF9A85F3A6}"/>
              </a:ext>
            </a:extLst>
          </p:cNvPr>
          <p:cNvSpPr txBox="1">
            <a:spLocks/>
          </p:cNvSpPr>
          <p:nvPr/>
        </p:nvSpPr>
        <p:spPr>
          <a:xfrm>
            <a:off x="0" y="328305"/>
            <a:ext cx="11722488" cy="960582"/>
          </a:xfrm>
          <a:prstGeom prst="rect">
            <a:avLst/>
          </a:prstGeom>
          <a:noFill/>
          <a:ln>
            <a:noFill/>
          </a:ln>
        </p:spPr>
        <p:txBody>
          <a:bodyPr spcFirstLastPara="1" wrap="square" lIns="91425" tIns="45700" rIns="91425" bIns="45700" anchor="b" anchorCtr="0">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ts val="0"/>
              </a:spcBef>
              <a:spcAft>
                <a:spcPts val="0"/>
              </a:spcAft>
              <a:buClr>
                <a:srgbClr val="E4E8EE"/>
              </a:buClr>
              <a:buSzPts val="2970"/>
              <a:buFont typeface="Libre Franklin"/>
              <a:buNone/>
              <a:tabLst/>
              <a:defRPr/>
            </a:pPr>
            <a:r>
              <a:rPr kumimoji="0" lang="en-US" sz="297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Photo-enhanced toxicity of dispersed and </a:t>
            </a:r>
            <a:br>
              <a:rPr kumimoji="0" lang="en-US" sz="297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97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burned crude oil to arctic mussels: Research Objectives</a:t>
            </a:r>
            <a:endParaRPr kumimoji="0" lang="en-US" sz="27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pic>
        <p:nvPicPr>
          <p:cNvPr id="8" name="Picture 7">
            <a:extLst>
              <a:ext uri="{FF2B5EF4-FFF2-40B4-BE49-F238E27FC236}">
                <a16:creationId xmlns:a16="http://schemas.microsoft.com/office/drawing/2014/main" id="{DF49A7B5-AA5F-964F-AA4F-3A6C91A2123C}"/>
              </a:ext>
            </a:extLst>
          </p:cNvPr>
          <p:cNvPicPr/>
          <p:nvPr/>
        </p:nvPicPr>
        <p:blipFill>
          <a:blip r:embed="rId2"/>
          <a:stretch>
            <a:fillRect/>
          </a:stretch>
        </p:blipFill>
        <p:spPr>
          <a:xfrm>
            <a:off x="6211936" y="4741463"/>
            <a:ext cx="5943600" cy="2146935"/>
          </a:xfrm>
          <a:prstGeom prst="rect">
            <a:avLst/>
          </a:prstGeom>
        </p:spPr>
      </p:pic>
      <p:sp>
        <p:nvSpPr>
          <p:cNvPr id="9" name="Rectangle 8">
            <a:extLst>
              <a:ext uri="{FF2B5EF4-FFF2-40B4-BE49-F238E27FC236}">
                <a16:creationId xmlns:a16="http://schemas.microsoft.com/office/drawing/2014/main" id="{BC207EF9-D106-F547-940E-A3C6F8CF2EBA}"/>
              </a:ext>
            </a:extLst>
          </p:cNvPr>
          <p:cNvSpPr/>
          <p:nvPr/>
        </p:nvSpPr>
        <p:spPr>
          <a:xfrm>
            <a:off x="2480600" y="5144728"/>
            <a:ext cx="3615400" cy="830997"/>
          </a:xfrm>
          <a:prstGeom prst="rect">
            <a:avLst/>
          </a:prstGeom>
          <a:solidFill>
            <a:schemeClr val="bg1"/>
          </a:solidFill>
          <a:ln>
            <a:solidFill>
              <a:srgbClr val="F8F8F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Objectives incorporated as Phases into timeline</a:t>
            </a:r>
          </a:p>
        </p:txBody>
      </p:sp>
      <p:sp>
        <p:nvSpPr>
          <p:cNvPr id="10" name="Rectangle 9">
            <a:extLst>
              <a:ext uri="{FF2B5EF4-FFF2-40B4-BE49-F238E27FC236}">
                <a16:creationId xmlns:a16="http://schemas.microsoft.com/office/drawing/2014/main" id="{903E1BD4-3A88-4DF8-8561-4316FB9EE2A3}"/>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1984589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63;p4">
            <a:extLst>
              <a:ext uri="{FF2B5EF4-FFF2-40B4-BE49-F238E27FC236}">
                <a16:creationId xmlns:a16="http://schemas.microsoft.com/office/drawing/2014/main" id="{5E30D649-75DC-FC49-97D4-C8A85A36750C}"/>
              </a:ext>
            </a:extLst>
          </p:cNvPr>
          <p:cNvSpPr txBox="1">
            <a:spLocks/>
          </p:cNvSpPr>
          <p:nvPr/>
        </p:nvSpPr>
        <p:spPr>
          <a:xfrm>
            <a:off x="5326540" y="1416214"/>
            <a:ext cx="5819400" cy="4232100"/>
          </a:xfrm>
          <a:prstGeom prst="rect">
            <a:avLst/>
          </a:prstGeom>
          <a:noFill/>
          <a:ln>
            <a:noFill/>
          </a:ln>
          <a:effectLst>
            <a:outerShdw blurRad="57150" dist="19050" dir="5400000" algn="bl" rotWithShape="0">
              <a:srgbClr val="000000">
                <a:alpha val="50000"/>
              </a:srgbClr>
            </a:outerShdw>
          </a:effectLst>
        </p:spPr>
        <p:txBody>
          <a:bodyPr spcFirstLastPara="1" wrap="square" lIns="91425" tIns="45700" rIns="91425" bIns="45700" anchor="t" anchorCtr="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E4E8EE"/>
              </a:buClr>
              <a:buSzPts val="1530"/>
              <a:buFont typeface="Arial" panose="020B0604020202020204" pitchFamily="34" charset="0"/>
              <a:buNone/>
              <a:tabLst/>
              <a:defRPr/>
            </a:pPr>
            <a:r>
              <a:rPr kumimoji="0" lang="en-US" sz="1530" b="1"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a:t>
            </a:r>
            <a:r>
              <a:rPr kumimoji="0" lang="en-US" sz="1530" b="1" i="0" u="none" strike="noStrike" kern="1200" cap="none" spc="0" normalizeH="0" baseline="0" noProof="0">
                <a:ln>
                  <a:noFill/>
                </a:ln>
                <a:solidFill>
                  <a:srgbClr val="00B050"/>
                </a:solidFill>
                <a:effectLst/>
                <a:uLnTx/>
                <a:uFillTx/>
                <a:latin typeface="Franklin Gothic Book" panose="020B0503020102020204" pitchFamily="34" charset="0"/>
                <a:ea typeface="+mn-ea"/>
                <a:cs typeface="+mn-cs"/>
              </a:rPr>
              <a:t>Completed Phase 1</a:t>
            </a:r>
            <a:r>
              <a:rPr kumimoji="0" lang="en-US" sz="1530" b="1"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a:t>
            </a:r>
          </a:p>
          <a:p>
            <a:pPr marL="285750" marR="0" lvl="0" indent="-277495" algn="l" defTabSz="914400" rtl="0" eaLnBrk="1" fontAlgn="auto" latinLnBrk="0" hangingPunct="1">
              <a:lnSpc>
                <a:spcPct val="90000"/>
              </a:lnSpc>
              <a:spcBef>
                <a:spcPts val="200"/>
              </a:spcBef>
              <a:spcAft>
                <a:spcPts val="0"/>
              </a:spcAft>
              <a:buClr>
                <a:srgbClr val="E4E8EE"/>
              </a:buClr>
              <a:buSzPts val="1400"/>
              <a:buFont typeface="Arial"/>
              <a:buChar char="•"/>
              <a:tabLst/>
              <a:defRPr/>
            </a:pPr>
            <a:r>
              <a:rPr kumimoji="0" lang="en-US" sz="1400" b="1"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Phase 1 steps:</a:t>
            </a:r>
          </a:p>
          <a:p>
            <a:pPr marL="285750" marR="0" lvl="0" indent="-277495" algn="l" defTabSz="914400" rtl="0" eaLnBrk="1" fontAlgn="auto" latinLnBrk="0" hangingPunct="1">
              <a:lnSpc>
                <a:spcPct val="90000"/>
              </a:lnSpc>
              <a:spcBef>
                <a:spcPts val="200"/>
              </a:spcBef>
              <a:spcAft>
                <a:spcPts val="0"/>
              </a:spcAft>
              <a:buClr>
                <a:srgbClr val="E4E8EE"/>
              </a:buClr>
              <a:buSzPts val="1400"/>
              <a:buFont typeface="Arial"/>
              <a:buChar char="•"/>
              <a:tabLst/>
              <a:defRPr/>
            </a:pPr>
            <a:endParaRPr kumimoji="0" lang="en-US" sz="1400" b="1"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endParaRPr>
          </a:p>
          <a:p>
            <a:pPr marL="285750" marR="0" lvl="0" indent="-277495" algn="l" defTabSz="914400" rtl="0" eaLnBrk="1" fontAlgn="auto" latinLnBrk="0" hangingPunct="1">
              <a:lnSpc>
                <a:spcPct val="90000"/>
              </a:lnSpc>
              <a:spcBef>
                <a:spcPts val="200"/>
              </a:spcBef>
              <a:spcAft>
                <a:spcPts val="0"/>
              </a:spcAft>
              <a:buClr>
                <a:srgbClr val="E4E8EE"/>
              </a:buClr>
              <a:buSzPts val="1400"/>
              <a:buFont typeface="Arial"/>
              <a:buChar char="•"/>
              <a:tabLst/>
              <a:defRPr/>
            </a:pPr>
            <a:r>
              <a:rPr kumimoji="0" lang="en-US" sz="1400" b="1"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1. Construct Exposure apparatus</a:t>
            </a:r>
          </a:p>
          <a:p>
            <a:pPr marL="285750" marR="0" lvl="0" indent="-277495" algn="l" defTabSz="914400" rtl="0" eaLnBrk="1" fontAlgn="auto" latinLnBrk="0" hangingPunct="1">
              <a:lnSpc>
                <a:spcPct val="90000"/>
              </a:lnSpc>
              <a:spcBef>
                <a:spcPts val="200"/>
              </a:spcBef>
              <a:spcAft>
                <a:spcPts val="0"/>
              </a:spcAft>
              <a:buClrTx/>
              <a:buSzPts val="1400"/>
              <a:buFont typeface="Arial"/>
              <a:buChar char="•"/>
              <a:tabLst/>
              <a:defRPr/>
            </a:pPr>
            <a:r>
              <a:rPr kumimoji="0" lang="en-US" sz="1400" b="1"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2. Collect </a:t>
            </a:r>
            <a:r>
              <a:rPr kumimoji="0" lang="en-US" sz="1400" b="1" i="1"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Mytilus trossulus </a:t>
            </a:r>
            <a:r>
              <a:rPr kumimoji="0" lang="en-US" sz="1400" b="1"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from Resurrection Bay</a:t>
            </a:r>
          </a:p>
          <a:p>
            <a:pPr marL="285750" marR="0" lvl="0" indent="-277495" algn="l" defTabSz="914400" rtl="0" eaLnBrk="1" fontAlgn="auto" latinLnBrk="0" hangingPunct="1">
              <a:lnSpc>
                <a:spcPct val="90000"/>
              </a:lnSpc>
              <a:spcBef>
                <a:spcPts val="200"/>
              </a:spcBef>
              <a:spcAft>
                <a:spcPts val="0"/>
              </a:spcAft>
              <a:buClrTx/>
              <a:buSzPts val="1400"/>
              <a:buFont typeface="Arial"/>
              <a:buChar char="•"/>
              <a:tabLst/>
              <a:defRPr/>
            </a:pPr>
            <a:r>
              <a:rPr kumimoji="0" lang="en-US" sz="1400" b="1"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3. Conduct laboratory-based exposure. </a:t>
            </a:r>
          </a:p>
          <a:p>
            <a:pPr marL="742950" marR="0" lvl="1" indent="-277495" algn="l" defTabSz="914400" rtl="0" eaLnBrk="1" fontAlgn="auto" latinLnBrk="0" hangingPunct="1">
              <a:lnSpc>
                <a:spcPct val="90000"/>
              </a:lnSpc>
              <a:spcBef>
                <a:spcPts val="200"/>
              </a:spcBef>
              <a:spcAft>
                <a:spcPts val="0"/>
              </a:spcAft>
              <a:buClrTx/>
              <a:buSzPts val="1400"/>
              <a:buFont typeface="Arial" panose="020B0604020202020204" pitchFamily="34" charset="0"/>
              <a:buChar char="•"/>
              <a:tabLst/>
              <a:defRPr/>
            </a:pPr>
            <a:r>
              <a:rPr kumimoji="0" lang="en-US" sz="2000" b="0"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Three exposures completed in September, October, and November</a:t>
            </a:r>
          </a:p>
          <a:p>
            <a:pPr marL="0" marR="0" lvl="0" indent="0" algn="l" defTabSz="914400" rtl="0" eaLnBrk="1" fontAlgn="auto" latinLnBrk="0" hangingPunct="1">
              <a:lnSpc>
                <a:spcPct val="90000"/>
              </a:lnSpc>
              <a:spcBef>
                <a:spcPts val="200"/>
              </a:spcBef>
              <a:spcAft>
                <a:spcPts val="0"/>
              </a:spcAft>
              <a:buClr>
                <a:srgbClr val="E4E8EE"/>
              </a:buClr>
              <a:buSzPts val="1530"/>
              <a:buFont typeface="Arial" panose="020B0604020202020204" pitchFamily="34" charset="0"/>
              <a:buNone/>
              <a:tabLst/>
              <a:defRPr/>
            </a:pPr>
            <a:endParaRPr kumimoji="0" lang="en-US" sz="1400" b="0"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90000"/>
              </a:lnSpc>
              <a:spcBef>
                <a:spcPts val="200"/>
              </a:spcBef>
              <a:spcAft>
                <a:spcPts val="0"/>
              </a:spcAft>
              <a:buClr>
                <a:srgbClr val="E4E8EE"/>
              </a:buClr>
              <a:buSzPts val="1530"/>
              <a:buFont typeface="Arial" panose="020B0604020202020204" pitchFamily="34" charset="0"/>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6" name="Google Shape;165;p4">
            <a:extLst>
              <a:ext uri="{FF2B5EF4-FFF2-40B4-BE49-F238E27FC236}">
                <a16:creationId xmlns:a16="http://schemas.microsoft.com/office/drawing/2014/main" id="{285F7368-83B0-814F-AAB0-1FF56847B8B0}"/>
              </a:ext>
            </a:extLst>
          </p:cNvPr>
          <p:cNvSpPr txBox="1">
            <a:spLocks/>
          </p:cNvSpPr>
          <p:nvPr/>
        </p:nvSpPr>
        <p:spPr>
          <a:xfrm>
            <a:off x="117384" y="215110"/>
            <a:ext cx="11142300" cy="960600"/>
          </a:xfrm>
          <a:prstGeom prst="rect">
            <a:avLst/>
          </a:prstGeom>
          <a:noFill/>
          <a:ln>
            <a:noFill/>
          </a:ln>
        </p:spPr>
        <p:txBody>
          <a:bodyPr spcFirstLastPara="1" wrap="square" lIns="91425" tIns="45700" rIns="91425" bIns="45700" anchor="b" anchorCtr="0">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ts val="0"/>
              </a:spcBef>
              <a:spcAft>
                <a:spcPts val="0"/>
              </a:spcAft>
              <a:buClr>
                <a:srgbClr val="E4E8EE"/>
              </a:buClr>
              <a:buSzPts val="2970"/>
              <a:buFont typeface="Libre Franklin"/>
              <a:buNone/>
              <a:tabLst/>
              <a:defRPr/>
            </a:pPr>
            <a:r>
              <a:rPr kumimoji="0" lang="en-US" sz="2970" b="0" i="0" u="none" strike="noStrike" kern="1200" cap="none" spc="0" normalizeH="0" baseline="0" noProof="0">
                <a:ln>
                  <a:noFill/>
                </a:ln>
                <a:solidFill>
                  <a:srgbClr val="E4E8EE"/>
                </a:solidFill>
                <a:effectLst/>
                <a:uLnTx/>
                <a:uFillTx/>
                <a:latin typeface="Franklin Gothic Book" panose="020B0503020102020204" pitchFamily="34" charset="0"/>
                <a:ea typeface="+mj-ea"/>
                <a:cs typeface="+mj-cs"/>
              </a:rPr>
              <a:t>Progress in meeting research methods:</a:t>
            </a:r>
            <a:endParaRPr kumimoji="0" lang="en-US" sz="27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pic>
        <p:nvPicPr>
          <p:cNvPr id="7" name="Google Shape;167;p4">
            <a:extLst>
              <a:ext uri="{FF2B5EF4-FFF2-40B4-BE49-F238E27FC236}">
                <a16:creationId xmlns:a16="http://schemas.microsoft.com/office/drawing/2014/main" id="{E6745619-8923-E349-84FF-43B9C39760FC}"/>
              </a:ext>
            </a:extLst>
          </p:cNvPr>
          <p:cNvPicPr preferRelativeResize="0"/>
          <p:nvPr/>
        </p:nvPicPr>
        <p:blipFill>
          <a:blip r:embed="rId2">
            <a:alphaModFix/>
          </a:blip>
          <a:stretch>
            <a:fillRect/>
          </a:stretch>
        </p:blipFill>
        <p:spPr>
          <a:xfrm>
            <a:off x="5326540" y="3318800"/>
            <a:ext cx="6628855" cy="3539200"/>
          </a:xfrm>
          <a:prstGeom prst="rect">
            <a:avLst/>
          </a:prstGeom>
          <a:noFill/>
          <a:ln>
            <a:noFill/>
          </a:ln>
        </p:spPr>
      </p:pic>
      <p:pic>
        <p:nvPicPr>
          <p:cNvPr id="8" name="Picture 7">
            <a:extLst>
              <a:ext uri="{FF2B5EF4-FFF2-40B4-BE49-F238E27FC236}">
                <a16:creationId xmlns:a16="http://schemas.microsoft.com/office/drawing/2014/main" id="{235709E5-EB86-B64E-A2A7-D8DC14824E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7700" y="1175710"/>
            <a:ext cx="3048000" cy="2286000"/>
          </a:xfrm>
          <a:prstGeom prst="rect">
            <a:avLst/>
          </a:prstGeom>
          <a:ln w="38100">
            <a:solidFill>
              <a:schemeClr val="tx1"/>
            </a:solidFill>
          </a:ln>
        </p:spPr>
      </p:pic>
      <p:pic>
        <p:nvPicPr>
          <p:cNvPr id="9" name="Picture 8">
            <a:extLst>
              <a:ext uri="{FF2B5EF4-FFF2-40B4-BE49-F238E27FC236}">
                <a16:creationId xmlns:a16="http://schemas.microsoft.com/office/drawing/2014/main" id="{686EF343-2A0F-6C45-A6BF-F7E6010197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384" y="2366963"/>
            <a:ext cx="2400300" cy="3200400"/>
          </a:xfrm>
          <a:prstGeom prst="rect">
            <a:avLst/>
          </a:prstGeom>
          <a:ln w="38100">
            <a:solidFill>
              <a:schemeClr val="tx1"/>
            </a:solidFill>
          </a:ln>
        </p:spPr>
      </p:pic>
      <p:sp>
        <p:nvSpPr>
          <p:cNvPr id="10" name="Bent Arrow 9">
            <a:extLst>
              <a:ext uri="{FF2B5EF4-FFF2-40B4-BE49-F238E27FC236}">
                <a16:creationId xmlns:a16="http://schemas.microsoft.com/office/drawing/2014/main" id="{90AEAD09-4859-DE4F-B623-69C6274B5B90}"/>
              </a:ext>
            </a:extLst>
          </p:cNvPr>
          <p:cNvSpPr/>
          <p:nvPr/>
        </p:nvSpPr>
        <p:spPr>
          <a:xfrm rot="10800000">
            <a:off x="2658524" y="3542017"/>
            <a:ext cx="1144016" cy="154638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4E8E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3AE0706-9D71-48A4-AEA5-06FA66D15DDB}"/>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0025623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1F5CA9F-C226-244E-AEFD-1F52719D585F}"/>
              </a:ext>
            </a:extLst>
          </p:cNvPr>
          <p:cNvSpPr txBox="1">
            <a:spLocks/>
          </p:cNvSpPr>
          <p:nvPr/>
        </p:nvSpPr>
        <p:spPr>
          <a:xfrm>
            <a:off x="127701" y="858356"/>
            <a:ext cx="10515600" cy="9477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Milestones from Phase 1 (all complete):</a:t>
            </a:r>
          </a:p>
        </p:txBody>
      </p:sp>
      <p:sp>
        <p:nvSpPr>
          <p:cNvPr id="6" name="Rectangle 5">
            <a:extLst>
              <a:ext uri="{FF2B5EF4-FFF2-40B4-BE49-F238E27FC236}">
                <a16:creationId xmlns:a16="http://schemas.microsoft.com/office/drawing/2014/main" id="{CC1ED7E5-90F0-FE44-BE6D-09B036DA46EB}"/>
              </a:ext>
            </a:extLst>
          </p:cNvPr>
          <p:cNvSpPr/>
          <p:nvPr/>
        </p:nvSpPr>
        <p:spPr>
          <a:xfrm>
            <a:off x="-116128" y="1451836"/>
            <a:ext cx="9681620" cy="3450945"/>
          </a:xfrm>
          <a:prstGeom prst="rect">
            <a:avLst/>
          </a:prstGeom>
        </p:spPr>
        <p:txBody>
          <a:bodyPr wrap="square">
            <a:spAutoFit/>
          </a:bodyPr>
          <a:lstStyle/>
          <a:p>
            <a:pPr marL="457200" marR="208915" lvl="1" indent="0" algn="l" defTabSz="914400" rtl="0" eaLnBrk="1" fontAlgn="auto" latinLnBrk="0" hangingPunct="1">
              <a:lnSpc>
                <a:spcPct val="115000"/>
              </a:lnSpc>
              <a:spcBef>
                <a:spcPts val="600"/>
              </a:spcBef>
              <a:spcAft>
                <a:spcPts val="0"/>
              </a:spcAft>
              <a:buClrTx/>
              <a:buSzPts val="1100"/>
              <a:buFontTx/>
              <a:buNone/>
              <a:tabLst>
                <a:tab pos="1105535" algn="l"/>
              </a:tabLst>
              <a:defRPr/>
            </a:pPr>
            <a:endParaRPr kumimoji="0" lang="en-US" sz="16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endParaRPr>
          </a:p>
          <a:p>
            <a:pPr marL="457200" marR="208915" lvl="1" indent="0" algn="l" defTabSz="914400" rtl="0" eaLnBrk="1" fontAlgn="auto" latinLnBrk="0" hangingPunct="1">
              <a:lnSpc>
                <a:spcPct val="115000"/>
              </a:lnSpc>
              <a:spcBef>
                <a:spcPts val="600"/>
              </a:spcBef>
              <a:spcAft>
                <a:spcPts val="0"/>
              </a:spcAft>
              <a:buClrTx/>
              <a:buSzPts val="1100"/>
              <a:buFontTx/>
              <a:buNone/>
              <a:tabLst>
                <a:tab pos="1105535" algn="l"/>
              </a:tabLst>
              <a:defRPr/>
            </a:pPr>
            <a:r>
              <a:rPr kumimoji="0" lang="en-US" sz="16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Team members participated in kick-off meeting with Project Champion </a:t>
            </a:r>
            <a:endParaRPr kumimoji="0" lang="en-US" sz="180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208915" lvl="1" indent="0" algn="l" defTabSz="914400" rtl="0" eaLnBrk="1" fontAlgn="auto" latinLnBrk="0" hangingPunct="1">
              <a:lnSpc>
                <a:spcPct val="115000"/>
              </a:lnSpc>
              <a:spcBef>
                <a:spcPts val="600"/>
              </a:spcBef>
              <a:spcAft>
                <a:spcPts val="0"/>
              </a:spcAft>
              <a:buClrTx/>
              <a:buSzPts val="1100"/>
              <a:buFontTx/>
              <a:buNone/>
              <a:tabLst>
                <a:tab pos="1105535" algn="l"/>
              </a:tabLst>
              <a:defRPr/>
            </a:pPr>
            <a:r>
              <a:rPr kumimoji="0" lang="en-US" sz="16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Team member </a:t>
            </a:r>
            <a:r>
              <a:rPr kumimoji="0" lang="en-US" sz="1600" b="0" i="0" u="none" strike="noStrike" kern="1200" cap="none" spc="-5" normalizeH="0" baseline="0" noProof="0" dirty="0" err="1">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Counihan</a:t>
            </a:r>
            <a:r>
              <a:rPr kumimoji="0" lang="en-US" sz="16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 (</a:t>
            </a:r>
            <a:r>
              <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ASLC) constructed exposure chambers in Seward, AK</a:t>
            </a:r>
            <a:endParaRPr kumimoji="0" lang="en-US" sz="180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208915" lvl="1" indent="0" algn="l" defTabSz="914400" rtl="0" eaLnBrk="1" fontAlgn="auto" latinLnBrk="0" hangingPunct="1">
              <a:lnSpc>
                <a:spcPct val="115000"/>
              </a:lnSpc>
              <a:spcBef>
                <a:spcPts val="600"/>
              </a:spcBef>
              <a:spcAft>
                <a:spcPts val="0"/>
              </a:spcAft>
              <a:buClrTx/>
              <a:buSzPts val="1100"/>
              <a:buFontTx/>
              <a:buNone/>
              <a:tabLst>
                <a:tab pos="1105535" algn="l"/>
              </a:tabLst>
              <a:defRPr/>
            </a:pPr>
            <a:r>
              <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Calibri" panose="020F0502020204030204" pitchFamily="34" charset="0"/>
              </a:rPr>
              <a:t>Mussels were harvested from Resurrection Bay, AK</a:t>
            </a:r>
            <a:endParaRPr kumimoji="0" lang="en-US" sz="180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208915" lvl="1" indent="0" algn="l" defTabSz="914400" rtl="0" eaLnBrk="1" fontAlgn="auto" latinLnBrk="0" hangingPunct="1">
              <a:lnSpc>
                <a:spcPct val="115000"/>
              </a:lnSpc>
              <a:spcBef>
                <a:spcPts val="600"/>
              </a:spcBef>
              <a:spcAft>
                <a:spcPts val="0"/>
              </a:spcAft>
              <a:buClrTx/>
              <a:buSzPts val="1100"/>
              <a:buFontTx/>
              <a:buNone/>
              <a:tabLst>
                <a:tab pos="1105535" algn="l"/>
              </a:tabLst>
              <a:defRPr/>
            </a:pPr>
            <a:r>
              <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Calibri" panose="020F0502020204030204" pitchFamily="34" charset="0"/>
              </a:rPr>
              <a:t>Mussels were acclimated in exposure chambers for 1-2 weeks</a:t>
            </a:r>
            <a:endParaRPr kumimoji="0" lang="en-US" sz="180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208915" lvl="1" indent="0" algn="l" defTabSz="914400" rtl="0" eaLnBrk="1" fontAlgn="auto" latinLnBrk="0" hangingPunct="1">
              <a:lnSpc>
                <a:spcPct val="115000"/>
              </a:lnSpc>
              <a:spcBef>
                <a:spcPts val="600"/>
              </a:spcBef>
              <a:spcAft>
                <a:spcPts val="0"/>
              </a:spcAft>
              <a:buClrTx/>
              <a:buSzPts val="1100"/>
              <a:buFontTx/>
              <a:buNone/>
              <a:tabLst>
                <a:tab pos="1105535" algn="l"/>
              </a:tabLst>
              <a:defRPr/>
            </a:pPr>
            <a:r>
              <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Calibri" panose="020F0502020204030204" pitchFamily="34" charset="0"/>
              </a:rPr>
              <a:t>Mussels were dosed with oil, dispersed oil, and burned oil under light and dark conditions.</a:t>
            </a:r>
            <a:endParaRPr kumimoji="0" lang="en-US" sz="180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208915" lvl="1" indent="0" algn="l" defTabSz="914400" rtl="0" eaLnBrk="1" fontAlgn="auto" latinLnBrk="0" hangingPunct="1">
              <a:lnSpc>
                <a:spcPct val="115000"/>
              </a:lnSpc>
              <a:spcBef>
                <a:spcPts val="600"/>
              </a:spcBef>
              <a:spcAft>
                <a:spcPts val="0"/>
              </a:spcAft>
              <a:buClrTx/>
              <a:buSzPts val="1100"/>
              <a:buFontTx/>
              <a:buNone/>
              <a:tabLst>
                <a:tab pos="1105535" algn="l"/>
              </a:tabLst>
              <a:defRPr/>
            </a:pPr>
            <a:r>
              <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Calibri" panose="020F0502020204030204" pitchFamily="34" charset="0"/>
              </a:rPr>
              <a:t>Mussels were harvested at 0, 1, 4, and 7 days post-treatment</a:t>
            </a:r>
            <a:endParaRPr kumimoji="0" lang="en-US" sz="180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208915" lvl="1" indent="0" algn="l" defTabSz="914400" rtl="0" eaLnBrk="1" fontAlgn="auto" latinLnBrk="0" hangingPunct="1">
              <a:lnSpc>
                <a:spcPct val="115000"/>
              </a:lnSpc>
              <a:spcBef>
                <a:spcPts val="600"/>
              </a:spcBef>
              <a:spcAft>
                <a:spcPts val="0"/>
              </a:spcAft>
              <a:buClrTx/>
              <a:buSzPts val="1100"/>
              <a:buFontTx/>
              <a:buNone/>
              <a:tabLst>
                <a:tab pos="1105535" algn="l"/>
              </a:tabLst>
              <a:defRPr/>
            </a:pPr>
            <a:r>
              <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Calibri" panose="020F0502020204030204" pitchFamily="34" charset="0"/>
              </a:rPr>
              <a:t>Mussels were dissected and tissues archived for Phase 2 and 3</a:t>
            </a:r>
            <a:endParaRPr kumimoji="0" lang="en-US" sz="180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208915" lvl="1" indent="0" algn="l" defTabSz="914400" rtl="0" eaLnBrk="1" fontAlgn="auto" latinLnBrk="0" hangingPunct="1">
              <a:lnSpc>
                <a:spcPct val="115000"/>
              </a:lnSpc>
              <a:spcBef>
                <a:spcPts val="600"/>
              </a:spcBef>
              <a:spcAft>
                <a:spcPts val="0"/>
              </a:spcAft>
              <a:buClrTx/>
              <a:buSzPts val="1100"/>
              <a:buFontTx/>
              <a:buNone/>
              <a:tabLst>
                <a:tab pos="1105535" algn="l"/>
              </a:tabLst>
              <a:defRPr/>
            </a:pPr>
            <a:r>
              <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Calibri" panose="020F0502020204030204" pitchFamily="34" charset="0"/>
              </a:rPr>
              <a:t>Water samples were collected and mailed to Team member Zito (UNO).</a:t>
            </a:r>
            <a:b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Calibri" panose="020F0502020204030204" pitchFamily="34" charset="0"/>
              </a:rPr>
            </a:br>
            <a:endParaRPr kumimoji="0" lang="en-US" sz="110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Google Shape;219;p6">
            <a:extLst>
              <a:ext uri="{FF2B5EF4-FFF2-40B4-BE49-F238E27FC236}">
                <a16:creationId xmlns:a16="http://schemas.microsoft.com/office/drawing/2014/main" id="{324500C7-CC4A-9640-A48B-C78EF4A82255}"/>
              </a:ext>
            </a:extLst>
          </p:cNvPr>
          <p:cNvPicPr preferRelativeResize="0"/>
          <p:nvPr/>
        </p:nvPicPr>
        <p:blipFill rotWithShape="1">
          <a:blip r:embed="rId2">
            <a:alphaModFix/>
          </a:blip>
          <a:srcRect l="45259" t="30661" r="32563" b="47209"/>
          <a:stretch/>
        </p:blipFill>
        <p:spPr>
          <a:xfrm>
            <a:off x="8827004" y="1624733"/>
            <a:ext cx="2961373" cy="2216385"/>
          </a:xfrm>
          <a:prstGeom prst="rect">
            <a:avLst/>
          </a:prstGeom>
          <a:noFill/>
          <a:ln>
            <a:noFill/>
          </a:ln>
        </p:spPr>
      </p:pic>
      <p:pic>
        <p:nvPicPr>
          <p:cNvPr id="8" name="Picture 7" descr="A picture containing indoor, black, photo, white&#10;&#10;Description automatically generated">
            <a:extLst>
              <a:ext uri="{FF2B5EF4-FFF2-40B4-BE49-F238E27FC236}">
                <a16:creationId xmlns:a16="http://schemas.microsoft.com/office/drawing/2014/main" id="{F984FE10-A51B-0A49-B8D6-B1F52964163D}"/>
              </a:ext>
            </a:extLst>
          </p:cNvPr>
          <p:cNvPicPr>
            <a:picLocks noChangeAspect="1"/>
          </p:cNvPicPr>
          <p:nvPr/>
        </p:nvPicPr>
        <p:blipFill rotWithShape="1">
          <a:blip r:embed="rId3"/>
          <a:srcRect l="12894" t="31113" r="7484" b="9933"/>
          <a:stretch/>
        </p:blipFill>
        <p:spPr>
          <a:xfrm>
            <a:off x="7426691" y="4125074"/>
            <a:ext cx="4613935" cy="2562180"/>
          </a:xfrm>
          <a:prstGeom prst="rect">
            <a:avLst/>
          </a:prstGeom>
        </p:spPr>
      </p:pic>
      <p:sp>
        <p:nvSpPr>
          <p:cNvPr id="10" name="Rectangle 9">
            <a:extLst>
              <a:ext uri="{FF2B5EF4-FFF2-40B4-BE49-F238E27FC236}">
                <a16:creationId xmlns:a16="http://schemas.microsoft.com/office/drawing/2014/main" id="{99DD7D6B-4FB4-4DC1-85EE-38CFF0815D49}"/>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9320694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F3BFCC-D9D3-504B-AB3E-D89DC723C96D}"/>
              </a:ext>
            </a:extLst>
          </p:cNvPr>
          <p:cNvSpPr txBox="1">
            <a:spLocks/>
          </p:cNvSpPr>
          <p:nvPr/>
        </p:nvSpPr>
        <p:spPr>
          <a:xfrm>
            <a:off x="838200" y="457199"/>
            <a:ext cx="10515600" cy="9477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E4E8EE"/>
                </a:solidFill>
                <a:effectLst/>
                <a:uLnTx/>
                <a:uFillTx/>
                <a:latin typeface="Franklin Gothic Book" panose="020B0503020102020204" pitchFamily="34" charset="0"/>
                <a:ea typeface="+mj-ea"/>
                <a:cs typeface="+mj-cs"/>
              </a:rPr>
              <a:t>Metrics for Phase 1 (all complete)</a:t>
            </a:r>
            <a:endParaRPr kumimoji="0" lang="en-US" sz="4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sp>
        <p:nvSpPr>
          <p:cNvPr id="6" name="Rectangle 5">
            <a:extLst>
              <a:ext uri="{FF2B5EF4-FFF2-40B4-BE49-F238E27FC236}">
                <a16:creationId xmlns:a16="http://schemas.microsoft.com/office/drawing/2014/main" id="{C0B76869-8D1E-404C-8915-E07D79C8E7F0}"/>
              </a:ext>
            </a:extLst>
          </p:cNvPr>
          <p:cNvSpPr/>
          <p:nvPr/>
        </p:nvSpPr>
        <p:spPr>
          <a:xfrm>
            <a:off x="2256672" y="1256972"/>
            <a:ext cx="7484314" cy="3932230"/>
          </a:xfrm>
          <a:prstGeom prst="rect">
            <a:avLst/>
          </a:prstGeom>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tab pos="699135" algn="l"/>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Metrics for Phase 1:</a:t>
            </a:r>
            <a:endParaRPr kumimoji="0" lang="en-US" sz="105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Pts val="1100"/>
              <a:buFont typeface="Calibri" panose="020F0502020204030204" pitchFamily="34" charset="0"/>
              <a:buChar char="•"/>
              <a:tabLst>
                <a:tab pos="699135" algn="l"/>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Task A:</a:t>
            </a:r>
            <a:r>
              <a:rPr kumimoji="0" lang="en-US" sz="14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 Obtain approved State of Alaska Department of Fish and Game aquatic resource permit for hand collection of </a:t>
            </a:r>
            <a:r>
              <a:rPr kumimoji="0" lang="en-US" sz="1400" b="0" i="1" u="none" strike="noStrike" kern="1200" cap="none" spc="-5" normalizeH="0" baseline="0" noProof="0" dirty="0" err="1">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Mytillus</a:t>
            </a:r>
            <a:r>
              <a:rPr kumimoji="0" lang="en-US" sz="1400" b="0" i="1"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 </a:t>
            </a:r>
            <a:r>
              <a:rPr kumimoji="0" lang="en-US" sz="1400" b="0" i="1" u="none" strike="noStrike" kern="1200" cap="none" spc="-5" normalizeH="0" baseline="0" noProof="0" dirty="0" err="1">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trossulus</a:t>
            </a:r>
            <a:r>
              <a:rPr kumimoji="0" lang="en-US" sz="14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 in Resurrection Bay</a:t>
            </a:r>
            <a:endParaRPr kumimoji="0" lang="en-US" sz="105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Pts val="1100"/>
              <a:buFont typeface="Calibri" panose="020F0502020204030204" pitchFamily="34" charset="0"/>
              <a:buChar char="•"/>
              <a:tabLst>
                <a:tab pos="699135" algn="l"/>
              </a:tabLst>
              <a:defRPr/>
            </a:pPr>
            <a:r>
              <a:rPr kumimoji="0" lang="en-US" sz="14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Task B: Obtain approved hazardous waste disposal and chemical safety approval.</a:t>
            </a:r>
            <a:endParaRPr kumimoji="0" lang="en-US" sz="105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Pts val="1100"/>
              <a:buFont typeface="Calibri" panose="020F0502020204030204" pitchFamily="34" charset="0"/>
              <a:buChar char="•"/>
              <a:tabLst>
                <a:tab pos="699135" algn="l"/>
              </a:tabLst>
              <a:defRPr/>
            </a:pPr>
            <a:r>
              <a:rPr kumimoji="0" lang="en-US" sz="14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Task C: Construct 15 exposure chambers. Each capable is suitable for safely containing 50 mussels in 5L seawater and containing oil in the event of a spill. </a:t>
            </a:r>
            <a:endParaRPr kumimoji="0" lang="en-US" sz="105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Pts val="1100"/>
              <a:buFont typeface="Calibri" panose="020F0502020204030204" pitchFamily="34" charset="0"/>
              <a:buChar char="•"/>
              <a:tabLst>
                <a:tab pos="699135" algn="l"/>
              </a:tabLst>
              <a:defRPr/>
            </a:pPr>
            <a:r>
              <a:rPr kumimoji="0" lang="en-US" sz="14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Task D: Collect &gt;750 mussels from Resurrection Bay suitable for exposure assessment. Transport to exposure chambers.</a:t>
            </a:r>
            <a:endParaRPr kumimoji="0" lang="en-US" sz="105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Pts val="1100"/>
              <a:buFont typeface="Calibri" panose="020F0502020204030204" pitchFamily="34" charset="0"/>
              <a:buChar char="•"/>
              <a:tabLst>
                <a:tab pos="699135" algn="l"/>
              </a:tabLst>
              <a:defRPr/>
            </a:pPr>
            <a:r>
              <a:rPr kumimoji="0" lang="en-US" sz="14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Task E: Successfully acclimate test organisms to exposure chambers. Record data on mortality. Ensure 50 mussels per exposure chamber are acclimated. </a:t>
            </a:r>
            <a:endParaRPr kumimoji="0" lang="en-US" sz="105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Pts val="1100"/>
              <a:buFont typeface="Calibri" panose="020F0502020204030204" pitchFamily="34" charset="0"/>
              <a:buChar char="•"/>
              <a:tabLst>
                <a:tab pos="699135" algn="l"/>
              </a:tabLst>
              <a:defRPr/>
            </a:pPr>
            <a:r>
              <a:rPr kumimoji="0" lang="en-US" sz="1400" b="0" i="0" u="none" strike="noStrike" kern="1200" cap="none" spc="-5"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Task F:</a:t>
            </a: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 Successfully collect burn residue from 3 small-scale controlled </a:t>
            </a:r>
            <a:r>
              <a:rPr kumimoji="0" lang="en-US" sz="1400" b="0" i="1"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in-</a:t>
            </a: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situ burns.</a:t>
            </a:r>
            <a:endParaRPr kumimoji="0" lang="en-US" sz="105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0"/>
              </a:spcAft>
              <a:buClrTx/>
              <a:buSzPts val="1100"/>
              <a:buFont typeface="Calibri" panose="020F0502020204030204" pitchFamily="34" charset="0"/>
              <a:buChar char="•"/>
              <a:tabLst>
                <a:tab pos="699135" algn="l"/>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Calibri" panose="020F0502020204030204" pitchFamily="34" charset="0"/>
                <a:cs typeface="Times New Roman" panose="02020603050405020304" pitchFamily="18" charset="0"/>
              </a:rPr>
              <a:t>Task G: Expose collected mussels to 5 conditions: seawater, dispersant, oil, dispersed oil, and burned oil) under 3 light regiments. Organisms are harvested on the defined time intervals and dissected with the tissues archived, masses recorded, and recordings of mortality rates.</a:t>
            </a:r>
            <a:endParaRPr kumimoji="0" lang="en-US" sz="1050" b="0" i="0" u="none" strike="noStrike" kern="1200" cap="none" spc="0" normalizeH="0" baseline="0" noProof="0" dirty="0">
              <a:ln>
                <a:noFill/>
              </a:ln>
              <a:solidFill>
                <a:srgbClr val="F8F8F8"/>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E176D869-E8CF-5B4B-A01F-0EB2EF15BD33}"/>
              </a:ext>
            </a:extLst>
          </p:cNvPr>
          <p:cNvSpPr/>
          <p:nvPr/>
        </p:nvSpPr>
        <p:spPr>
          <a:xfrm>
            <a:off x="1147073" y="1521621"/>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34F0E0F2-A14A-2940-86E1-DB87D8D1CD73}"/>
              </a:ext>
            </a:extLst>
          </p:cNvPr>
          <p:cNvSpPr/>
          <p:nvPr/>
        </p:nvSpPr>
        <p:spPr>
          <a:xfrm>
            <a:off x="1147073" y="1996742"/>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9B11B07D-EDD3-C940-8768-0B0A17ACC052}"/>
              </a:ext>
            </a:extLst>
          </p:cNvPr>
          <p:cNvSpPr/>
          <p:nvPr/>
        </p:nvSpPr>
        <p:spPr>
          <a:xfrm>
            <a:off x="1161822" y="2306459"/>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8EBAF5A-D22D-0146-B298-C46E16137345}"/>
              </a:ext>
            </a:extLst>
          </p:cNvPr>
          <p:cNvSpPr/>
          <p:nvPr/>
        </p:nvSpPr>
        <p:spPr>
          <a:xfrm>
            <a:off x="1161821" y="2739437"/>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60B247E-0CDD-354B-884D-A2F95A658F74}"/>
              </a:ext>
            </a:extLst>
          </p:cNvPr>
          <p:cNvSpPr/>
          <p:nvPr/>
        </p:nvSpPr>
        <p:spPr>
          <a:xfrm>
            <a:off x="1181485" y="3214558"/>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012791E-CF9F-0E49-A3AC-D88B17BCFBF2}"/>
              </a:ext>
            </a:extLst>
          </p:cNvPr>
          <p:cNvSpPr/>
          <p:nvPr/>
        </p:nvSpPr>
        <p:spPr>
          <a:xfrm>
            <a:off x="1181484" y="3692639"/>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CE3CFD6-8CED-FF4F-BD7D-83D93160C9B2}"/>
              </a:ext>
            </a:extLst>
          </p:cNvPr>
          <p:cNvSpPr/>
          <p:nvPr/>
        </p:nvSpPr>
        <p:spPr>
          <a:xfrm>
            <a:off x="1181484" y="3978325"/>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BF156C2-9A54-4C90-A7D3-1F8F1E9B5E7D}"/>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0063574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2;g647908e452_1_12">
            <a:extLst>
              <a:ext uri="{FF2B5EF4-FFF2-40B4-BE49-F238E27FC236}">
                <a16:creationId xmlns:a16="http://schemas.microsoft.com/office/drawing/2014/main" id="{03A29C31-4818-6C4E-BF2D-E5ED8E505869}"/>
              </a:ext>
            </a:extLst>
          </p:cNvPr>
          <p:cNvSpPr txBox="1">
            <a:spLocks/>
          </p:cNvSpPr>
          <p:nvPr/>
        </p:nvSpPr>
        <p:spPr>
          <a:xfrm>
            <a:off x="1102829" y="1523973"/>
            <a:ext cx="4227900" cy="4232100"/>
          </a:xfrm>
          <a:prstGeom prst="rect">
            <a:avLst/>
          </a:prstGeom>
          <a:noFill/>
          <a:ln>
            <a:noFill/>
          </a:ln>
          <a:effectLst>
            <a:outerShdw blurRad="57150" dist="19050" dir="5400000" algn="bl" rotWithShape="0">
              <a:srgbClr val="000000">
                <a:alpha val="50000"/>
              </a:srgbClr>
            </a:outerShdw>
          </a:effectLst>
        </p:spPr>
        <p:txBody>
          <a:bodyPr spcFirstLastPara="1" wrap="square" lIns="91425" tIns="45700" rIns="91425" bIns="45700" anchor="t" anchorCtr="0">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255" marR="0" lvl="0" indent="0" algn="l" defTabSz="914400" rtl="0" eaLnBrk="1" fontAlgn="auto" latinLnBrk="0" hangingPunct="1">
              <a:lnSpc>
                <a:spcPct val="90000"/>
              </a:lnSpc>
              <a:spcBef>
                <a:spcPts val="200"/>
              </a:spcBef>
              <a:spcAft>
                <a:spcPts val="0"/>
              </a:spcAft>
              <a:buClr>
                <a:srgbClr val="E4E8EE"/>
              </a:buClr>
              <a:buSzPts val="1400"/>
              <a:buFont typeface="Arial" panose="020B0604020202020204" pitchFamily="34" charset="0"/>
              <a:buChar char="•"/>
              <a:tabLst/>
              <a:defRPr/>
            </a:pP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Phase 2 (in progress)</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physiological and biochemical assays</a:t>
            </a:r>
          </a:p>
          <a:p>
            <a:pPr marL="0" marR="0" lvl="0" indent="0" algn="l" defTabSz="914400" rtl="0" eaLnBrk="1" fontAlgn="auto" latinLnBrk="0" hangingPunct="1">
              <a:lnSpc>
                <a:spcPct val="90000"/>
              </a:lnSpc>
              <a:spcBef>
                <a:spcPts val="2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685800" marR="0" lvl="1" indent="-203200" algn="l" defTabSz="914400" rtl="0" eaLnBrk="1" fontAlgn="auto" latinLnBrk="0" hangingPunct="1">
              <a:lnSpc>
                <a:spcPct val="110000"/>
              </a:lnSpc>
              <a:spcBef>
                <a:spcPts val="20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Hydrogen peroxide formation in hemolymph</a:t>
            </a:r>
          </a:p>
          <a:p>
            <a:pPr marL="685800" marR="0" lvl="1" indent="-2032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RNA:DNA ratio in mantle</a:t>
            </a:r>
          </a:p>
          <a:p>
            <a:pPr marL="685800" marR="0" lvl="1" indent="-2032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Cytochrome P450 in digestive gland</a:t>
            </a:r>
          </a:p>
          <a:p>
            <a:pPr marL="685800" marR="0" lvl="1" indent="-2032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Heat Shock Protein in gill</a:t>
            </a:r>
          </a:p>
          <a:p>
            <a:pPr marL="685800" marR="0" lvl="1" indent="-2032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Superoxide dismutase in digestive gland</a:t>
            </a:r>
          </a:p>
          <a:p>
            <a:pPr marL="685800" marR="0" lvl="1" indent="-2032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Micronuclei in gill</a:t>
            </a:r>
          </a:p>
          <a:p>
            <a:pPr marL="685800" marR="0" lvl="1" indent="-2032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TBARS assay from gills</a:t>
            </a:r>
          </a:p>
          <a:p>
            <a:pPr marL="685800" marR="0" lvl="1" indent="-2032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ATP/ADP ratio from mantle</a:t>
            </a:r>
          </a:p>
          <a:p>
            <a:pPr marL="685800" marR="0" lvl="1" indent="-2032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Caspase 3/7 from gills</a:t>
            </a:r>
          </a:p>
          <a:p>
            <a:pPr marL="685800" marR="0" lvl="1" indent="-2032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Perform Statistical Analysis</a:t>
            </a:r>
          </a:p>
        </p:txBody>
      </p:sp>
      <p:sp>
        <p:nvSpPr>
          <p:cNvPr id="6" name="Google Shape;174;g647908e452_1_12">
            <a:extLst>
              <a:ext uri="{FF2B5EF4-FFF2-40B4-BE49-F238E27FC236}">
                <a16:creationId xmlns:a16="http://schemas.microsoft.com/office/drawing/2014/main" id="{79CDAFF0-16B2-1C40-871F-1DBA1B07AE63}"/>
              </a:ext>
            </a:extLst>
          </p:cNvPr>
          <p:cNvSpPr txBox="1">
            <a:spLocks/>
          </p:cNvSpPr>
          <p:nvPr/>
        </p:nvSpPr>
        <p:spPr>
          <a:xfrm>
            <a:off x="350692" y="417339"/>
            <a:ext cx="11142300" cy="960600"/>
          </a:xfrm>
          <a:prstGeom prst="rect">
            <a:avLst/>
          </a:prstGeom>
          <a:noFill/>
          <a:ln>
            <a:noFill/>
          </a:ln>
        </p:spPr>
        <p:txBody>
          <a:bodyPr spcFirstLastPara="1" wrap="square" lIns="91425" tIns="45700" rIns="91425" bIns="45700" anchor="b" anchorCtr="0">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ts val="0"/>
              </a:spcBef>
              <a:spcAft>
                <a:spcPts val="0"/>
              </a:spcAft>
              <a:buClr>
                <a:srgbClr val="E4E8EE"/>
              </a:buClr>
              <a:buSzPts val="2970"/>
              <a:buFont typeface="Libre Franklin"/>
              <a:buNone/>
              <a:tabLst/>
              <a:defRPr/>
            </a:pPr>
            <a:r>
              <a:rPr kumimoji="0" lang="en-US" sz="2970" b="0" i="0" u="none" strike="noStrike" kern="1200" cap="none" spc="0" normalizeH="0" baseline="0" noProof="0">
                <a:ln>
                  <a:noFill/>
                </a:ln>
                <a:solidFill>
                  <a:srgbClr val="E4E8EE"/>
                </a:solidFill>
                <a:effectLst/>
                <a:uLnTx/>
                <a:uFillTx/>
                <a:latin typeface="Franklin Gothic Book" panose="020B0503020102020204" pitchFamily="34" charset="0"/>
                <a:ea typeface="+mj-ea"/>
                <a:cs typeface="+mj-cs"/>
              </a:rPr>
              <a:t>Progress in meeting research methods, Phase 2</a:t>
            </a:r>
            <a:endParaRPr kumimoji="0" lang="en-US" sz="27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pic>
        <p:nvPicPr>
          <p:cNvPr id="7" name="Google Shape;175;g647908e452_1_12">
            <a:extLst>
              <a:ext uri="{FF2B5EF4-FFF2-40B4-BE49-F238E27FC236}">
                <a16:creationId xmlns:a16="http://schemas.microsoft.com/office/drawing/2014/main" id="{C7E39D7D-65B1-2442-A8EA-6A76C02E694C}"/>
              </a:ext>
            </a:extLst>
          </p:cNvPr>
          <p:cNvPicPr preferRelativeResize="0"/>
          <p:nvPr/>
        </p:nvPicPr>
        <p:blipFill>
          <a:blip r:embed="rId2">
            <a:alphaModFix/>
          </a:blip>
          <a:stretch>
            <a:fillRect/>
          </a:stretch>
        </p:blipFill>
        <p:spPr>
          <a:xfrm>
            <a:off x="8352126" y="1588223"/>
            <a:ext cx="3060475" cy="4167850"/>
          </a:xfrm>
          <a:prstGeom prst="rect">
            <a:avLst/>
          </a:prstGeom>
          <a:noFill/>
          <a:ln>
            <a:noFill/>
          </a:ln>
        </p:spPr>
      </p:pic>
      <p:pic>
        <p:nvPicPr>
          <p:cNvPr id="8" name="Google Shape;176;g647908e452_1_12">
            <a:extLst>
              <a:ext uri="{FF2B5EF4-FFF2-40B4-BE49-F238E27FC236}">
                <a16:creationId xmlns:a16="http://schemas.microsoft.com/office/drawing/2014/main" id="{96E8B444-B8E5-7541-B8F4-DBA8A2B8DB78}"/>
              </a:ext>
            </a:extLst>
          </p:cNvPr>
          <p:cNvPicPr preferRelativeResize="0"/>
          <p:nvPr/>
        </p:nvPicPr>
        <p:blipFill>
          <a:blip r:embed="rId3">
            <a:alphaModFix/>
          </a:blip>
          <a:stretch>
            <a:fillRect/>
          </a:stretch>
        </p:blipFill>
        <p:spPr>
          <a:xfrm>
            <a:off x="5404554" y="1556099"/>
            <a:ext cx="2799921" cy="4232099"/>
          </a:xfrm>
          <a:prstGeom prst="rect">
            <a:avLst/>
          </a:prstGeom>
          <a:noFill/>
          <a:ln>
            <a:noFill/>
          </a:ln>
        </p:spPr>
      </p:pic>
      <p:pic>
        <p:nvPicPr>
          <p:cNvPr id="9" name="Picture 8">
            <a:extLst>
              <a:ext uri="{FF2B5EF4-FFF2-40B4-BE49-F238E27FC236}">
                <a16:creationId xmlns:a16="http://schemas.microsoft.com/office/drawing/2014/main" id="{05DA51EC-7D7A-AB48-BF05-62495EA6B1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1309"/>
          <a:stretch/>
        </p:blipFill>
        <p:spPr>
          <a:xfrm>
            <a:off x="216415" y="4556956"/>
            <a:ext cx="849502" cy="665377"/>
          </a:xfrm>
          <a:prstGeom prst="rect">
            <a:avLst/>
          </a:prstGeom>
        </p:spPr>
      </p:pic>
      <p:pic>
        <p:nvPicPr>
          <p:cNvPr id="10" name="Picture 9">
            <a:extLst>
              <a:ext uri="{FF2B5EF4-FFF2-40B4-BE49-F238E27FC236}">
                <a16:creationId xmlns:a16="http://schemas.microsoft.com/office/drawing/2014/main" id="{D6140DBD-EA95-6345-9572-DB0CA8DE8CCD}"/>
              </a:ext>
            </a:extLst>
          </p:cNvPr>
          <p:cNvPicPr>
            <a:picLocks noChangeAspect="1"/>
          </p:cNvPicPr>
          <p:nvPr/>
        </p:nvPicPr>
        <p:blipFill>
          <a:blip r:embed="rId5"/>
          <a:stretch>
            <a:fillRect/>
          </a:stretch>
        </p:blipFill>
        <p:spPr>
          <a:xfrm>
            <a:off x="152005" y="2824564"/>
            <a:ext cx="1050629" cy="1050629"/>
          </a:xfrm>
          <a:prstGeom prst="rect">
            <a:avLst/>
          </a:prstGeom>
        </p:spPr>
      </p:pic>
      <p:sp>
        <p:nvSpPr>
          <p:cNvPr id="11" name="Left Brace 10">
            <a:extLst>
              <a:ext uri="{FF2B5EF4-FFF2-40B4-BE49-F238E27FC236}">
                <a16:creationId xmlns:a16="http://schemas.microsoft.com/office/drawing/2014/main" id="{955C5063-507D-2849-BB0A-107CE3C9B4DA}"/>
              </a:ext>
            </a:extLst>
          </p:cNvPr>
          <p:cNvSpPr/>
          <p:nvPr/>
        </p:nvSpPr>
        <p:spPr>
          <a:xfrm>
            <a:off x="1277722" y="2238703"/>
            <a:ext cx="456485" cy="2222353"/>
          </a:xfrm>
          <a:prstGeom prst="leftBrace">
            <a:avLst/>
          </a:prstGeom>
          <a:ln w="38100">
            <a:solidFill>
              <a:srgbClr val="F8F8F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4E8EE"/>
              </a:solidFill>
              <a:effectLst/>
              <a:uLnTx/>
              <a:uFillTx/>
              <a:latin typeface="Calibri" panose="020F0502020204030204"/>
              <a:ea typeface="+mn-ea"/>
              <a:cs typeface="+mn-cs"/>
            </a:endParaRPr>
          </a:p>
        </p:txBody>
      </p:sp>
      <p:sp>
        <p:nvSpPr>
          <p:cNvPr id="12" name="Left Brace 11">
            <a:extLst>
              <a:ext uri="{FF2B5EF4-FFF2-40B4-BE49-F238E27FC236}">
                <a16:creationId xmlns:a16="http://schemas.microsoft.com/office/drawing/2014/main" id="{E5B7B337-6752-524E-B51E-7A493262D21B}"/>
              </a:ext>
            </a:extLst>
          </p:cNvPr>
          <p:cNvSpPr/>
          <p:nvPr/>
        </p:nvSpPr>
        <p:spPr>
          <a:xfrm>
            <a:off x="1351547" y="4492587"/>
            <a:ext cx="381397" cy="794116"/>
          </a:xfrm>
          <a:prstGeom prst="leftBrace">
            <a:avLst/>
          </a:prstGeom>
          <a:ln w="38100">
            <a:solidFill>
              <a:srgbClr val="F8F8F8"/>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4E8E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F3A03D3-BAB6-4D16-983E-F456AC5D7743}"/>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24853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24;g61b0c2fbbf_0_8">
            <a:extLst>
              <a:ext uri="{FF2B5EF4-FFF2-40B4-BE49-F238E27FC236}">
                <a16:creationId xmlns:a16="http://schemas.microsoft.com/office/drawing/2014/main" id="{BD8672F2-B3B6-8A44-8C17-A8A5E501F29A}"/>
              </a:ext>
            </a:extLst>
          </p:cNvPr>
          <p:cNvSpPr txBox="1">
            <a:spLocks/>
          </p:cNvSpPr>
          <p:nvPr/>
        </p:nvSpPr>
        <p:spPr>
          <a:xfrm>
            <a:off x="1727452" y="1566401"/>
            <a:ext cx="5357400" cy="4053900"/>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200"/>
              </a:spcBef>
              <a:spcAft>
                <a:spcPts val="0"/>
              </a:spcAft>
              <a:buClr>
                <a:srgbClr val="E4E8EE"/>
              </a:buClr>
              <a:buSzPts val="990"/>
              <a:buFont typeface="Arial" panose="020B0604020202020204" pitchFamily="34" charset="0"/>
              <a:buNone/>
              <a:tabLst/>
              <a:defRPr/>
            </a:pPr>
            <a:endPar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80000"/>
              </a:lnSpc>
              <a:spcBef>
                <a:spcPts val="200"/>
              </a:spcBef>
              <a:spcAft>
                <a:spcPts val="0"/>
              </a:spcAft>
              <a:buClr>
                <a:srgbClr val="FFFF00"/>
              </a:buClr>
              <a:buSzPts val="1200"/>
              <a:buFont typeface="Arial" panose="020B0604020202020204" pitchFamily="34" charset="0"/>
              <a:buChar char="•"/>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Upon completion of Phase 1, team member </a:t>
            </a:r>
            <a:r>
              <a:rPr kumimoji="0" lang="en-US" sz="1200" b="0" i="0" u="none" strike="noStrike" kern="1200" cap="none" spc="0" normalizeH="0" baseline="0" noProof="0" dirty="0" err="1">
                <a:ln>
                  <a:noFill/>
                </a:ln>
                <a:solidFill>
                  <a:srgbClr val="F8F8F8"/>
                </a:solidFill>
                <a:effectLst/>
                <a:uLnTx/>
                <a:uFillTx/>
                <a:latin typeface="Franklin Gothic Book" panose="020B0503020102020204" pitchFamily="34" charset="0"/>
                <a:ea typeface="+mn-ea"/>
                <a:cs typeface="+mn-cs"/>
              </a:rPr>
              <a:t>Counihan</a:t>
            </a: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 (ASLC) will complete the following analyses (anticipating 1-2 will be complete in ADAC Program Year 5 and 3-6 will complete in ADAC Program Year 6): </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Hydrogen peroxide formation in hemolymph</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RNA:DNA ratio in mantle</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Cytochrome P450 in digestive gland</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Heat Shock Protein in gill</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Superoxide dismutase in digestive gland</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Micronuclei in gill</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endPar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672402" marR="0" lvl="1" indent="0" algn="l" defTabSz="914400" rtl="0" eaLnBrk="1" fontAlgn="auto" latinLnBrk="0" hangingPunct="1">
              <a:lnSpc>
                <a:spcPct val="80000"/>
              </a:lnSpc>
              <a:spcBef>
                <a:spcPts val="200"/>
              </a:spcBef>
              <a:spcAft>
                <a:spcPts val="0"/>
              </a:spcAft>
              <a:buClr>
                <a:srgbClr val="FFFF00"/>
              </a:buClr>
              <a:buSzPts val="1200"/>
              <a:buFont typeface="Arial" panose="020B0604020202020204" pitchFamily="34" charset="0"/>
              <a:buNone/>
              <a:tabLst/>
              <a:defRPr/>
            </a:pPr>
            <a:endPar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80000"/>
              </a:lnSpc>
              <a:spcBef>
                <a:spcPts val="200"/>
              </a:spcBef>
              <a:spcAft>
                <a:spcPts val="0"/>
              </a:spcAft>
              <a:buClr>
                <a:srgbClr val="FFFF00"/>
              </a:buClr>
              <a:buSzPts val="1200"/>
              <a:buFont typeface="Arial" panose="020B0604020202020204" pitchFamily="34" charset="0"/>
              <a:buChar char="•"/>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Upon completion of Phase 1, team member McGill (UAA) will</a:t>
            </a:r>
          </a:p>
          <a:p>
            <a:pPr marL="0" marR="0" lvl="0" indent="0" algn="l" defTabSz="914400" rtl="0" eaLnBrk="1" fontAlgn="auto" latinLnBrk="0" hangingPunct="1">
              <a:lnSpc>
                <a:spcPct val="80000"/>
              </a:lnSpc>
              <a:spcBef>
                <a:spcPts val="200"/>
              </a:spcBef>
              <a:spcAft>
                <a:spcPts val="0"/>
              </a:spcAft>
              <a:buClr>
                <a:srgbClr val="E4E8EE"/>
              </a:buClr>
              <a:buSzPts val="989"/>
              <a:buFont typeface="Arial" panose="020B0604020202020204" pitchFamily="34" charset="0"/>
              <a:buNone/>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complete the following analyses (anticipating will be complete in</a:t>
            </a:r>
          </a:p>
          <a:p>
            <a:pPr marL="0" marR="0" lvl="0" indent="0" algn="l" defTabSz="914400" rtl="0" eaLnBrk="1" fontAlgn="auto" latinLnBrk="0" hangingPunct="1">
              <a:lnSpc>
                <a:spcPct val="80000"/>
              </a:lnSpc>
              <a:spcBef>
                <a:spcPts val="200"/>
              </a:spcBef>
              <a:spcAft>
                <a:spcPts val="0"/>
              </a:spcAft>
              <a:buClr>
                <a:srgbClr val="E4E8EE"/>
              </a:buClr>
              <a:buSzPts val="989"/>
              <a:buFont typeface="Arial" panose="020B0604020202020204" pitchFamily="34" charset="0"/>
              <a:buNone/>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ADAC Program Year 6):</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TBARS assay</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ATP/ADP ratio</a:t>
            </a:r>
          </a:p>
          <a:p>
            <a:pPr marL="1028700" marR="0" lvl="1" indent="-356298" algn="l" defTabSz="914400" rtl="0" eaLnBrk="1" fontAlgn="auto" latinLnBrk="0" hangingPunct="1">
              <a:lnSpc>
                <a:spcPct val="80000"/>
              </a:lnSpc>
              <a:spcBef>
                <a:spcPts val="200"/>
              </a:spcBef>
              <a:spcAft>
                <a:spcPts val="0"/>
              </a:spcAft>
              <a:buClr>
                <a:srgbClr val="FFFF00"/>
              </a:buClr>
              <a:buSzPts val="1200"/>
              <a:buFont typeface="Calibri"/>
              <a:buAutoNum type="arabicPeriod"/>
              <a:tabLst/>
              <a:defRPr/>
            </a:pPr>
            <a:r>
              <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Caspase 3/7</a:t>
            </a:r>
          </a:p>
          <a:p>
            <a:pPr marL="0" marR="0" lvl="0" indent="0" algn="l" defTabSz="914400" rtl="0" eaLnBrk="1" fontAlgn="auto" latinLnBrk="0" hangingPunct="1">
              <a:lnSpc>
                <a:spcPct val="80000"/>
              </a:lnSpc>
              <a:spcBef>
                <a:spcPts val="200"/>
              </a:spcBef>
              <a:spcAft>
                <a:spcPts val="0"/>
              </a:spcAft>
              <a:buClr>
                <a:srgbClr val="E4E8EE"/>
              </a:buClr>
              <a:buSzPts val="990"/>
              <a:buFont typeface="Arial" panose="020B0604020202020204" pitchFamily="34" charset="0"/>
              <a:buNone/>
              <a:tabLst/>
              <a:defRPr/>
            </a:pPr>
            <a:endParaRPr kumimoji="0" lang="en-US" sz="12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p:txBody>
      </p:sp>
      <p:sp>
        <p:nvSpPr>
          <p:cNvPr id="6" name="Google Shape;226;g61b0c2fbbf_0_8">
            <a:extLst>
              <a:ext uri="{FF2B5EF4-FFF2-40B4-BE49-F238E27FC236}">
                <a16:creationId xmlns:a16="http://schemas.microsoft.com/office/drawing/2014/main" id="{C5763731-4F35-2246-9556-E9DEE7520ECD}"/>
              </a:ext>
            </a:extLst>
          </p:cNvPr>
          <p:cNvSpPr txBox="1">
            <a:spLocks/>
          </p:cNvSpPr>
          <p:nvPr/>
        </p:nvSpPr>
        <p:spPr>
          <a:xfrm>
            <a:off x="350692" y="417339"/>
            <a:ext cx="11142300" cy="960600"/>
          </a:xfrm>
          <a:prstGeom prst="rect">
            <a:avLst/>
          </a:prstGeom>
          <a:noFill/>
          <a:ln>
            <a:noFill/>
          </a:ln>
        </p:spPr>
        <p:txBody>
          <a:bodyPr spcFirstLastPara="1" wrap="square" lIns="91425" tIns="45700" rIns="91425" bIns="45700" anchor="b" anchorCtr="0">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ts val="0"/>
              </a:spcBef>
              <a:spcAft>
                <a:spcPts val="0"/>
              </a:spcAft>
              <a:buClr>
                <a:srgbClr val="E4E8EE"/>
              </a:buClr>
              <a:buSzPts val="2970"/>
              <a:buFont typeface="Libre Franklin"/>
              <a:buNone/>
              <a:tabLst/>
              <a:defRPr/>
            </a:pPr>
            <a:r>
              <a:rPr kumimoji="0" lang="en-US" sz="2970" b="0" i="0" u="none" strike="noStrike" kern="1200" cap="none" spc="0" normalizeH="0" baseline="0" noProof="0">
                <a:ln>
                  <a:noFill/>
                </a:ln>
                <a:solidFill>
                  <a:srgbClr val="E4E8EE"/>
                </a:solidFill>
                <a:effectLst/>
                <a:uLnTx/>
                <a:uFillTx/>
                <a:latin typeface="Franklin Gothic Book" panose="020B0503020102020204" pitchFamily="34" charset="0"/>
                <a:ea typeface="+mj-ea"/>
                <a:cs typeface="+mj-cs"/>
              </a:rPr>
              <a:t>Progress on Milestones – Phase 2</a:t>
            </a:r>
            <a:endParaRPr kumimoji="0" lang="en-US" sz="27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sp>
        <p:nvSpPr>
          <p:cNvPr id="7" name="Rectangle 6">
            <a:extLst>
              <a:ext uri="{FF2B5EF4-FFF2-40B4-BE49-F238E27FC236}">
                <a16:creationId xmlns:a16="http://schemas.microsoft.com/office/drawing/2014/main" id="{F50D0CE2-CF74-C14E-A865-CFBC98220CB4}"/>
              </a:ext>
            </a:extLst>
          </p:cNvPr>
          <p:cNvSpPr/>
          <p:nvPr/>
        </p:nvSpPr>
        <p:spPr>
          <a:xfrm>
            <a:off x="1172652" y="2171228"/>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39995A5-6F70-DE42-ADAA-668AEFE268E5}"/>
              </a:ext>
            </a:extLst>
          </p:cNvPr>
          <p:cNvSpPr/>
          <p:nvPr/>
        </p:nvSpPr>
        <p:spPr>
          <a:xfrm>
            <a:off x="1090444" y="4030305"/>
            <a:ext cx="12270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36203F6C-8F87-EE4D-A78B-F8B31F2E06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9717" y="3784167"/>
            <a:ext cx="2960928" cy="665377"/>
          </a:xfrm>
          <a:prstGeom prst="rect">
            <a:avLst/>
          </a:prstGeom>
        </p:spPr>
      </p:pic>
      <p:pic>
        <p:nvPicPr>
          <p:cNvPr id="13" name="Picture 12">
            <a:extLst>
              <a:ext uri="{FF2B5EF4-FFF2-40B4-BE49-F238E27FC236}">
                <a16:creationId xmlns:a16="http://schemas.microsoft.com/office/drawing/2014/main" id="{FBA89446-89AE-2D49-8019-63B98560147B}"/>
              </a:ext>
            </a:extLst>
          </p:cNvPr>
          <p:cNvPicPr>
            <a:picLocks noChangeAspect="1"/>
          </p:cNvPicPr>
          <p:nvPr/>
        </p:nvPicPr>
        <p:blipFill>
          <a:blip r:embed="rId3"/>
          <a:stretch>
            <a:fillRect/>
          </a:stretch>
        </p:blipFill>
        <p:spPr>
          <a:xfrm>
            <a:off x="7544866" y="1982105"/>
            <a:ext cx="1050629" cy="1050629"/>
          </a:xfrm>
          <a:prstGeom prst="rect">
            <a:avLst/>
          </a:prstGeom>
        </p:spPr>
      </p:pic>
      <p:sp>
        <p:nvSpPr>
          <p:cNvPr id="14" name="Rectangle 13">
            <a:extLst>
              <a:ext uri="{FF2B5EF4-FFF2-40B4-BE49-F238E27FC236}">
                <a16:creationId xmlns:a16="http://schemas.microsoft.com/office/drawing/2014/main" id="{1143FA7F-3653-CE4D-A16E-7706E5CAD906}"/>
              </a:ext>
            </a:extLst>
          </p:cNvPr>
          <p:cNvSpPr/>
          <p:nvPr/>
        </p:nvSpPr>
        <p:spPr>
          <a:xfrm>
            <a:off x="1172651" y="2341665"/>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8385350-B8B0-CB49-AB2A-44E828B8B5FE}"/>
              </a:ext>
            </a:extLst>
          </p:cNvPr>
          <p:cNvSpPr/>
          <p:nvPr/>
        </p:nvSpPr>
        <p:spPr>
          <a:xfrm>
            <a:off x="1172650" y="2703889"/>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143FA7F-3653-CE4D-A16E-7706E5CAD906}"/>
              </a:ext>
            </a:extLst>
          </p:cNvPr>
          <p:cNvSpPr/>
          <p:nvPr/>
        </p:nvSpPr>
        <p:spPr>
          <a:xfrm>
            <a:off x="1172650" y="2520935"/>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380270F-5DE5-1C41-8DAB-EC8C66AC7077}"/>
              </a:ext>
            </a:extLst>
          </p:cNvPr>
          <p:cNvSpPr txBox="1"/>
          <p:nvPr/>
        </p:nvSpPr>
        <p:spPr>
          <a:xfrm>
            <a:off x="5043573" y="5250500"/>
            <a:ext cx="679583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9 analyses x 750 mussels = 6,750 samples to process!</a:t>
            </a:r>
          </a:p>
        </p:txBody>
      </p:sp>
      <p:sp>
        <p:nvSpPr>
          <p:cNvPr id="20" name="Rectangle 19">
            <a:extLst>
              <a:ext uri="{FF2B5EF4-FFF2-40B4-BE49-F238E27FC236}">
                <a16:creationId xmlns:a16="http://schemas.microsoft.com/office/drawing/2014/main" id="{1143FA7F-3653-CE4D-A16E-7706E5CAD906}"/>
              </a:ext>
            </a:extLst>
          </p:cNvPr>
          <p:cNvSpPr/>
          <p:nvPr/>
        </p:nvSpPr>
        <p:spPr>
          <a:xfrm>
            <a:off x="1176766" y="2862809"/>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143FA7F-3653-CE4D-A16E-7706E5CAD906}"/>
              </a:ext>
            </a:extLst>
          </p:cNvPr>
          <p:cNvSpPr/>
          <p:nvPr/>
        </p:nvSpPr>
        <p:spPr>
          <a:xfrm>
            <a:off x="1180882" y="3053979"/>
            <a:ext cx="110959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F39995A5-6F70-DE42-ADAA-668AEFE268E5}"/>
              </a:ext>
            </a:extLst>
          </p:cNvPr>
          <p:cNvSpPr/>
          <p:nvPr/>
        </p:nvSpPr>
        <p:spPr>
          <a:xfrm>
            <a:off x="1086322" y="4199181"/>
            <a:ext cx="12270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39995A5-6F70-DE42-ADAA-668AEFE268E5}"/>
              </a:ext>
            </a:extLst>
          </p:cNvPr>
          <p:cNvSpPr/>
          <p:nvPr/>
        </p:nvSpPr>
        <p:spPr>
          <a:xfrm>
            <a:off x="1086322" y="4363941"/>
            <a:ext cx="12270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649DC6A-F46C-4872-8E73-6AAD647D70AF}"/>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6836055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6681508" y="3838074"/>
            <a:ext cx="2921629" cy="2682586"/>
          </a:xfrm>
          <a:prstGeom prst="rect">
            <a:avLst/>
          </a:prstGeom>
        </p:spPr>
      </p:pic>
      <p:pic>
        <p:nvPicPr>
          <p:cNvPr id="3" name="Picture 2"/>
          <p:cNvPicPr>
            <a:picLocks noChangeAspect="1"/>
          </p:cNvPicPr>
          <p:nvPr/>
        </p:nvPicPr>
        <p:blipFill>
          <a:blip r:embed="rId3"/>
          <a:stretch>
            <a:fillRect/>
          </a:stretch>
        </p:blipFill>
        <p:spPr>
          <a:xfrm>
            <a:off x="73008" y="3653036"/>
            <a:ext cx="6542041" cy="2867624"/>
          </a:xfrm>
          <a:prstGeom prst="rect">
            <a:avLst/>
          </a:prstGeom>
        </p:spPr>
      </p:pic>
      <p:pic>
        <p:nvPicPr>
          <p:cNvPr id="2" name="Picture 1"/>
          <p:cNvPicPr>
            <a:picLocks noChangeAspect="1"/>
          </p:cNvPicPr>
          <p:nvPr/>
        </p:nvPicPr>
        <p:blipFill>
          <a:blip r:embed="rId4"/>
          <a:stretch>
            <a:fillRect/>
          </a:stretch>
        </p:blipFill>
        <p:spPr>
          <a:xfrm>
            <a:off x="82376" y="704639"/>
            <a:ext cx="6532673" cy="2468417"/>
          </a:xfrm>
          <a:prstGeom prst="rect">
            <a:avLst/>
          </a:prstGeom>
        </p:spPr>
      </p:pic>
      <p:sp>
        <p:nvSpPr>
          <p:cNvPr id="7" name="TextBox 6"/>
          <p:cNvSpPr txBox="1"/>
          <p:nvPr/>
        </p:nvSpPr>
        <p:spPr>
          <a:xfrm>
            <a:off x="541421" y="685613"/>
            <a:ext cx="112857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Control</a:t>
            </a:r>
          </a:p>
        </p:txBody>
      </p:sp>
      <p:sp>
        <p:nvSpPr>
          <p:cNvPr id="8" name="TextBox 7"/>
          <p:cNvSpPr txBox="1"/>
          <p:nvPr/>
        </p:nvSpPr>
        <p:spPr>
          <a:xfrm>
            <a:off x="4075336" y="622117"/>
            <a:ext cx="5437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Oil</a:t>
            </a:r>
          </a:p>
        </p:txBody>
      </p:sp>
      <p:sp>
        <p:nvSpPr>
          <p:cNvPr id="9" name="TextBox 8"/>
          <p:cNvSpPr txBox="1"/>
          <p:nvPr/>
        </p:nvSpPr>
        <p:spPr>
          <a:xfrm>
            <a:off x="6549" y="3557219"/>
            <a:ext cx="154856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Dispersant</a:t>
            </a:r>
          </a:p>
        </p:txBody>
      </p:sp>
      <p:sp>
        <p:nvSpPr>
          <p:cNvPr id="10" name="TextBox 9"/>
          <p:cNvSpPr txBox="1"/>
          <p:nvPr/>
        </p:nvSpPr>
        <p:spPr>
          <a:xfrm>
            <a:off x="3151424" y="3557218"/>
            <a:ext cx="18752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Dispersed Oil</a:t>
            </a:r>
          </a:p>
        </p:txBody>
      </p:sp>
      <p:sp>
        <p:nvSpPr>
          <p:cNvPr id="11" name="TextBox 10"/>
          <p:cNvSpPr txBox="1"/>
          <p:nvPr/>
        </p:nvSpPr>
        <p:spPr>
          <a:xfrm>
            <a:off x="6622991" y="3788050"/>
            <a:ext cx="15456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Burned Oil</a:t>
            </a:r>
          </a:p>
        </p:txBody>
      </p:sp>
      <p:sp>
        <p:nvSpPr>
          <p:cNvPr id="13" name="Rectangle 12"/>
          <p:cNvSpPr/>
          <p:nvPr/>
        </p:nvSpPr>
        <p:spPr>
          <a:xfrm>
            <a:off x="6652964" y="1047532"/>
            <a:ext cx="4563764"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Heat Shock Protein (HSP)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General stress responses to contaminant exposure can be evaluated by measuring heat shock protein 40 (HSP40)</a:t>
            </a:r>
          </a:p>
        </p:txBody>
      </p:sp>
      <p:sp>
        <p:nvSpPr>
          <p:cNvPr id="14" name="Rectangle 13">
            <a:extLst>
              <a:ext uri="{FF2B5EF4-FFF2-40B4-BE49-F238E27FC236}">
                <a16:creationId xmlns:a16="http://schemas.microsoft.com/office/drawing/2014/main" id="{7F11E447-51AA-46F8-A879-5722209ABBF8}"/>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8229993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6580777" y="3632854"/>
            <a:ext cx="3055278" cy="2961401"/>
          </a:xfrm>
          <a:prstGeom prst="rect">
            <a:avLst/>
          </a:prstGeom>
        </p:spPr>
      </p:pic>
      <p:pic>
        <p:nvPicPr>
          <p:cNvPr id="3" name="Picture 2"/>
          <p:cNvPicPr>
            <a:picLocks noChangeAspect="1"/>
          </p:cNvPicPr>
          <p:nvPr/>
        </p:nvPicPr>
        <p:blipFill>
          <a:blip r:embed="rId3"/>
          <a:stretch>
            <a:fillRect/>
          </a:stretch>
        </p:blipFill>
        <p:spPr>
          <a:xfrm>
            <a:off x="118476" y="3632854"/>
            <a:ext cx="6422565" cy="2932408"/>
          </a:xfrm>
          <a:prstGeom prst="rect">
            <a:avLst/>
          </a:prstGeom>
        </p:spPr>
      </p:pic>
      <p:pic>
        <p:nvPicPr>
          <p:cNvPr id="2" name="Picture 1"/>
          <p:cNvPicPr>
            <a:picLocks noChangeAspect="1"/>
          </p:cNvPicPr>
          <p:nvPr/>
        </p:nvPicPr>
        <p:blipFill>
          <a:blip r:embed="rId4"/>
          <a:stretch>
            <a:fillRect/>
          </a:stretch>
        </p:blipFill>
        <p:spPr>
          <a:xfrm>
            <a:off x="82380" y="714659"/>
            <a:ext cx="6422565" cy="2865131"/>
          </a:xfrm>
          <a:prstGeom prst="rect">
            <a:avLst/>
          </a:prstGeom>
        </p:spPr>
      </p:pic>
      <p:sp>
        <p:nvSpPr>
          <p:cNvPr id="7" name="TextBox 6"/>
          <p:cNvSpPr txBox="1"/>
          <p:nvPr/>
        </p:nvSpPr>
        <p:spPr>
          <a:xfrm>
            <a:off x="0" y="661595"/>
            <a:ext cx="112857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Control</a:t>
            </a:r>
          </a:p>
        </p:txBody>
      </p:sp>
      <p:sp>
        <p:nvSpPr>
          <p:cNvPr id="8" name="TextBox 7"/>
          <p:cNvSpPr txBox="1"/>
          <p:nvPr/>
        </p:nvSpPr>
        <p:spPr>
          <a:xfrm>
            <a:off x="3719382" y="685614"/>
            <a:ext cx="5437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Oil</a:t>
            </a:r>
          </a:p>
        </p:txBody>
      </p:sp>
      <p:sp>
        <p:nvSpPr>
          <p:cNvPr id="9" name="TextBox 8"/>
          <p:cNvSpPr txBox="1"/>
          <p:nvPr/>
        </p:nvSpPr>
        <p:spPr>
          <a:xfrm>
            <a:off x="6549" y="3557219"/>
            <a:ext cx="154856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Dispersant</a:t>
            </a:r>
          </a:p>
        </p:txBody>
      </p:sp>
      <p:sp>
        <p:nvSpPr>
          <p:cNvPr id="10" name="TextBox 9"/>
          <p:cNvSpPr txBox="1"/>
          <p:nvPr/>
        </p:nvSpPr>
        <p:spPr>
          <a:xfrm>
            <a:off x="3213489" y="3674074"/>
            <a:ext cx="18752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Dispersed Oil</a:t>
            </a:r>
          </a:p>
        </p:txBody>
      </p:sp>
      <p:sp>
        <p:nvSpPr>
          <p:cNvPr id="11" name="TextBox 10"/>
          <p:cNvSpPr txBox="1"/>
          <p:nvPr/>
        </p:nvSpPr>
        <p:spPr>
          <a:xfrm>
            <a:off x="6580776" y="3674074"/>
            <a:ext cx="15456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Burned Oil</a:t>
            </a:r>
          </a:p>
        </p:txBody>
      </p:sp>
      <p:sp>
        <p:nvSpPr>
          <p:cNvPr id="13" name="Rectangle 12"/>
          <p:cNvSpPr/>
          <p:nvPr/>
        </p:nvSpPr>
        <p:spPr>
          <a:xfrm>
            <a:off x="6862118" y="1501000"/>
            <a:ext cx="4563764"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Cytochrome P450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Enzyme that catalyzes reactions involving PAHs and other </a:t>
            </a:r>
            <a:r>
              <a:rPr kumimoji="0" lang="en-US" sz="1800" b="0" i="0" u="none" strike="noStrike" kern="1200" cap="none" spc="0" normalizeH="0" baseline="0" noProof="0" dirty="0" err="1">
                <a:ln>
                  <a:noFill/>
                </a:ln>
                <a:solidFill>
                  <a:srgbClr val="E4E8EE"/>
                </a:solidFill>
                <a:effectLst/>
                <a:uLnTx/>
                <a:uFillTx/>
                <a:latin typeface="Calibri" panose="020F0502020204030204"/>
                <a:ea typeface="+mn-ea"/>
                <a:cs typeface="+mn-cs"/>
              </a:rPr>
              <a:t>xenobiotics</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and can indicate hydrocarbon exposure </a:t>
            </a:r>
          </a:p>
        </p:txBody>
      </p:sp>
      <p:sp>
        <p:nvSpPr>
          <p:cNvPr id="14" name="Rectangle 13">
            <a:extLst>
              <a:ext uri="{FF2B5EF4-FFF2-40B4-BE49-F238E27FC236}">
                <a16:creationId xmlns:a16="http://schemas.microsoft.com/office/drawing/2014/main" id="{41A2D573-EA4A-484C-8BFA-8B9C0C178913}"/>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0390016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67362"/>
          <a:stretch/>
        </p:blipFill>
        <p:spPr>
          <a:xfrm>
            <a:off x="0" y="685614"/>
            <a:ext cx="6426978" cy="2922557"/>
          </a:xfrm>
          <a:prstGeom prst="rect">
            <a:avLst/>
          </a:prstGeom>
        </p:spPr>
      </p:pic>
      <p:pic>
        <p:nvPicPr>
          <p:cNvPr id="5" name="Picture 4"/>
          <p:cNvPicPr>
            <a:picLocks noChangeAspect="1"/>
          </p:cNvPicPr>
          <p:nvPr/>
        </p:nvPicPr>
        <p:blipFill rotWithShape="1">
          <a:blip r:embed="rId2"/>
          <a:srcRect t="34460" b="33779"/>
          <a:stretch/>
        </p:blipFill>
        <p:spPr>
          <a:xfrm>
            <a:off x="82380" y="3674074"/>
            <a:ext cx="6422565" cy="2842055"/>
          </a:xfrm>
          <a:prstGeom prst="rect">
            <a:avLst/>
          </a:prstGeom>
        </p:spPr>
      </p:pic>
      <p:pic>
        <p:nvPicPr>
          <p:cNvPr id="6" name="Picture 5"/>
          <p:cNvPicPr>
            <a:picLocks noChangeAspect="1"/>
          </p:cNvPicPr>
          <p:nvPr/>
        </p:nvPicPr>
        <p:blipFill rotWithShape="1">
          <a:blip r:embed="rId2"/>
          <a:srcRect t="67286" r="53811"/>
          <a:stretch/>
        </p:blipFill>
        <p:spPr>
          <a:xfrm>
            <a:off x="6580776" y="3674074"/>
            <a:ext cx="2963558" cy="2924434"/>
          </a:xfrm>
          <a:prstGeom prst="rect">
            <a:avLst/>
          </a:prstGeom>
        </p:spPr>
      </p:pic>
      <p:sp>
        <p:nvSpPr>
          <p:cNvPr id="7" name="TextBox 6"/>
          <p:cNvSpPr txBox="1"/>
          <p:nvPr/>
        </p:nvSpPr>
        <p:spPr>
          <a:xfrm>
            <a:off x="0" y="661595"/>
            <a:ext cx="112857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Control</a:t>
            </a:r>
          </a:p>
        </p:txBody>
      </p:sp>
      <p:sp>
        <p:nvSpPr>
          <p:cNvPr id="8" name="TextBox 7"/>
          <p:cNvSpPr txBox="1"/>
          <p:nvPr/>
        </p:nvSpPr>
        <p:spPr>
          <a:xfrm>
            <a:off x="3719382" y="685614"/>
            <a:ext cx="5437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Oil</a:t>
            </a:r>
          </a:p>
        </p:txBody>
      </p:sp>
      <p:sp>
        <p:nvSpPr>
          <p:cNvPr id="9" name="TextBox 8"/>
          <p:cNvSpPr txBox="1"/>
          <p:nvPr/>
        </p:nvSpPr>
        <p:spPr>
          <a:xfrm>
            <a:off x="6549" y="3557219"/>
            <a:ext cx="154856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Dispersant</a:t>
            </a:r>
          </a:p>
        </p:txBody>
      </p:sp>
      <p:sp>
        <p:nvSpPr>
          <p:cNvPr id="10" name="TextBox 9"/>
          <p:cNvSpPr txBox="1"/>
          <p:nvPr/>
        </p:nvSpPr>
        <p:spPr>
          <a:xfrm>
            <a:off x="3213489" y="3674074"/>
            <a:ext cx="18752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Dispersed Oil</a:t>
            </a:r>
          </a:p>
        </p:txBody>
      </p:sp>
      <p:sp>
        <p:nvSpPr>
          <p:cNvPr id="11" name="TextBox 10"/>
          <p:cNvSpPr txBox="1"/>
          <p:nvPr/>
        </p:nvSpPr>
        <p:spPr>
          <a:xfrm>
            <a:off x="6580776" y="3674074"/>
            <a:ext cx="15456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Burned Oil</a:t>
            </a:r>
          </a:p>
        </p:txBody>
      </p:sp>
      <p:sp>
        <p:nvSpPr>
          <p:cNvPr id="13" name="Rectangle 12"/>
          <p:cNvSpPr/>
          <p:nvPr/>
        </p:nvSpPr>
        <p:spPr>
          <a:xfrm>
            <a:off x="6862118" y="1501000"/>
            <a:ext cx="4563764"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Times New Roman" panose="02020603050405020304" pitchFamily="18" charset="0"/>
                <a:ea typeface="+mn-ea"/>
                <a:cs typeface="+mn-cs"/>
              </a:rPr>
              <a:t>RNA : DNA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Times New Roman" panose="020206030504050203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Times New Roman" panose="02020603050405020304" pitchFamily="18" charset="0"/>
                <a:ea typeface="+mn-ea"/>
                <a:cs typeface="+mn-cs"/>
              </a:rPr>
              <a:t>can be used to determine the metabolic condition of mussels as RNA fluctuates in response to conditions </a:t>
            </a: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CF975B6-1597-452B-A21E-3E93CE2956EC}"/>
              </a:ext>
            </a:extLst>
          </p:cNvPr>
          <p:cNvSpPr/>
          <p:nvPr/>
        </p:nvSpPr>
        <p:spPr>
          <a:xfrm>
            <a:off x="3948544" y="1363287"/>
            <a:ext cx="706583" cy="1615041"/>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5915D48-A7AB-4B81-90EE-8B81A5A2ACC4}"/>
              </a:ext>
            </a:extLst>
          </p:cNvPr>
          <p:cNvSpPr/>
          <p:nvPr/>
        </p:nvSpPr>
        <p:spPr>
          <a:xfrm>
            <a:off x="629564" y="2036618"/>
            <a:ext cx="706583" cy="907273"/>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EAE527D-91F8-4204-A10C-D5A532CE6B43}"/>
              </a:ext>
            </a:extLst>
          </p:cNvPr>
          <p:cNvSpPr/>
          <p:nvPr/>
        </p:nvSpPr>
        <p:spPr>
          <a:xfrm>
            <a:off x="5453149" y="4372495"/>
            <a:ext cx="847898" cy="1446415"/>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BCC8110D-88DF-462B-882F-2FE287AA578E}"/>
              </a:ext>
            </a:extLst>
          </p:cNvPr>
          <p:cNvSpPr/>
          <p:nvPr/>
        </p:nvSpPr>
        <p:spPr>
          <a:xfrm>
            <a:off x="7222969" y="4372495"/>
            <a:ext cx="2120536" cy="1446415"/>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4D06E89-425C-4FEB-A2B3-938D7EB97EC8}"/>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
        <p:nvSpPr>
          <p:cNvPr id="19" name="Rectangle 18">
            <a:extLst>
              <a:ext uri="{FF2B5EF4-FFF2-40B4-BE49-F238E27FC236}">
                <a16:creationId xmlns:a16="http://schemas.microsoft.com/office/drawing/2014/main" id="{6E8859F5-B933-4D2D-B164-B7312A3E2CBA}"/>
              </a:ext>
            </a:extLst>
          </p:cNvPr>
          <p:cNvSpPr/>
          <p:nvPr/>
        </p:nvSpPr>
        <p:spPr>
          <a:xfrm>
            <a:off x="708455" y="4413083"/>
            <a:ext cx="1311537" cy="1446415"/>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2943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6601712" y="3777916"/>
            <a:ext cx="3127193" cy="2718725"/>
          </a:xfrm>
          <a:prstGeom prst="rect">
            <a:avLst/>
          </a:prstGeom>
        </p:spPr>
      </p:pic>
      <p:pic>
        <p:nvPicPr>
          <p:cNvPr id="3" name="Picture 2"/>
          <p:cNvPicPr>
            <a:picLocks noChangeAspect="1"/>
          </p:cNvPicPr>
          <p:nvPr/>
        </p:nvPicPr>
        <p:blipFill>
          <a:blip r:embed="rId3"/>
          <a:stretch>
            <a:fillRect/>
          </a:stretch>
        </p:blipFill>
        <p:spPr>
          <a:xfrm>
            <a:off x="82377" y="3471273"/>
            <a:ext cx="6443507" cy="3049927"/>
          </a:xfrm>
          <a:prstGeom prst="rect">
            <a:avLst/>
          </a:prstGeom>
        </p:spPr>
      </p:pic>
      <p:pic>
        <p:nvPicPr>
          <p:cNvPr id="2" name="Picture 1"/>
          <p:cNvPicPr>
            <a:picLocks noChangeAspect="1"/>
          </p:cNvPicPr>
          <p:nvPr/>
        </p:nvPicPr>
        <p:blipFill>
          <a:blip r:embed="rId4"/>
          <a:stretch>
            <a:fillRect/>
          </a:stretch>
        </p:blipFill>
        <p:spPr>
          <a:xfrm>
            <a:off x="82377" y="786798"/>
            <a:ext cx="6422565" cy="2660411"/>
          </a:xfrm>
          <a:prstGeom prst="rect">
            <a:avLst/>
          </a:prstGeom>
        </p:spPr>
      </p:pic>
      <p:sp>
        <p:nvSpPr>
          <p:cNvPr id="7" name="TextBox 6"/>
          <p:cNvSpPr txBox="1"/>
          <p:nvPr/>
        </p:nvSpPr>
        <p:spPr>
          <a:xfrm>
            <a:off x="0" y="661595"/>
            <a:ext cx="112857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Control</a:t>
            </a:r>
          </a:p>
        </p:txBody>
      </p:sp>
      <p:sp>
        <p:nvSpPr>
          <p:cNvPr id="8" name="TextBox 7"/>
          <p:cNvSpPr txBox="1"/>
          <p:nvPr/>
        </p:nvSpPr>
        <p:spPr>
          <a:xfrm>
            <a:off x="3719382" y="685614"/>
            <a:ext cx="5437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Oil</a:t>
            </a:r>
          </a:p>
        </p:txBody>
      </p:sp>
      <p:sp>
        <p:nvSpPr>
          <p:cNvPr id="9" name="TextBox 8"/>
          <p:cNvSpPr txBox="1"/>
          <p:nvPr/>
        </p:nvSpPr>
        <p:spPr>
          <a:xfrm>
            <a:off x="6549" y="3557219"/>
            <a:ext cx="154856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Dispersant</a:t>
            </a:r>
          </a:p>
        </p:txBody>
      </p:sp>
      <p:sp>
        <p:nvSpPr>
          <p:cNvPr id="10" name="TextBox 9"/>
          <p:cNvSpPr txBox="1"/>
          <p:nvPr/>
        </p:nvSpPr>
        <p:spPr>
          <a:xfrm>
            <a:off x="3213489" y="3674074"/>
            <a:ext cx="18752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Dispersed Oil</a:t>
            </a:r>
          </a:p>
        </p:txBody>
      </p:sp>
      <p:sp>
        <p:nvSpPr>
          <p:cNvPr id="11" name="TextBox 10"/>
          <p:cNvSpPr txBox="1"/>
          <p:nvPr/>
        </p:nvSpPr>
        <p:spPr>
          <a:xfrm>
            <a:off x="6601712" y="3674074"/>
            <a:ext cx="15456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Burned Oil</a:t>
            </a:r>
          </a:p>
        </p:txBody>
      </p:sp>
      <p:sp>
        <p:nvSpPr>
          <p:cNvPr id="13" name="Rectangle 12"/>
          <p:cNvSpPr/>
          <p:nvPr/>
        </p:nvSpPr>
        <p:spPr>
          <a:xfrm>
            <a:off x="6652964" y="1047532"/>
            <a:ext cx="4563764"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Superoxide dismutase (SOD)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Antioxidant activity. Evaluates oxidative damage due to the release of reactive oxygen species. Higher ROS is linked to oxidative damage in DNA, protein and lipids. damage</a:t>
            </a:r>
          </a:p>
        </p:txBody>
      </p:sp>
      <p:sp>
        <p:nvSpPr>
          <p:cNvPr id="14" name="Rectangle 13">
            <a:extLst>
              <a:ext uri="{FF2B5EF4-FFF2-40B4-BE49-F238E27FC236}">
                <a16:creationId xmlns:a16="http://schemas.microsoft.com/office/drawing/2014/main" id="{F7B8840E-A3BA-46E7-ACCB-2A72C858E98E}"/>
              </a:ext>
            </a:extLst>
          </p:cNvPr>
          <p:cNvSpPr/>
          <p:nvPr/>
        </p:nvSpPr>
        <p:spPr>
          <a:xfrm>
            <a:off x="5590540" y="4206240"/>
            <a:ext cx="847898" cy="1704122"/>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97A89960-299B-4B63-86D2-2D40D1AE9107}"/>
              </a:ext>
            </a:extLst>
          </p:cNvPr>
          <p:cNvSpPr/>
          <p:nvPr/>
        </p:nvSpPr>
        <p:spPr>
          <a:xfrm>
            <a:off x="2211185" y="1687484"/>
            <a:ext cx="822960" cy="1148794"/>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3D49794-95B4-4A6C-A220-CFFF2C7E474C}"/>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0992845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Chart&#10;&#10;Description automatically generated">
            <a:extLst>
              <a:ext uri="{FF2B5EF4-FFF2-40B4-BE49-F238E27FC236}">
                <a16:creationId xmlns:a16="http://schemas.microsoft.com/office/drawing/2014/main" id="{7EA7FB76-F61A-4572-BF8C-B3C6C1708C3C}"/>
              </a:ext>
            </a:extLst>
          </p:cNvPr>
          <p:cNvPicPr>
            <a:picLocks noChangeAspect="1"/>
          </p:cNvPicPr>
          <p:nvPr/>
        </p:nvPicPr>
        <p:blipFill>
          <a:blip r:embed="rId2"/>
          <a:stretch>
            <a:fillRect/>
          </a:stretch>
        </p:blipFill>
        <p:spPr>
          <a:xfrm>
            <a:off x="6646046" y="3592373"/>
            <a:ext cx="3140993" cy="2763431"/>
          </a:xfrm>
          <a:prstGeom prst="rect">
            <a:avLst/>
          </a:prstGeom>
        </p:spPr>
      </p:pic>
      <p:pic>
        <p:nvPicPr>
          <p:cNvPr id="14" name="Picture 13">
            <a:extLst>
              <a:ext uri="{FF2B5EF4-FFF2-40B4-BE49-F238E27FC236}">
                <a16:creationId xmlns:a16="http://schemas.microsoft.com/office/drawing/2014/main" id="{16791F03-BB5E-47E8-9CED-6FEE3A4843A4}"/>
              </a:ext>
            </a:extLst>
          </p:cNvPr>
          <p:cNvPicPr>
            <a:picLocks noChangeAspect="1"/>
          </p:cNvPicPr>
          <p:nvPr/>
        </p:nvPicPr>
        <p:blipFill>
          <a:blip r:embed="rId3"/>
          <a:stretch>
            <a:fillRect/>
          </a:stretch>
        </p:blipFill>
        <p:spPr>
          <a:xfrm>
            <a:off x="68100" y="3703705"/>
            <a:ext cx="6482910" cy="2652100"/>
          </a:xfrm>
          <a:prstGeom prst="rect">
            <a:avLst/>
          </a:prstGeom>
        </p:spPr>
      </p:pic>
      <p:pic>
        <p:nvPicPr>
          <p:cNvPr id="5" name="Picture 4">
            <a:extLst>
              <a:ext uri="{FF2B5EF4-FFF2-40B4-BE49-F238E27FC236}">
                <a16:creationId xmlns:a16="http://schemas.microsoft.com/office/drawing/2014/main" id="{C99E37AD-DCDE-4734-AB04-1C665A60BB2B}"/>
              </a:ext>
            </a:extLst>
          </p:cNvPr>
          <p:cNvPicPr>
            <a:picLocks noChangeAspect="1"/>
          </p:cNvPicPr>
          <p:nvPr/>
        </p:nvPicPr>
        <p:blipFill>
          <a:blip r:embed="rId4"/>
          <a:stretch>
            <a:fillRect/>
          </a:stretch>
        </p:blipFill>
        <p:spPr>
          <a:xfrm>
            <a:off x="68100" y="892427"/>
            <a:ext cx="6472059" cy="2460043"/>
          </a:xfrm>
          <a:prstGeom prst="rect">
            <a:avLst/>
          </a:prstGeom>
        </p:spPr>
      </p:pic>
      <p:sp>
        <p:nvSpPr>
          <p:cNvPr id="7" name="TextBox 6"/>
          <p:cNvSpPr txBox="1"/>
          <p:nvPr/>
        </p:nvSpPr>
        <p:spPr>
          <a:xfrm>
            <a:off x="629564" y="824070"/>
            <a:ext cx="112857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Control</a:t>
            </a:r>
          </a:p>
        </p:txBody>
      </p:sp>
      <p:sp>
        <p:nvSpPr>
          <p:cNvPr id="8" name="TextBox 7"/>
          <p:cNvSpPr txBox="1"/>
          <p:nvPr/>
        </p:nvSpPr>
        <p:spPr>
          <a:xfrm>
            <a:off x="4151117" y="892427"/>
            <a:ext cx="5437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Oil</a:t>
            </a:r>
          </a:p>
        </p:txBody>
      </p:sp>
      <p:sp>
        <p:nvSpPr>
          <p:cNvPr id="9" name="TextBox 8"/>
          <p:cNvSpPr txBox="1"/>
          <p:nvPr/>
        </p:nvSpPr>
        <p:spPr>
          <a:xfrm>
            <a:off x="173987" y="3659160"/>
            <a:ext cx="154856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Dispersant</a:t>
            </a:r>
          </a:p>
        </p:txBody>
      </p:sp>
      <p:sp>
        <p:nvSpPr>
          <p:cNvPr id="10" name="TextBox 9"/>
          <p:cNvSpPr txBox="1"/>
          <p:nvPr/>
        </p:nvSpPr>
        <p:spPr>
          <a:xfrm>
            <a:off x="3304129" y="3659161"/>
            <a:ext cx="18752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Dispersed Oil</a:t>
            </a:r>
          </a:p>
        </p:txBody>
      </p:sp>
      <p:sp>
        <p:nvSpPr>
          <p:cNvPr id="11" name="TextBox 10"/>
          <p:cNvSpPr txBox="1"/>
          <p:nvPr/>
        </p:nvSpPr>
        <p:spPr>
          <a:xfrm>
            <a:off x="6694333" y="3703705"/>
            <a:ext cx="15456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Burned Oil</a:t>
            </a:r>
          </a:p>
        </p:txBody>
      </p:sp>
      <p:sp>
        <p:nvSpPr>
          <p:cNvPr id="13" name="Rectangle 12"/>
          <p:cNvSpPr/>
          <p:nvPr/>
        </p:nvSpPr>
        <p:spPr>
          <a:xfrm>
            <a:off x="6652964" y="1047532"/>
            <a:ext cx="4563764"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E4E8EE"/>
                </a:solidFill>
                <a:effectLst/>
                <a:uLnTx/>
                <a:uFillTx/>
                <a:latin typeface="Calibri" panose="020F0502020204030204"/>
                <a:ea typeface="+mn-ea"/>
                <a:cs typeface="+mn-cs"/>
              </a:rPr>
              <a:t>Caspace</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Cell apoptosis. Programmed cell death, occurs throughout life to maintain cell homeostasis. Activation indicates upregulation of this process.</a:t>
            </a:r>
          </a:p>
        </p:txBody>
      </p:sp>
      <p:sp>
        <p:nvSpPr>
          <p:cNvPr id="2" name="Rectangle 1">
            <a:extLst>
              <a:ext uri="{FF2B5EF4-FFF2-40B4-BE49-F238E27FC236}">
                <a16:creationId xmlns:a16="http://schemas.microsoft.com/office/drawing/2014/main" id="{787E7027-E9FE-475E-A9E0-8D910D7E8BF3}"/>
              </a:ext>
            </a:extLst>
          </p:cNvPr>
          <p:cNvSpPr/>
          <p:nvPr/>
        </p:nvSpPr>
        <p:spPr>
          <a:xfrm>
            <a:off x="2177935" y="2452255"/>
            <a:ext cx="847898" cy="245524"/>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932523A8-D06B-4395-891C-97B659981502}"/>
              </a:ext>
            </a:extLst>
          </p:cNvPr>
          <p:cNvSpPr/>
          <p:nvPr/>
        </p:nvSpPr>
        <p:spPr>
          <a:xfrm>
            <a:off x="5655425" y="3790604"/>
            <a:ext cx="847898" cy="1911927"/>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B880431C-3068-4218-82CF-C6A9A7EF32B6}"/>
              </a:ext>
            </a:extLst>
          </p:cNvPr>
          <p:cNvSpPr/>
          <p:nvPr/>
        </p:nvSpPr>
        <p:spPr>
          <a:xfrm>
            <a:off x="8781010" y="5012575"/>
            <a:ext cx="847898" cy="726284"/>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ADB2D2C-6A20-454F-AE8B-EA48F0AFE6D1}"/>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252092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9337" y="889844"/>
            <a:ext cx="10914612" cy="313932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Significant differences observed between the same treatments exposed to the three UV light conditions. </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Mussels exposed to oil or dispersant had the most physiological impacts in 24h and 0h light</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err="1">
                <a:ln>
                  <a:noFill/>
                </a:ln>
                <a:solidFill>
                  <a:srgbClr val="E4E8EE"/>
                </a:solidFill>
                <a:effectLst/>
                <a:uLnTx/>
                <a:uFillTx/>
                <a:latin typeface="Calibri" panose="020F0502020204030204"/>
                <a:ea typeface="+mn-ea"/>
                <a:cs typeface="+mn-cs"/>
              </a:rPr>
              <a:t>Musssels</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in dispersed oil and burned oil had more physiological effects in 24h and 12h light</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12h dark conditions.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Numerous significant differences also occurred between different treatments in the same UV lighting</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Dispersed oil generally elicited the strongest responses from the, mussels regardless of light conditions.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Significant differences between time points in each treatment. </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Physiological responses reached a peak at earlier time points in treatments exposed to 12h light: 12h dark UV conditions, while treatments exposed to 0h and 24h UV light peaked at later time points.</a:t>
            </a:r>
          </a:p>
        </p:txBody>
      </p:sp>
      <p:sp>
        <p:nvSpPr>
          <p:cNvPr id="5" name="Rectangle 4">
            <a:extLst>
              <a:ext uri="{FF2B5EF4-FFF2-40B4-BE49-F238E27FC236}">
                <a16:creationId xmlns:a16="http://schemas.microsoft.com/office/drawing/2014/main" id="{3A1A0073-B4F8-484C-A2DA-962C7753D3EE}"/>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1884263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0;g647908e452_1_19">
            <a:extLst>
              <a:ext uri="{FF2B5EF4-FFF2-40B4-BE49-F238E27FC236}">
                <a16:creationId xmlns:a16="http://schemas.microsoft.com/office/drawing/2014/main" id="{6A05E755-533E-5F4F-A314-BD971D588363}"/>
              </a:ext>
            </a:extLst>
          </p:cNvPr>
          <p:cNvPicPr preferRelativeResize="0"/>
          <p:nvPr/>
        </p:nvPicPr>
        <p:blipFill rotWithShape="1">
          <a:blip r:embed="rId2">
            <a:alphaModFix/>
          </a:blip>
          <a:srcRect r="21123"/>
          <a:stretch/>
        </p:blipFill>
        <p:spPr>
          <a:xfrm>
            <a:off x="8521375" y="1491468"/>
            <a:ext cx="2832425" cy="4781550"/>
          </a:xfrm>
          <a:prstGeom prst="rect">
            <a:avLst/>
          </a:prstGeom>
          <a:noFill/>
          <a:ln>
            <a:noFill/>
          </a:ln>
        </p:spPr>
      </p:pic>
      <p:sp>
        <p:nvSpPr>
          <p:cNvPr id="6" name="Google Shape;191;g647908e452_1_19">
            <a:extLst>
              <a:ext uri="{FF2B5EF4-FFF2-40B4-BE49-F238E27FC236}">
                <a16:creationId xmlns:a16="http://schemas.microsoft.com/office/drawing/2014/main" id="{830BAD57-15B1-9B4E-985F-546A487DB00E}"/>
              </a:ext>
            </a:extLst>
          </p:cNvPr>
          <p:cNvSpPr txBox="1">
            <a:spLocks/>
          </p:cNvSpPr>
          <p:nvPr/>
        </p:nvSpPr>
        <p:spPr>
          <a:xfrm>
            <a:off x="838200" y="1377939"/>
            <a:ext cx="4837386" cy="1873079"/>
          </a:xfrm>
          <a:prstGeom prst="rect">
            <a:avLst/>
          </a:prstGeom>
          <a:noFill/>
          <a:ln>
            <a:noFill/>
          </a:ln>
          <a:effectLst>
            <a:outerShdw blurRad="57150" dist="19050" dir="5400000" algn="bl" rotWithShape="0">
              <a:srgbClr val="000000">
                <a:alpha val="50000"/>
              </a:srgbClr>
            </a:outerShdw>
          </a:effectLst>
        </p:spPr>
        <p:txBody>
          <a:bodyPr spcFirstLastPara="1" wrap="square" lIns="91425" tIns="45700" rIns="91425" bIns="45700" anchor="t" anchorCtr="0">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255" marR="0" lvl="0" indent="0" algn="l" defTabSz="914400" rtl="0" eaLnBrk="1" fontAlgn="auto" latinLnBrk="0" hangingPunct="1">
              <a:lnSpc>
                <a:spcPct val="90000"/>
              </a:lnSpc>
              <a:spcBef>
                <a:spcPts val="200"/>
              </a:spcBef>
              <a:spcAft>
                <a:spcPts val="0"/>
              </a:spcAft>
              <a:buClr>
                <a:srgbClr val="E4E8EE"/>
              </a:buClr>
              <a:buSzPts val="1400"/>
              <a:buFont typeface="Arial" panose="020B0604020202020204" pitchFamily="34" charset="0"/>
              <a:buChar char="•"/>
              <a:tabLst/>
              <a:defRPr/>
            </a:pP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Metabolomics analysis </a:t>
            </a:r>
          </a:p>
          <a:p>
            <a:pPr marL="685800" marR="0" lvl="1" indent="-203200" algn="l" defTabSz="914400" rtl="0" eaLnBrk="1" fontAlgn="auto" latinLnBrk="0" hangingPunct="1">
              <a:lnSpc>
                <a:spcPct val="90000"/>
              </a:lnSpc>
              <a:spcBef>
                <a:spcPts val="20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extract metabolites</a:t>
            </a:r>
          </a:p>
          <a:p>
            <a:pPr marL="685800" marR="0" lvl="1" indent="-203200" algn="l" defTabSz="914400" rtl="0" eaLnBrk="1" fontAlgn="auto" latinLnBrk="0" hangingPunct="1">
              <a:lnSpc>
                <a:spcPct val="90000"/>
              </a:lnSpc>
              <a:spcBef>
                <a:spcPts val="20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obtain spectra using 1H NMR 400MHz</a:t>
            </a:r>
          </a:p>
          <a:p>
            <a:pPr marL="685800" marR="0" lvl="1" indent="-203200" algn="l" defTabSz="914400" rtl="0" eaLnBrk="1" fontAlgn="auto" latinLnBrk="0" hangingPunct="1">
              <a:lnSpc>
                <a:spcPct val="90000"/>
              </a:lnSpc>
              <a:spcBef>
                <a:spcPts val="20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identify peaks using </a:t>
            </a:r>
            <a:r>
              <a:rPr kumimoji="0" lang="en-US" sz="16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Chenomx</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software</a:t>
            </a:r>
          </a:p>
          <a:p>
            <a:pPr marL="685800" marR="0" lvl="1" indent="-203200" algn="l" defTabSz="914400" rtl="0" eaLnBrk="1" fontAlgn="auto" latinLnBrk="0" hangingPunct="1">
              <a:lnSpc>
                <a:spcPct val="90000"/>
              </a:lnSpc>
              <a:spcBef>
                <a:spcPts val="20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statistical </a:t>
            </a:r>
            <a:r>
              <a:rPr kumimoji="0" lang="en-US" sz="16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anaylsis</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using PLS toolbox and R</a:t>
            </a:r>
          </a:p>
          <a:p>
            <a:pPr marL="0" marR="0" lvl="0" indent="0" algn="l" defTabSz="914400" rtl="0" eaLnBrk="1" fontAlgn="auto" latinLnBrk="0" hangingPunct="1">
              <a:lnSpc>
                <a:spcPct val="90000"/>
              </a:lnSpc>
              <a:spcBef>
                <a:spcPts val="200"/>
              </a:spcBef>
              <a:spcAft>
                <a:spcPts val="0"/>
              </a:spcAft>
              <a:buClr>
                <a:srgbClr val="E4E8EE"/>
              </a:buClr>
              <a:buSzPts val="1530"/>
              <a:buFont typeface="Arial" panose="020B0604020202020204" pitchFamily="34" charset="0"/>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Google Shape;193;g647908e452_1_19">
            <a:extLst>
              <a:ext uri="{FF2B5EF4-FFF2-40B4-BE49-F238E27FC236}">
                <a16:creationId xmlns:a16="http://schemas.microsoft.com/office/drawing/2014/main" id="{CDD6538C-13BB-EB45-AD82-3004AD834D75}"/>
              </a:ext>
            </a:extLst>
          </p:cNvPr>
          <p:cNvSpPr txBox="1">
            <a:spLocks/>
          </p:cNvSpPr>
          <p:nvPr/>
        </p:nvSpPr>
        <p:spPr>
          <a:xfrm>
            <a:off x="137928" y="365580"/>
            <a:ext cx="11142300" cy="960600"/>
          </a:xfrm>
          <a:prstGeom prst="rect">
            <a:avLst/>
          </a:prstGeom>
          <a:noFill/>
          <a:ln>
            <a:noFill/>
          </a:ln>
        </p:spPr>
        <p:txBody>
          <a:bodyPr spcFirstLastPara="1" wrap="square" lIns="91425" tIns="45700" rIns="91425" bIns="45700" anchor="b" anchorCtr="0">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ts val="0"/>
              </a:spcBef>
              <a:spcAft>
                <a:spcPts val="0"/>
              </a:spcAft>
              <a:buClr>
                <a:srgbClr val="E4E8EE"/>
              </a:buClr>
              <a:buSzPts val="2970"/>
              <a:buFont typeface="Libre Franklin"/>
              <a:buNone/>
              <a:tabLst/>
              <a:defRPr/>
            </a:pPr>
            <a:r>
              <a:rPr kumimoji="0" lang="en-US" sz="297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Mussels Phase 3: progress in meeting research methods</a:t>
            </a:r>
            <a:endParaRPr kumimoji="0" lang="en-US" sz="27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pic>
        <p:nvPicPr>
          <p:cNvPr id="11" name="Picture 10">
            <a:extLst>
              <a:ext uri="{FF2B5EF4-FFF2-40B4-BE49-F238E27FC236}">
                <a16:creationId xmlns:a16="http://schemas.microsoft.com/office/drawing/2014/main" id="{F9365F6F-F75D-43A1-BB9E-26A6FB7B9674}"/>
              </a:ext>
            </a:extLst>
          </p:cNvPr>
          <p:cNvPicPr>
            <a:picLocks noChangeAspect="1"/>
          </p:cNvPicPr>
          <p:nvPr/>
        </p:nvPicPr>
        <p:blipFill>
          <a:blip r:embed="rId3"/>
          <a:stretch>
            <a:fillRect/>
          </a:stretch>
        </p:blipFill>
        <p:spPr>
          <a:xfrm>
            <a:off x="137928" y="3108165"/>
            <a:ext cx="4348115" cy="2371896"/>
          </a:xfrm>
          <a:prstGeom prst="rect">
            <a:avLst/>
          </a:prstGeom>
        </p:spPr>
      </p:pic>
      <p:pic>
        <p:nvPicPr>
          <p:cNvPr id="12" name="Picture 11">
            <a:extLst>
              <a:ext uri="{FF2B5EF4-FFF2-40B4-BE49-F238E27FC236}">
                <a16:creationId xmlns:a16="http://schemas.microsoft.com/office/drawing/2014/main" id="{59621A15-08EF-48BD-8D1B-DE57A7D7C71E}"/>
              </a:ext>
            </a:extLst>
          </p:cNvPr>
          <p:cNvPicPr>
            <a:picLocks noChangeAspect="1"/>
          </p:cNvPicPr>
          <p:nvPr/>
        </p:nvPicPr>
        <p:blipFill>
          <a:blip r:embed="rId4"/>
          <a:stretch>
            <a:fillRect/>
          </a:stretch>
        </p:blipFill>
        <p:spPr>
          <a:xfrm>
            <a:off x="4756881" y="3172609"/>
            <a:ext cx="3493655" cy="2243007"/>
          </a:xfrm>
          <a:prstGeom prst="rect">
            <a:avLst/>
          </a:prstGeom>
        </p:spPr>
      </p:pic>
      <p:sp>
        <p:nvSpPr>
          <p:cNvPr id="8" name="Rectangle 7">
            <a:extLst>
              <a:ext uri="{FF2B5EF4-FFF2-40B4-BE49-F238E27FC236}">
                <a16:creationId xmlns:a16="http://schemas.microsoft.com/office/drawing/2014/main" id="{50B5AAFB-CAB9-4C97-BEB1-709614FB2572}"/>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381093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480131"/>
          </a:xfrm>
        </p:spPr>
        <p:txBody>
          <a:bodyPr>
            <a:noAutofit/>
          </a:bodyPr>
          <a:lstStyle/>
          <a:p>
            <a:r>
              <a:rPr lang="en-US" sz="3600" dirty="0"/>
              <a:t>Arctic Mussels Phase 3: Metabolomics</a:t>
            </a:r>
          </a:p>
        </p:txBody>
      </p:sp>
      <p:sp>
        <p:nvSpPr>
          <p:cNvPr id="5" name="Google Shape;251;p8">
            <a:extLst>
              <a:ext uri="{FF2B5EF4-FFF2-40B4-BE49-F238E27FC236}">
                <a16:creationId xmlns:a16="http://schemas.microsoft.com/office/drawing/2014/main" id="{544826C7-A432-7B44-93C1-06AE203A47EF}"/>
              </a:ext>
            </a:extLst>
          </p:cNvPr>
          <p:cNvSpPr txBox="1">
            <a:spLocks/>
          </p:cNvSpPr>
          <p:nvPr/>
        </p:nvSpPr>
        <p:spPr>
          <a:xfrm>
            <a:off x="1477156" y="1466849"/>
            <a:ext cx="10714843" cy="4134425"/>
          </a:xfrm>
          <a:prstGeom prst="rect">
            <a:avLst/>
          </a:prstGeom>
          <a:noFill/>
          <a:ln>
            <a:noFill/>
          </a:ln>
        </p:spPr>
        <p:txBody>
          <a:bodyPr spcFirstLastPara="1" wrap="square" lIns="91425" tIns="45700" rIns="91425" bIns="45700" anchor="t" anchorCtr="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1120" marR="0" lvl="0" indent="0" algn="l" defTabSz="914400" rtl="0" eaLnBrk="1" fontAlgn="auto" latinLnBrk="0" hangingPunct="1">
              <a:lnSpc>
                <a:spcPct val="110000"/>
              </a:lnSpc>
              <a:spcBef>
                <a:spcPts val="0"/>
              </a:spcBef>
              <a:spcAft>
                <a:spcPts val="0"/>
              </a:spcAft>
              <a:buClrTx/>
              <a:buSzPts val="720"/>
              <a:buFont typeface="Arial" panose="020B0604020202020204" pitchFamily="34" charset="0"/>
              <a:buChar char="•"/>
              <a:tabLst/>
              <a:defRPr/>
            </a:pPr>
            <a:r>
              <a:rPr kumimoji="0" lang="en-US" sz="1600" b="1"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Metrics for Phase 3:</a:t>
            </a:r>
            <a:endParaRPr kumimoji="0" lang="en-US" sz="1600" b="1" i="0" u="none" strike="noStrike" kern="1200" cap="none" spc="0" normalizeH="0" baseline="0" noProof="0">
              <a:ln>
                <a:noFill/>
              </a:ln>
              <a:solidFill>
                <a:srgbClr val="E4E8EE"/>
              </a:solidFill>
              <a:effectLst/>
              <a:uLnTx/>
              <a:uFillTx/>
              <a:latin typeface="Calibri"/>
              <a:ea typeface="Calibri"/>
              <a:cs typeface="Calibri"/>
              <a:sym typeface="Calibri"/>
            </a:endParaRPr>
          </a:p>
          <a:p>
            <a:pPr marL="0" marR="0" lvl="0" indent="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Task A: Documentation of NMR spectra from tissue extracts. </a:t>
            </a:r>
            <a:endParaRPr kumimoji="0" lang="en-US" sz="1600" b="0" i="0" u="none" strike="noStrike" kern="1200" cap="none" spc="0" normalizeH="0" baseline="0" noProof="0">
              <a:ln>
                <a:noFill/>
              </a:ln>
              <a:solidFill>
                <a:srgbClr val="E4E8EE"/>
              </a:solidFill>
              <a:effectLst/>
              <a:uLnTx/>
              <a:uFillTx/>
              <a:latin typeface="Calibri"/>
              <a:ea typeface="Calibri"/>
              <a:cs typeface="Calibri"/>
              <a:sym typeface="Calibri"/>
            </a:endParaRPr>
          </a:p>
          <a:p>
            <a:pPr marL="0" marR="0" lvl="0" indent="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Task B: Using NMR spectra, identify small molecule metabolites present in tissues based on database matches. </a:t>
            </a:r>
            <a:endParaRPr kumimoji="0" lang="en-US" sz="1600" b="0" i="0" u="none" strike="noStrike" kern="1200" cap="none" spc="0" normalizeH="0" baseline="0" noProof="0">
              <a:ln>
                <a:noFill/>
              </a:ln>
              <a:solidFill>
                <a:srgbClr val="E4E8EE"/>
              </a:solidFill>
              <a:effectLst/>
              <a:uLnTx/>
              <a:uFillTx/>
              <a:latin typeface="Calibri"/>
              <a:ea typeface="Calibri"/>
              <a:cs typeface="Calibri"/>
              <a:sym typeface="Calibri"/>
            </a:endParaRPr>
          </a:p>
          <a:p>
            <a:pPr marL="0" marR="0" lvl="0" indent="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600" b="0" i="0" u="none" strike="noStrike" kern="1200" cap="none" spc="0" normalizeH="0" baseline="0" noProof="0">
                <a:ln>
                  <a:noFill/>
                </a:ln>
                <a:solidFill>
                  <a:srgbClr val="E4E8EE"/>
                </a:solidFill>
                <a:effectLst/>
                <a:uLnTx/>
                <a:uFillTx/>
                <a:latin typeface="Franklin Gothic Book" panose="020B0503020102020204" pitchFamily="34" charset="0"/>
                <a:ea typeface="+mn-ea"/>
                <a:cs typeface="+mn-cs"/>
              </a:rPr>
              <a:t>Task C: Statistically compare differences in metabolite profiles between treatments, across time, and between individuals. Tomco to evaluate and quality control the data.</a:t>
            </a:r>
            <a:endParaRPr kumimoji="0" lang="en-US" sz="1600" b="0" i="0" u="none" strike="noStrike" kern="1200" cap="none" spc="0" normalizeH="0" baseline="0" noProof="0" dirty="0">
              <a:ln>
                <a:noFill/>
              </a:ln>
              <a:solidFill>
                <a:srgbClr val="E4E8EE"/>
              </a:solidFill>
              <a:effectLst/>
              <a:uLnTx/>
              <a:uFillTx/>
              <a:latin typeface="Calibri"/>
              <a:ea typeface="Calibri"/>
              <a:cs typeface="Calibri"/>
              <a:sym typeface="Calibri"/>
            </a:endParaRPr>
          </a:p>
        </p:txBody>
      </p:sp>
      <p:sp>
        <p:nvSpPr>
          <p:cNvPr id="6" name="Rectangle 5">
            <a:extLst>
              <a:ext uri="{FF2B5EF4-FFF2-40B4-BE49-F238E27FC236}">
                <a16:creationId xmlns:a16="http://schemas.microsoft.com/office/drawing/2014/main" id="{B9A0993B-8016-2C49-853A-2501AC376151}"/>
              </a:ext>
            </a:extLst>
          </p:cNvPr>
          <p:cNvSpPr/>
          <p:nvPr/>
        </p:nvSpPr>
        <p:spPr>
          <a:xfrm>
            <a:off x="350692" y="1693625"/>
            <a:ext cx="1000595"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FF4DCD6-68D4-F845-9991-E65635BF1C0B}"/>
              </a:ext>
            </a:extLst>
          </p:cNvPr>
          <p:cNvSpPr/>
          <p:nvPr/>
        </p:nvSpPr>
        <p:spPr>
          <a:xfrm>
            <a:off x="337902" y="1963953"/>
            <a:ext cx="1000595"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143F83-B90D-42D6-9FAA-C5AEBB6862EF}"/>
              </a:ext>
            </a:extLst>
          </p:cNvPr>
          <p:cNvSpPr/>
          <p:nvPr/>
        </p:nvSpPr>
        <p:spPr>
          <a:xfrm>
            <a:off x="350692" y="2271730"/>
            <a:ext cx="1000595"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C8A4C76F-BC57-4A56-A532-79FA9EE69FE7}"/>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3057964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480131"/>
          </a:xfrm>
        </p:spPr>
        <p:txBody>
          <a:bodyPr>
            <a:noAutofit/>
          </a:bodyPr>
          <a:lstStyle/>
          <a:p>
            <a:r>
              <a:rPr lang="en-US" sz="3600" dirty="0"/>
              <a:t>Arctic Mussels Phase 3: Metabolomics</a:t>
            </a:r>
          </a:p>
        </p:txBody>
      </p:sp>
      <p:sp>
        <p:nvSpPr>
          <p:cNvPr id="5" name="Google Shape;233;p7">
            <a:extLst>
              <a:ext uri="{FF2B5EF4-FFF2-40B4-BE49-F238E27FC236}">
                <a16:creationId xmlns:a16="http://schemas.microsoft.com/office/drawing/2014/main" id="{118EB294-A257-634C-B2B5-6EFFA964D2B0}"/>
              </a:ext>
            </a:extLst>
          </p:cNvPr>
          <p:cNvSpPr txBox="1">
            <a:spLocks/>
          </p:cNvSpPr>
          <p:nvPr/>
        </p:nvSpPr>
        <p:spPr>
          <a:xfrm>
            <a:off x="1329575" y="1635128"/>
            <a:ext cx="9890832" cy="3375054"/>
          </a:xfrm>
          <a:prstGeom prst="rect">
            <a:avLst/>
          </a:prstGeom>
          <a:noFill/>
          <a:ln>
            <a:noFill/>
          </a:ln>
        </p:spPr>
        <p:txBody>
          <a:bodyPr spcFirstLastPara="1" wrap="square" lIns="91425" tIns="45700" rIns="91425" bIns="45700" anchor="t" anchorCtr="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Milestones for Phase 3:</a:t>
            </a:r>
          </a:p>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endPar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80000"/>
              </a:lnSpc>
              <a:spcBef>
                <a:spcPts val="200"/>
              </a:spcBef>
              <a:spcAft>
                <a:spcPts val="0"/>
              </a:spcAft>
              <a:buClr>
                <a:srgbClr val="000000"/>
              </a:buClr>
              <a:buSzPts val="1400"/>
              <a:buFont typeface="+mj-lt"/>
              <a:buAutoNum type="arabicPeriod"/>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Metabolites will be extracted from tissues and archived</a:t>
            </a:r>
          </a:p>
          <a:p>
            <a:pPr marL="342900" marR="0" lvl="0" indent="-342900" algn="l" defTabSz="914400" rtl="0" eaLnBrk="1" fontAlgn="auto" latinLnBrk="0" hangingPunct="1">
              <a:lnSpc>
                <a:spcPct val="80000"/>
              </a:lnSpc>
              <a:spcBef>
                <a:spcPts val="200"/>
              </a:spcBef>
              <a:spcAft>
                <a:spcPts val="0"/>
              </a:spcAft>
              <a:buClr>
                <a:srgbClr val="000000"/>
              </a:buClr>
              <a:buSzPts val="1400"/>
              <a:buFont typeface="+mj-lt"/>
              <a:buAutoNum type="arabicPeriod"/>
              <a:tabLst/>
              <a:defRPr/>
            </a:pPr>
            <a:endPar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80000"/>
              </a:lnSpc>
              <a:spcBef>
                <a:spcPts val="200"/>
              </a:spcBef>
              <a:spcAft>
                <a:spcPts val="0"/>
              </a:spcAft>
              <a:buClr>
                <a:srgbClr val="000000"/>
              </a:buClr>
              <a:buSzPts val="1400"/>
              <a:buFont typeface="+mj-lt"/>
              <a:buAutoNum type="arabicPeriod"/>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NMR spectral data will be acquired at the University of Alaska Anchorage NMR facility</a:t>
            </a:r>
          </a:p>
          <a:p>
            <a:pPr marL="342900" marR="0" lvl="0" indent="-342900" algn="l" defTabSz="914400" rtl="0" eaLnBrk="1" fontAlgn="auto" latinLnBrk="0" hangingPunct="1">
              <a:lnSpc>
                <a:spcPct val="80000"/>
              </a:lnSpc>
              <a:spcBef>
                <a:spcPts val="200"/>
              </a:spcBef>
              <a:spcAft>
                <a:spcPts val="0"/>
              </a:spcAft>
              <a:buClr>
                <a:srgbClr val="000000"/>
              </a:buClr>
              <a:buSzPts val="1400"/>
              <a:buFont typeface="+mj-lt"/>
              <a:buAutoNum type="arabicPeriod"/>
              <a:tabLst/>
              <a:defRPr/>
            </a:pPr>
            <a:endPar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80000"/>
              </a:lnSpc>
              <a:spcBef>
                <a:spcPts val="200"/>
              </a:spcBef>
              <a:spcAft>
                <a:spcPts val="0"/>
              </a:spcAft>
              <a:buClr>
                <a:srgbClr val="000000"/>
              </a:buClr>
              <a:buSzPts val="1400"/>
              <a:buFont typeface="+mj-lt"/>
              <a:buAutoNum type="arabicPeriod"/>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Chemical constituencies that correspond to primary metabolites (polar and nonpolar) found in the Human Metabolome Database will be identified</a:t>
            </a:r>
          </a:p>
          <a:p>
            <a:pPr marL="342900" marR="0" lvl="0" indent="-342900" algn="l" defTabSz="914400" rtl="0" eaLnBrk="1" fontAlgn="auto" latinLnBrk="0" hangingPunct="1">
              <a:lnSpc>
                <a:spcPct val="80000"/>
              </a:lnSpc>
              <a:spcBef>
                <a:spcPts val="200"/>
              </a:spcBef>
              <a:spcAft>
                <a:spcPts val="0"/>
              </a:spcAft>
              <a:buClr>
                <a:srgbClr val="000000"/>
              </a:buClr>
              <a:buSzPts val="1400"/>
              <a:buFont typeface="+mj-lt"/>
              <a:buAutoNum type="arabicPeriod"/>
              <a:tabLst/>
              <a:defRPr/>
            </a:pPr>
            <a:endPar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80000"/>
              </a:lnSpc>
              <a:spcBef>
                <a:spcPts val="200"/>
              </a:spcBef>
              <a:spcAft>
                <a:spcPts val="0"/>
              </a:spcAft>
              <a:buClr>
                <a:srgbClr val="000000"/>
              </a:buClr>
              <a:buSzPts val="1400"/>
              <a:buFont typeface="+mj-lt"/>
              <a:buAutoNum type="arabicPeriod"/>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Concentrations of the identified metabolites will be determined</a:t>
            </a:r>
          </a:p>
          <a:p>
            <a:pPr marL="342900" marR="0" lvl="0" indent="-342900" algn="l" defTabSz="914400" rtl="0" eaLnBrk="1" fontAlgn="auto" latinLnBrk="0" hangingPunct="1">
              <a:lnSpc>
                <a:spcPct val="80000"/>
              </a:lnSpc>
              <a:spcBef>
                <a:spcPts val="200"/>
              </a:spcBef>
              <a:spcAft>
                <a:spcPts val="0"/>
              </a:spcAft>
              <a:buClr>
                <a:srgbClr val="000000"/>
              </a:buClr>
              <a:buSzPts val="1400"/>
              <a:buFont typeface="+mj-lt"/>
              <a:buAutoNum type="arabicPeriod"/>
              <a:tabLst/>
              <a:defRPr/>
            </a:pPr>
            <a:endPar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80000"/>
              </a:lnSpc>
              <a:spcBef>
                <a:spcPts val="200"/>
              </a:spcBef>
              <a:spcAft>
                <a:spcPts val="0"/>
              </a:spcAft>
              <a:buClr>
                <a:srgbClr val="000000"/>
              </a:buClr>
              <a:buSzPts val="1400"/>
              <a:buFont typeface="+mj-lt"/>
              <a:buAutoNum type="arabicPeriod"/>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Multivariate statistical analysis (PCA) will be performed on binned NMR spectra (i.e. unsupervised metabolomics)</a:t>
            </a:r>
          </a:p>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endParaRPr kumimoji="0" lang="en-US" sz="1125"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endParaRPr kumimoji="0" lang="en-US" sz="1125"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endParaRPr kumimoji="0" lang="en-US" sz="1125"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Rectangle 7">
            <a:extLst>
              <a:ext uri="{FF2B5EF4-FFF2-40B4-BE49-F238E27FC236}">
                <a16:creationId xmlns:a16="http://schemas.microsoft.com/office/drawing/2014/main" id="{918A5B35-EC05-E843-BE20-12E0DBED6E43}"/>
              </a:ext>
            </a:extLst>
          </p:cNvPr>
          <p:cNvSpPr/>
          <p:nvPr/>
        </p:nvSpPr>
        <p:spPr>
          <a:xfrm>
            <a:off x="138832" y="2262785"/>
            <a:ext cx="11035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18A5B35-EC05-E843-BE20-12E0DBED6E43}"/>
              </a:ext>
            </a:extLst>
          </p:cNvPr>
          <p:cNvSpPr/>
          <p:nvPr/>
        </p:nvSpPr>
        <p:spPr>
          <a:xfrm>
            <a:off x="119545" y="2657103"/>
            <a:ext cx="11035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18A5B35-EC05-E843-BE20-12E0DBED6E43}"/>
              </a:ext>
            </a:extLst>
          </p:cNvPr>
          <p:cNvSpPr/>
          <p:nvPr/>
        </p:nvSpPr>
        <p:spPr>
          <a:xfrm>
            <a:off x="119545" y="3207463"/>
            <a:ext cx="11035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18A5B35-EC05-E843-BE20-12E0DBED6E43}"/>
              </a:ext>
            </a:extLst>
          </p:cNvPr>
          <p:cNvSpPr/>
          <p:nvPr/>
        </p:nvSpPr>
        <p:spPr>
          <a:xfrm>
            <a:off x="119545" y="3757823"/>
            <a:ext cx="11035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2EF7712-1397-4D08-83A3-2E320166FD2A}"/>
              </a:ext>
            </a:extLst>
          </p:cNvPr>
          <p:cNvSpPr/>
          <p:nvPr/>
        </p:nvSpPr>
        <p:spPr>
          <a:xfrm>
            <a:off x="111334" y="4225884"/>
            <a:ext cx="110357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26B6A06-0671-43CD-B955-7572DF774F98}"/>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9586100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56431" y="773269"/>
            <a:ext cx="71811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Results: Metabolomics – All treatments, all light conditions, all time points </a:t>
            </a:r>
          </a:p>
        </p:txBody>
      </p:sp>
      <p:pic>
        <p:nvPicPr>
          <p:cNvPr id="3" name="Picture 2">
            <a:extLst>
              <a:ext uri="{FF2B5EF4-FFF2-40B4-BE49-F238E27FC236}">
                <a16:creationId xmlns:a16="http://schemas.microsoft.com/office/drawing/2014/main" id="{A35BEC06-CC0D-429F-91DD-091A2606CC7D}"/>
              </a:ext>
            </a:extLst>
          </p:cNvPr>
          <p:cNvPicPr>
            <a:picLocks noChangeAspect="1"/>
          </p:cNvPicPr>
          <p:nvPr/>
        </p:nvPicPr>
        <p:blipFill>
          <a:blip r:embed="rId2"/>
          <a:stretch>
            <a:fillRect/>
          </a:stretch>
        </p:blipFill>
        <p:spPr>
          <a:xfrm>
            <a:off x="1043129" y="1436415"/>
            <a:ext cx="3720971" cy="3720971"/>
          </a:xfrm>
          <a:prstGeom prst="rect">
            <a:avLst/>
          </a:prstGeom>
        </p:spPr>
      </p:pic>
      <p:sp>
        <p:nvSpPr>
          <p:cNvPr id="14" name="TextBox 13">
            <a:extLst>
              <a:ext uri="{FF2B5EF4-FFF2-40B4-BE49-F238E27FC236}">
                <a16:creationId xmlns:a16="http://schemas.microsoft.com/office/drawing/2014/main" id="{9E77A2EC-7024-43B9-84C7-CD1DE6D84624}"/>
              </a:ext>
            </a:extLst>
          </p:cNvPr>
          <p:cNvSpPr txBox="1"/>
          <p:nvPr/>
        </p:nvSpPr>
        <p:spPr>
          <a:xfrm>
            <a:off x="5017674" y="1436415"/>
            <a:ext cx="4236165"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Classifier: Photoperiod (light exposure)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Each data point represents all the metabolites found in a single individual.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Differences between 0 &amp; 24 </a:t>
            </a:r>
            <a:r>
              <a:rPr kumimoji="0" lang="en-US" sz="1800" b="0" i="0" u="none" strike="noStrike" kern="1200" cap="none" spc="0" normalizeH="0" baseline="0" noProof="0" dirty="0" err="1">
                <a:ln>
                  <a:noFill/>
                </a:ln>
                <a:solidFill>
                  <a:srgbClr val="E4E8EE"/>
                </a:solidFill>
                <a:effectLst/>
                <a:uLnTx/>
                <a:uFillTx/>
                <a:latin typeface="Calibri" panose="020F0502020204030204"/>
                <a:ea typeface="+mn-ea"/>
                <a:cs typeface="+mn-cs"/>
              </a:rPr>
              <a:t>hr</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while 12 </a:t>
            </a:r>
            <a:r>
              <a:rPr kumimoji="0" lang="en-US" sz="1800" b="0" i="0" u="none" strike="noStrike" kern="1200" cap="none" spc="0" normalizeH="0" baseline="0" noProof="0" dirty="0" err="1">
                <a:ln>
                  <a:noFill/>
                </a:ln>
                <a:solidFill>
                  <a:srgbClr val="E4E8EE"/>
                </a:solidFill>
                <a:effectLst/>
                <a:uLnTx/>
                <a:uFillTx/>
                <a:latin typeface="Calibri" panose="020F0502020204030204"/>
                <a:ea typeface="+mn-ea"/>
                <a:cs typeface="+mn-cs"/>
              </a:rPr>
              <a:t>hr</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is intermediary</a:t>
            </a:r>
          </a:p>
        </p:txBody>
      </p:sp>
      <p:pic>
        <p:nvPicPr>
          <p:cNvPr id="6" name="Picture 5">
            <a:extLst>
              <a:ext uri="{FF2B5EF4-FFF2-40B4-BE49-F238E27FC236}">
                <a16:creationId xmlns:a16="http://schemas.microsoft.com/office/drawing/2014/main" id="{608253A2-EAB7-4696-969B-3C4D9A629F13}"/>
              </a:ext>
            </a:extLst>
          </p:cNvPr>
          <p:cNvPicPr>
            <a:picLocks noChangeAspect="1"/>
          </p:cNvPicPr>
          <p:nvPr/>
        </p:nvPicPr>
        <p:blipFill>
          <a:blip r:embed="rId3"/>
          <a:stretch>
            <a:fillRect/>
          </a:stretch>
        </p:blipFill>
        <p:spPr>
          <a:xfrm>
            <a:off x="8257455" y="3609163"/>
            <a:ext cx="3096446" cy="3096446"/>
          </a:xfrm>
          <a:prstGeom prst="rect">
            <a:avLst/>
          </a:prstGeom>
        </p:spPr>
      </p:pic>
      <p:sp>
        <p:nvSpPr>
          <p:cNvPr id="7" name="Rectangle 6">
            <a:extLst>
              <a:ext uri="{FF2B5EF4-FFF2-40B4-BE49-F238E27FC236}">
                <a16:creationId xmlns:a16="http://schemas.microsoft.com/office/drawing/2014/main" id="{82BD1817-AC31-407D-B2E6-9E29CE4E1695}"/>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3844459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4EB8CE-F1AD-4D61-A5D6-C0B455312774}"/>
              </a:ext>
            </a:extLst>
          </p:cNvPr>
          <p:cNvPicPr>
            <a:picLocks noChangeAspect="1"/>
          </p:cNvPicPr>
          <p:nvPr/>
        </p:nvPicPr>
        <p:blipFill>
          <a:blip r:embed="rId2"/>
          <a:stretch>
            <a:fillRect/>
          </a:stretch>
        </p:blipFill>
        <p:spPr>
          <a:xfrm>
            <a:off x="600485" y="1430889"/>
            <a:ext cx="3996222" cy="3996222"/>
          </a:xfrm>
          <a:prstGeom prst="rect">
            <a:avLst/>
          </a:prstGeom>
        </p:spPr>
      </p:pic>
      <p:sp>
        <p:nvSpPr>
          <p:cNvPr id="7" name="TextBox 6">
            <a:extLst>
              <a:ext uri="{FF2B5EF4-FFF2-40B4-BE49-F238E27FC236}">
                <a16:creationId xmlns:a16="http://schemas.microsoft.com/office/drawing/2014/main" id="{5FA0B9C5-DD3E-4360-9768-47963E418508}"/>
              </a:ext>
            </a:extLst>
          </p:cNvPr>
          <p:cNvSpPr txBox="1"/>
          <p:nvPr/>
        </p:nvSpPr>
        <p:spPr>
          <a:xfrm>
            <a:off x="556431" y="773269"/>
            <a:ext cx="71282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Results: Metabolomics – All treatments, all light conditions, all time points</a:t>
            </a:r>
          </a:p>
        </p:txBody>
      </p:sp>
      <p:sp>
        <p:nvSpPr>
          <p:cNvPr id="8" name="TextBox 7">
            <a:extLst>
              <a:ext uri="{FF2B5EF4-FFF2-40B4-BE49-F238E27FC236}">
                <a16:creationId xmlns:a16="http://schemas.microsoft.com/office/drawing/2014/main" id="{A9CB753A-1AAA-4874-92EC-25A4618F1337}"/>
              </a:ext>
            </a:extLst>
          </p:cNvPr>
          <p:cNvSpPr txBox="1"/>
          <p:nvPr/>
        </p:nvSpPr>
        <p:spPr>
          <a:xfrm>
            <a:off x="5311134" y="1830459"/>
            <a:ext cx="4236165"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Classifier: Exposure duration (time)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Each data point represents all the metabolites found in a single individual.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No difference between the 5 time points</a:t>
            </a:r>
          </a:p>
        </p:txBody>
      </p:sp>
      <p:sp>
        <p:nvSpPr>
          <p:cNvPr id="6" name="Rectangle 5">
            <a:extLst>
              <a:ext uri="{FF2B5EF4-FFF2-40B4-BE49-F238E27FC236}">
                <a16:creationId xmlns:a16="http://schemas.microsoft.com/office/drawing/2014/main" id="{3409FFE7-403E-4F11-97BE-D43CB687D5FD}"/>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9283737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FA0B9C5-DD3E-4360-9768-47963E418508}"/>
              </a:ext>
            </a:extLst>
          </p:cNvPr>
          <p:cNvSpPr txBox="1"/>
          <p:nvPr/>
        </p:nvSpPr>
        <p:spPr>
          <a:xfrm>
            <a:off x="556431" y="773269"/>
            <a:ext cx="91398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Results: Metabolomics –All light conditions, all time points, individual examination of treatment</a:t>
            </a:r>
          </a:p>
        </p:txBody>
      </p:sp>
      <p:sp>
        <p:nvSpPr>
          <p:cNvPr id="8" name="TextBox 7">
            <a:extLst>
              <a:ext uri="{FF2B5EF4-FFF2-40B4-BE49-F238E27FC236}">
                <a16:creationId xmlns:a16="http://schemas.microsoft.com/office/drawing/2014/main" id="{A9CB753A-1AAA-4874-92EC-25A4618F1337}"/>
              </a:ext>
            </a:extLst>
          </p:cNvPr>
          <p:cNvSpPr txBox="1"/>
          <p:nvPr/>
        </p:nvSpPr>
        <p:spPr>
          <a:xfrm>
            <a:off x="1186169" y="1500918"/>
            <a:ext cx="7442699"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Classifier: Photoperiod (light exposure)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Each data point represents all the metabolites found in a single individual.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Differences between photoperiod for each treatment</a:t>
            </a:r>
          </a:p>
        </p:txBody>
      </p:sp>
      <p:pic>
        <p:nvPicPr>
          <p:cNvPr id="3" name="Picture 2">
            <a:extLst>
              <a:ext uri="{FF2B5EF4-FFF2-40B4-BE49-F238E27FC236}">
                <a16:creationId xmlns:a16="http://schemas.microsoft.com/office/drawing/2014/main" id="{D1A06728-DB16-4467-94B8-499A8F38F623}"/>
              </a:ext>
            </a:extLst>
          </p:cNvPr>
          <p:cNvPicPr>
            <a:picLocks noChangeAspect="1"/>
          </p:cNvPicPr>
          <p:nvPr/>
        </p:nvPicPr>
        <p:blipFill>
          <a:blip r:embed="rId2"/>
          <a:stretch>
            <a:fillRect/>
          </a:stretch>
        </p:blipFill>
        <p:spPr>
          <a:xfrm>
            <a:off x="236305" y="3316299"/>
            <a:ext cx="2253322" cy="2253322"/>
          </a:xfrm>
          <a:prstGeom prst="rect">
            <a:avLst/>
          </a:prstGeom>
        </p:spPr>
      </p:pic>
      <p:pic>
        <p:nvPicPr>
          <p:cNvPr id="6" name="Picture 5">
            <a:extLst>
              <a:ext uri="{FF2B5EF4-FFF2-40B4-BE49-F238E27FC236}">
                <a16:creationId xmlns:a16="http://schemas.microsoft.com/office/drawing/2014/main" id="{E7A626BC-B63E-4978-A872-C85D7FDA7664}"/>
              </a:ext>
            </a:extLst>
          </p:cNvPr>
          <p:cNvPicPr>
            <a:picLocks noChangeAspect="1"/>
          </p:cNvPicPr>
          <p:nvPr/>
        </p:nvPicPr>
        <p:blipFill>
          <a:blip r:embed="rId3"/>
          <a:stretch>
            <a:fillRect/>
          </a:stretch>
        </p:blipFill>
        <p:spPr>
          <a:xfrm>
            <a:off x="9658414" y="3337309"/>
            <a:ext cx="2212746" cy="2212746"/>
          </a:xfrm>
          <a:prstGeom prst="rect">
            <a:avLst/>
          </a:prstGeom>
        </p:spPr>
      </p:pic>
      <p:sp>
        <p:nvSpPr>
          <p:cNvPr id="9" name="TextBox 8">
            <a:extLst>
              <a:ext uri="{FF2B5EF4-FFF2-40B4-BE49-F238E27FC236}">
                <a16:creationId xmlns:a16="http://schemas.microsoft.com/office/drawing/2014/main" id="{CEDC4A45-B111-45D6-B03C-8C55BFF500CF}"/>
              </a:ext>
            </a:extLst>
          </p:cNvPr>
          <p:cNvSpPr txBox="1"/>
          <p:nvPr/>
        </p:nvSpPr>
        <p:spPr>
          <a:xfrm>
            <a:off x="621880" y="2787975"/>
            <a:ext cx="112857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Control</a:t>
            </a:r>
          </a:p>
        </p:txBody>
      </p:sp>
      <p:sp>
        <p:nvSpPr>
          <p:cNvPr id="10" name="TextBox 9">
            <a:extLst>
              <a:ext uri="{FF2B5EF4-FFF2-40B4-BE49-F238E27FC236}">
                <a16:creationId xmlns:a16="http://schemas.microsoft.com/office/drawing/2014/main" id="{955A05DC-4266-4C8B-A348-77F6F2D2C1AB}"/>
              </a:ext>
            </a:extLst>
          </p:cNvPr>
          <p:cNvSpPr txBox="1"/>
          <p:nvPr/>
        </p:nvSpPr>
        <p:spPr>
          <a:xfrm>
            <a:off x="3382714" y="2785272"/>
            <a:ext cx="5437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Oil</a:t>
            </a:r>
          </a:p>
        </p:txBody>
      </p:sp>
      <p:sp>
        <p:nvSpPr>
          <p:cNvPr id="11" name="TextBox 10">
            <a:extLst>
              <a:ext uri="{FF2B5EF4-FFF2-40B4-BE49-F238E27FC236}">
                <a16:creationId xmlns:a16="http://schemas.microsoft.com/office/drawing/2014/main" id="{8971FEBE-073E-470F-A866-D867708574AE}"/>
              </a:ext>
            </a:extLst>
          </p:cNvPr>
          <p:cNvSpPr txBox="1"/>
          <p:nvPr/>
        </p:nvSpPr>
        <p:spPr>
          <a:xfrm>
            <a:off x="5265847" y="2787975"/>
            <a:ext cx="154856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Dispersant</a:t>
            </a:r>
          </a:p>
        </p:txBody>
      </p:sp>
      <p:sp>
        <p:nvSpPr>
          <p:cNvPr id="12" name="TextBox 11">
            <a:extLst>
              <a:ext uri="{FF2B5EF4-FFF2-40B4-BE49-F238E27FC236}">
                <a16:creationId xmlns:a16="http://schemas.microsoft.com/office/drawing/2014/main" id="{1A40D3D9-7C91-4006-AC35-F608742F89B9}"/>
              </a:ext>
            </a:extLst>
          </p:cNvPr>
          <p:cNvSpPr txBox="1"/>
          <p:nvPr/>
        </p:nvSpPr>
        <p:spPr>
          <a:xfrm>
            <a:off x="7441841" y="2785270"/>
            <a:ext cx="18752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Dispersed Oil</a:t>
            </a:r>
          </a:p>
        </p:txBody>
      </p:sp>
      <p:sp>
        <p:nvSpPr>
          <p:cNvPr id="13" name="TextBox 12">
            <a:extLst>
              <a:ext uri="{FF2B5EF4-FFF2-40B4-BE49-F238E27FC236}">
                <a16:creationId xmlns:a16="http://schemas.microsoft.com/office/drawing/2014/main" id="{9F12C6AD-6D27-496C-AB87-0670C7E0F35D}"/>
              </a:ext>
            </a:extLst>
          </p:cNvPr>
          <p:cNvSpPr txBox="1"/>
          <p:nvPr/>
        </p:nvSpPr>
        <p:spPr>
          <a:xfrm>
            <a:off x="10024504" y="2785271"/>
            <a:ext cx="15456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Burned Oil</a:t>
            </a:r>
          </a:p>
        </p:txBody>
      </p:sp>
      <p:pic>
        <p:nvPicPr>
          <p:cNvPr id="15" name="Picture 14">
            <a:extLst>
              <a:ext uri="{FF2B5EF4-FFF2-40B4-BE49-F238E27FC236}">
                <a16:creationId xmlns:a16="http://schemas.microsoft.com/office/drawing/2014/main" id="{46F9C728-6EA9-4A76-A574-DBDA291EE2BE}"/>
              </a:ext>
            </a:extLst>
          </p:cNvPr>
          <p:cNvPicPr>
            <a:picLocks noChangeAspect="1"/>
          </p:cNvPicPr>
          <p:nvPr/>
        </p:nvPicPr>
        <p:blipFill>
          <a:blip r:embed="rId4"/>
          <a:stretch>
            <a:fillRect/>
          </a:stretch>
        </p:blipFill>
        <p:spPr>
          <a:xfrm>
            <a:off x="2622900" y="3316299"/>
            <a:ext cx="2253322" cy="2253322"/>
          </a:xfrm>
          <a:prstGeom prst="rect">
            <a:avLst/>
          </a:prstGeom>
        </p:spPr>
      </p:pic>
      <p:pic>
        <p:nvPicPr>
          <p:cNvPr id="17" name="Picture 16">
            <a:extLst>
              <a:ext uri="{FF2B5EF4-FFF2-40B4-BE49-F238E27FC236}">
                <a16:creationId xmlns:a16="http://schemas.microsoft.com/office/drawing/2014/main" id="{B3D88C66-5D04-4FEE-A45B-57974F95D507}"/>
              </a:ext>
            </a:extLst>
          </p:cNvPr>
          <p:cNvPicPr>
            <a:picLocks noChangeAspect="1"/>
          </p:cNvPicPr>
          <p:nvPr/>
        </p:nvPicPr>
        <p:blipFill>
          <a:blip r:embed="rId5"/>
          <a:stretch>
            <a:fillRect/>
          </a:stretch>
        </p:blipFill>
        <p:spPr>
          <a:xfrm>
            <a:off x="4957142" y="3316298"/>
            <a:ext cx="2233757" cy="2233757"/>
          </a:xfrm>
          <a:prstGeom prst="rect">
            <a:avLst/>
          </a:prstGeom>
        </p:spPr>
      </p:pic>
      <p:pic>
        <p:nvPicPr>
          <p:cNvPr id="19" name="Picture 18">
            <a:extLst>
              <a:ext uri="{FF2B5EF4-FFF2-40B4-BE49-F238E27FC236}">
                <a16:creationId xmlns:a16="http://schemas.microsoft.com/office/drawing/2014/main" id="{602B5837-DABA-4344-AC19-41F475EA4122}"/>
              </a:ext>
            </a:extLst>
          </p:cNvPr>
          <p:cNvPicPr>
            <a:picLocks noChangeAspect="1"/>
          </p:cNvPicPr>
          <p:nvPr/>
        </p:nvPicPr>
        <p:blipFill>
          <a:blip r:embed="rId6"/>
          <a:stretch>
            <a:fillRect/>
          </a:stretch>
        </p:blipFill>
        <p:spPr>
          <a:xfrm>
            <a:off x="7312891" y="3337309"/>
            <a:ext cx="2233758" cy="2233758"/>
          </a:xfrm>
          <a:prstGeom prst="rect">
            <a:avLst/>
          </a:prstGeom>
        </p:spPr>
      </p:pic>
      <p:sp>
        <p:nvSpPr>
          <p:cNvPr id="14" name="Rectangle 13">
            <a:extLst>
              <a:ext uri="{FF2B5EF4-FFF2-40B4-BE49-F238E27FC236}">
                <a16:creationId xmlns:a16="http://schemas.microsoft.com/office/drawing/2014/main" id="{C6CA8406-C37E-4837-BF96-7B582397B2E4}"/>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4152232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FA0B9C5-DD3E-4360-9768-47963E418508}"/>
              </a:ext>
            </a:extLst>
          </p:cNvPr>
          <p:cNvSpPr txBox="1"/>
          <p:nvPr/>
        </p:nvSpPr>
        <p:spPr>
          <a:xfrm>
            <a:off x="556431" y="773269"/>
            <a:ext cx="91398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Results: Metabolomics –All light conditions, all time points, individual examination of treatment</a:t>
            </a:r>
          </a:p>
        </p:txBody>
      </p:sp>
      <p:sp>
        <p:nvSpPr>
          <p:cNvPr id="8" name="TextBox 7">
            <a:extLst>
              <a:ext uri="{FF2B5EF4-FFF2-40B4-BE49-F238E27FC236}">
                <a16:creationId xmlns:a16="http://schemas.microsoft.com/office/drawing/2014/main" id="{A9CB753A-1AAA-4874-92EC-25A4618F1337}"/>
              </a:ext>
            </a:extLst>
          </p:cNvPr>
          <p:cNvSpPr txBox="1"/>
          <p:nvPr/>
        </p:nvSpPr>
        <p:spPr>
          <a:xfrm>
            <a:off x="1186169" y="1500918"/>
            <a:ext cx="7442699"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Classifier: Photoperiod (light exposure)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VIP Scores.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Different metabolites drive the observed variation between treatments</a:t>
            </a:r>
          </a:p>
        </p:txBody>
      </p:sp>
      <p:sp>
        <p:nvSpPr>
          <p:cNvPr id="9" name="TextBox 8">
            <a:extLst>
              <a:ext uri="{FF2B5EF4-FFF2-40B4-BE49-F238E27FC236}">
                <a16:creationId xmlns:a16="http://schemas.microsoft.com/office/drawing/2014/main" id="{CEDC4A45-B111-45D6-B03C-8C55BFF500CF}"/>
              </a:ext>
            </a:extLst>
          </p:cNvPr>
          <p:cNvSpPr txBox="1"/>
          <p:nvPr/>
        </p:nvSpPr>
        <p:spPr>
          <a:xfrm>
            <a:off x="621880" y="2787975"/>
            <a:ext cx="112857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Control</a:t>
            </a:r>
          </a:p>
        </p:txBody>
      </p:sp>
      <p:sp>
        <p:nvSpPr>
          <p:cNvPr id="10" name="TextBox 9">
            <a:extLst>
              <a:ext uri="{FF2B5EF4-FFF2-40B4-BE49-F238E27FC236}">
                <a16:creationId xmlns:a16="http://schemas.microsoft.com/office/drawing/2014/main" id="{955A05DC-4266-4C8B-A348-77F6F2D2C1AB}"/>
              </a:ext>
            </a:extLst>
          </p:cNvPr>
          <p:cNvSpPr txBox="1"/>
          <p:nvPr/>
        </p:nvSpPr>
        <p:spPr>
          <a:xfrm>
            <a:off x="3382714" y="2785272"/>
            <a:ext cx="5437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Oil</a:t>
            </a:r>
          </a:p>
        </p:txBody>
      </p:sp>
      <p:sp>
        <p:nvSpPr>
          <p:cNvPr id="11" name="TextBox 10">
            <a:extLst>
              <a:ext uri="{FF2B5EF4-FFF2-40B4-BE49-F238E27FC236}">
                <a16:creationId xmlns:a16="http://schemas.microsoft.com/office/drawing/2014/main" id="{8971FEBE-073E-470F-A866-D867708574AE}"/>
              </a:ext>
            </a:extLst>
          </p:cNvPr>
          <p:cNvSpPr txBox="1"/>
          <p:nvPr/>
        </p:nvSpPr>
        <p:spPr>
          <a:xfrm>
            <a:off x="5265847" y="2787975"/>
            <a:ext cx="154856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Dispersant</a:t>
            </a:r>
          </a:p>
        </p:txBody>
      </p:sp>
      <p:sp>
        <p:nvSpPr>
          <p:cNvPr id="12" name="TextBox 11">
            <a:extLst>
              <a:ext uri="{FF2B5EF4-FFF2-40B4-BE49-F238E27FC236}">
                <a16:creationId xmlns:a16="http://schemas.microsoft.com/office/drawing/2014/main" id="{1A40D3D9-7C91-4006-AC35-F608742F89B9}"/>
              </a:ext>
            </a:extLst>
          </p:cNvPr>
          <p:cNvSpPr txBox="1"/>
          <p:nvPr/>
        </p:nvSpPr>
        <p:spPr>
          <a:xfrm>
            <a:off x="7441841" y="2785270"/>
            <a:ext cx="18752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Dispersed Oil</a:t>
            </a:r>
          </a:p>
        </p:txBody>
      </p:sp>
      <p:sp>
        <p:nvSpPr>
          <p:cNvPr id="13" name="TextBox 12">
            <a:extLst>
              <a:ext uri="{FF2B5EF4-FFF2-40B4-BE49-F238E27FC236}">
                <a16:creationId xmlns:a16="http://schemas.microsoft.com/office/drawing/2014/main" id="{9F12C6AD-6D27-496C-AB87-0670C7E0F35D}"/>
              </a:ext>
            </a:extLst>
          </p:cNvPr>
          <p:cNvSpPr txBox="1"/>
          <p:nvPr/>
        </p:nvSpPr>
        <p:spPr>
          <a:xfrm>
            <a:off x="10024504" y="2785271"/>
            <a:ext cx="15456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Burned Oil</a:t>
            </a:r>
          </a:p>
        </p:txBody>
      </p:sp>
      <p:pic>
        <p:nvPicPr>
          <p:cNvPr id="25" name="Picture 24">
            <a:extLst>
              <a:ext uri="{FF2B5EF4-FFF2-40B4-BE49-F238E27FC236}">
                <a16:creationId xmlns:a16="http://schemas.microsoft.com/office/drawing/2014/main" id="{68151FB9-6FFF-4D59-9EBD-1EE0D3CC337D}"/>
              </a:ext>
            </a:extLst>
          </p:cNvPr>
          <p:cNvPicPr>
            <a:picLocks noChangeAspect="1"/>
          </p:cNvPicPr>
          <p:nvPr/>
        </p:nvPicPr>
        <p:blipFill>
          <a:blip r:embed="rId2"/>
          <a:stretch>
            <a:fillRect/>
          </a:stretch>
        </p:blipFill>
        <p:spPr>
          <a:xfrm>
            <a:off x="58747" y="3285151"/>
            <a:ext cx="2297202" cy="2297202"/>
          </a:xfrm>
          <a:prstGeom prst="rect">
            <a:avLst/>
          </a:prstGeom>
        </p:spPr>
      </p:pic>
      <p:pic>
        <p:nvPicPr>
          <p:cNvPr id="27" name="Picture 26">
            <a:extLst>
              <a:ext uri="{FF2B5EF4-FFF2-40B4-BE49-F238E27FC236}">
                <a16:creationId xmlns:a16="http://schemas.microsoft.com/office/drawing/2014/main" id="{0E3D9F0F-61A4-48B2-B187-087CE9EFED4D}"/>
              </a:ext>
            </a:extLst>
          </p:cNvPr>
          <p:cNvPicPr>
            <a:picLocks noChangeAspect="1"/>
          </p:cNvPicPr>
          <p:nvPr/>
        </p:nvPicPr>
        <p:blipFill>
          <a:blip r:embed="rId3"/>
          <a:stretch>
            <a:fillRect/>
          </a:stretch>
        </p:blipFill>
        <p:spPr>
          <a:xfrm>
            <a:off x="2409193" y="3285152"/>
            <a:ext cx="2297201" cy="2297201"/>
          </a:xfrm>
          <a:prstGeom prst="rect">
            <a:avLst/>
          </a:prstGeom>
        </p:spPr>
      </p:pic>
      <p:pic>
        <p:nvPicPr>
          <p:cNvPr id="29" name="Picture 28">
            <a:extLst>
              <a:ext uri="{FF2B5EF4-FFF2-40B4-BE49-F238E27FC236}">
                <a16:creationId xmlns:a16="http://schemas.microsoft.com/office/drawing/2014/main" id="{D501C27E-48F1-4FA1-8D98-71E02ABBA8CF}"/>
              </a:ext>
            </a:extLst>
          </p:cNvPr>
          <p:cNvPicPr>
            <a:picLocks noChangeAspect="1"/>
          </p:cNvPicPr>
          <p:nvPr/>
        </p:nvPicPr>
        <p:blipFill>
          <a:blip r:embed="rId4"/>
          <a:stretch>
            <a:fillRect/>
          </a:stretch>
        </p:blipFill>
        <p:spPr>
          <a:xfrm>
            <a:off x="4759638" y="3285152"/>
            <a:ext cx="2297201" cy="2297201"/>
          </a:xfrm>
          <a:prstGeom prst="rect">
            <a:avLst/>
          </a:prstGeom>
        </p:spPr>
      </p:pic>
      <p:pic>
        <p:nvPicPr>
          <p:cNvPr id="31" name="Picture 30">
            <a:extLst>
              <a:ext uri="{FF2B5EF4-FFF2-40B4-BE49-F238E27FC236}">
                <a16:creationId xmlns:a16="http://schemas.microsoft.com/office/drawing/2014/main" id="{E6E0D278-CCCB-4D31-B817-AFB2A14D3BF9}"/>
              </a:ext>
            </a:extLst>
          </p:cNvPr>
          <p:cNvPicPr>
            <a:picLocks noChangeAspect="1"/>
          </p:cNvPicPr>
          <p:nvPr/>
        </p:nvPicPr>
        <p:blipFill>
          <a:blip r:embed="rId5"/>
          <a:stretch>
            <a:fillRect/>
          </a:stretch>
        </p:blipFill>
        <p:spPr>
          <a:xfrm>
            <a:off x="7139230" y="3285151"/>
            <a:ext cx="2297202" cy="2297202"/>
          </a:xfrm>
          <a:prstGeom prst="rect">
            <a:avLst/>
          </a:prstGeom>
        </p:spPr>
      </p:pic>
      <p:pic>
        <p:nvPicPr>
          <p:cNvPr id="33" name="Picture 32">
            <a:extLst>
              <a:ext uri="{FF2B5EF4-FFF2-40B4-BE49-F238E27FC236}">
                <a16:creationId xmlns:a16="http://schemas.microsoft.com/office/drawing/2014/main" id="{3DFF9700-95DC-4506-AFE5-30080507A07E}"/>
              </a:ext>
            </a:extLst>
          </p:cNvPr>
          <p:cNvPicPr>
            <a:picLocks noChangeAspect="1"/>
          </p:cNvPicPr>
          <p:nvPr/>
        </p:nvPicPr>
        <p:blipFill>
          <a:blip r:embed="rId6"/>
          <a:stretch>
            <a:fillRect/>
          </a:stretch>
        </p:blipFill>
        <p:spPr>
          <a:xfrm>
            <a:off x="9572066" y="3285151"/>
            <a:ext cx="2297202" cy="2297202"/>
          </a:xfrm>
          <a:prstGeom prst="rect">
            <a:avLst/>
          </a:prstGeom>
        </p:spPr>
      </p:pic>
      <p:sp>
        <p:nvSpPr>
          <p:cNvPr id="14" name="Rectangle 13">
            <a:extLst>
              <a:ext uri="{FF2B5EF4-FFF2-40B4-BE49-F238E27FC236}">
                <a16:creationId xmlns:a16="http://schemas.microsoft.com/office/drawing/2014/main" id="{00B09F81-4E1A-435B-B63E-D9D84AEA6194}"/>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5088240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00;g647908e452_1_26">
            <a:extLst>
              <a:ext uri="{FF2B5EF4-FFF2-40B4-BE49-F238E27FC236}">
                <a16:creationId xmlns:a16="http://schemas.microsoft.com/office/drawing/2014/main" id="{EB20A685-52E8-5042-8C73-215CE29BF73A}"/>
              </a:ext>
            </a:extLst>
          </p:cNvPr>
          <p:cNvSpPr txBox="1">
            <a:spLocks/>
          </p:cNvSpPr>
          <p:nvPr/>
        </p:nvSpPr>
        <p:spPr>
          <a:xfrm>
            <a:off x="0" y="661004"/>
            <a:ext cx="7755526" cy="2741763"/>
          </a:xfrm>
          <a:prstGeom prst="rect">
            <a:avLst/>
          </a:prstGeom>
          <a:noFill/>
          <a:ln>
            <a:noFill/>
          </a:ln>
          <a:effectLst>
            <a:outerShdw blurRad="57150" dist="19050" dir="5400000" algn="bl" rotWithShape="0">
              <a:srgbClr val="000000">
                <a:alpha val="50000"/>
              </a:srgbClr>
            </a:outerShdw>
          </a:effectLst>
        </p:spPr>
        <p:txBody>
          <a:bodyPr spcFirstLastPara="1" wrap="square" lIns="91425" tIns="45700" rIns="91425" bIns="45700" anchor="t" anchorCtr="0">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85750" marR="0" lvl="0" indent="-277495" algn="l" defTabSz="914400" rtl="0" eaLnBrk="1" fontAlgn="auto" latinLnBrk="0" hangingPunct="1">
              <a:lnSpc>
                <a:spcPct val="90000"/>
              </a:lnSpc>
              <a:spcBef>
                <a:spcPts val="200"/>
              </a:spcBef>
              <a:spcAft>
                <a:spcPts val="0"/>
              </a:spcAft>
              <a:buClr>
                <a:srgbClr val="E4E8EE"/>
              </a:buClr>
              <a:buSzPts val="1400"/>
              <a:buFont typeface="Arial"/>
              <a:buChar char="•"/>
              <a:tabLst/>
              <a:defRPr/>
            </a:pPr>
            <a:r>
              <a:rPr kumimoji="0" lang="en-US" sz="2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Phase 4</a:t>
            </a: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2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Profiling chemical constituencies of water-accommodated petroleum and photo-degraded petroleum</a:t>
            </a:r>
          </a:p>
          <a:p>
            <a:pPr marL="285750" marR="0" lvl="0" indent="-277495" algn="l" defTabSz="914400" rtl="0" eaLnBrk="1" fontAlgn="auto" latinLnBrk="0" hangingPunct="1">
              <a:lnSpc>
                <a:spcPct val="90000"/>
              </a:lnSpc>
              <a:spcBef>
                <a:spcPts val="200"/>
              </a:spcBef>
              <a:spcAft>
                <a:spcPts val="0"/>
              </a:spcAft>
              <a:buClr>
                <a:srgbClr val="E4E8EE"/>
              </a:buClr>
              <a:buSzPts val="1400"/>
              <a:buFont typeface="Arial"/>
              <a:buChar char="•"/>
              <a:tabLst/>
              <a:defRPr/>
            </a:pPr>
            <a:endParaRPr kumimoji="0" lang="en-US" sz="2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685800" marR="0" lvl="1" indent="-203200" algn="l" defTabSz="914400" rtl="0" eaLnBrk="1" fontAlgn="auto" latinLnBrk="0" hangingPunct="1">
              <a:lnSpc>
                <a:spcPct val="90000"/>
              </a:lnSpc>
              <a:spcBef>
                <a:spcPts val="200"/>
              </a:spcBef>
              <a:spcAft>
                <a:spcPts val="0"/>
              </a:spcAft>
              <a:buClrTx/>
              <a:buSzPts val="1400"/>
              <a:buFont typeface="Arial" panose="020B0604020202020204" pitchFamily="34" charset="0"/>
              <a:buChar char="•"/>
              <a:tabLst/>
              <a:defRPr/>
            </a:pP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Dissolved Organic Carbon (DOC) Analyses</a:t>
            </a:r>
          </a:p>
          <a:p>
            <a:pPr marL="685800" marR="0" lvl="1" indent="-203200" algn="l" defTabSz="914400" rtl="0" eaLnBrk="1" fontAlgn="auto" latinLnBrk="0" hangingPunct="1">
              <a:lnSpc>
                <a:spcPct val="90000"/>
              </a:lnSpc>
              <a:spcBef>
                <a:spcPts val="200"/>
              </a:spcBef>
              <a:spcAft>
                <a:spcPts val="0"/>
              </a:spcAft>
              <a:buClrTx/>
              <a:buSzPts val="1400"/>
              <a:buFont typeface="Arial" panose="020B0604020202020204" pitchFamily="34" charset="0"/>
              <a:buChar char="•"/>
              <a:tabLst/>
              <a:defRPr/>
            </a:pP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Optical Analyses</a:t>
            </a:r>
          </a:p>
          <a:p>
            <a:pPr marL="685800" marR="0" lvl="1" indent="-203200" algn="l" defTabSz="914400" rtl="0" eaLnBrk="1" fontAlgn="auto" latinLnBrk="0" hangingPunct="1">
              <a:lnSpc>
                <a:spcPct val="90000"/>
              </a:lnSpc>
              <a:spcBef>
                <a:spcPts val="200"/>
              </a:spcBef>
              <a:spcAft>
                <a:spcPts val="0"/>
              </a:spcAft>
              <a:buClrTx/>
              <a:buSzPts val="1400"/>
              <a:buFont typeface="Arial" panose="020B0604020202020204" pitchFamily="34" charset="0"/>
              <a:buChar char="•"/>
              <a:tabLst/>
              <a:defRPr/>
            </a:pP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Fourier Transform Ion Cyclotron Mass Spectrometry </a:t>
            </a:r>
          </a:p>
          <a:p>
            <a:pPr marL="0" marR="0" lvl="0" indent="0" algn="l" defTabSz="914400" rtl="0" eaLnBrk="1" fontAlgn="auto" latinLnBrk="0" hangingPunct="1">
              <a:lnSpc>
                <a:spcPct val="90000"/>
              </a:lnSpc>
              <a:spcBef>
                <a:spcPts val="200"/>
              </a:spcBef>
              <a:spcAft>
                <a:spcPts val="0"/>
              </a:spcAft>
              <a:buClr>
                <a:srgbClr val="E4E8EE"/>
              </a:buClr>
              <a:buSzPts val="1530"/>
              <a:buFont typeface="Arial" panose="020B0604020202020204" pitchFamily="34" charset="0"/>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6" name="Google Shape;202;g647908e452_1_26">
            <a:extLst>
              <a:ext uri="{FF2B5EF4-FFF2-40B4-BE49-F238E27FC236}">
                <a16:creationId xmlns:a16="http://schemas.microsoft.com/office/drawing/2014/main" id="{A4FCAFFB-A9FA-8D4B-91EF-00F1B1391321}"/>
              </a:ext>
            </a:extLst>
          </p:cNvPr>
          <p:cNvSpPr txBox="1">
            <a:spLocks/>
          </p:cNvSpPr>
          <p:nvPr/>
        </p:nvSpPr>
        <p:spPr>
          <a:xfrm>
            <a:off x="261698" y="184666"/>
            <a:ext cx="11142300" cy="655407"/>
          </a:xfrm>
          <a:prstGeom prst="rect">
            <a:avLst/>
          </a:prstGeom>
          <a:noFill/>
          <a:ln>
            <a:noFill/>
          </a:ln>
        </p:spPr>
        <p:txBody>
          <a:bodyPr spcFirstLastPara="1" wrap="square" lIns="91425" tIns="45700" rIns="91425" bIns="45700" anchor="b" anchorCtr="0">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Pts val="2970"/>
              <a:buFontTx/>
              <a:buNone/>
              <a:tabLst/>
              <a:defRPr/>
            </a:pPr>
            <a:r>
              <a:rPr kumimoji="0" lang="en-US" sz="297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Mussels Phase 4: Progress in meeting research methods </a:t>
            </a:r>
            <a:endParaRPr kumimoji="0" lang="en-US" sz="27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pic>
        <p:nvPicPr>
          <p:cNvPr id="8" name="Picture 7">
            <a:extLst>
              <a:ext uri="{FF2B5EF4-FFF2-40B4-BE49-F238E27FC236}">
                <a16:creationId xmlns:a16="http://schemas.microsoft.com/office/drawing/2014/main" id="{2686D24A-5C87-9746-B5AA-A9D9683A69E7}"/>
              </a:ext>
            </a:extLst>
          </p:cNvPr>
          <p:cNvPicPr>
            <a:picLocks noChangeAspect="1"/>
          </p:cNvPicPr>
          <p:nvPr/>
        </p:nvPicPr>
        <p:blipFill>
          <a:blip r:embed="rId2"/>
          <a:stretch>
            <a:fillRect/>
          </a:stretch>
        </p:blipFill>
        <p:spPr>
          <a:xfrm>
            <a:off x="7942281" y="821987"/>
            <a:ext cx="3851627" cy="1795821"/>
          </a:xfrm>
          <a:prstGeom prst="rect">
            <a:avLst/>
          </a:prstGeom>
        </p:spPr>
      </p:pic>
      <p:pic>
        <p:nvPicPr>
          <p:cNvPr id="9" name="Picture 2" descr="World-record 21 tesla ICR magn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1659" y="2777054"/>
            <a:ext cx="6172381" cy="34390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6ECB864-4B34-CF46-A2A0-166153A13BED}"/>
              </a:ext>
            </a:extLst>
          </p:cNvPr>
          <p:cNvPicPr>
            <a:picLocks noChangeAspect="1"/>
          </p:cNvPicPr>
          <p:nvPr/>
        </p:nvPicPr>
        <p:blipFill>
          <a:blip r:embed="rId4"/>
          <a:stretch>
            <a:fillRect/>
          </a:stretch>
        </p:blipFill>
        <p:spPr>
          <a:xfrm>
            <a:off x="67455" y="3694439"/>
            <a:ext cx="4114800" cy="3075813"/>
          </a:xfrm>
          <a:prstGeom prst="rect">
            <a:avLst/>
          </a:prstGeom>
          <a:noFill/>
          <a:ln>
            <a:noFill/>
          </a:ln>
        </p:spPr>
      </p:pic>
      <p:pic>
        <p:nvPicPr>
          <p:cNvPr id="11" name="Picture 10">
            <a:extLst>
              <a:ext uri="{FF2B5EF4-FFF2-40B4-BE49-F238E27FC236}">
                <a16:creationId xmlns:a16="http://schemas.microsoft.com/office/drawing/2014/main" id="{B37667A7-688A-034C-B2A1-5C5E9BCE661F}"/>
              </a:ext>
            </a:extLst>
          </p:cNvPr>
          <p:cNvPicPr>
            <a:picLocks noChangeAspect="1"/>
          </p:cNvPicPr>
          <p:nvPr/>
        </p:nvPicPr>
        <p:blipFill>
          <a:blip r:embed="rId5"/>
          <a:stretch>
            <a:fillRect/>
          </a:stretch>
        </p:blipFill>
        <p:spPr>
          <a:xfrm>
            <a:off x="3723415" y="4368968"/>
            <a:ext cx="2109433" cy="1549622"/>
          </a:xfrm>
          <a:prstGeom prst="rect">
            <a:avLst/>
          </a:prstGeom>
          <a:ln>
            <a:solidFill>
              <a:schemeClr val="tx1"/>
            </a:solidFill>
          </a:ln>
        </p:spPr>
      </p:pic>
      <p:cxnSp>
        <p:nvCxnSpPr>
          <p:cNvPr id="12" name="Curved Connector 11">
            <a:extLst>
              <a:ext uri="{FF2B5EF4-FFF2-40B4-BE49-F238E27FC236}">
                <a16:creationId xmlns:a16="http://schemas.microsoft.com/office/drawing/2014/main" id="{8EE07B77-5E8D-0641-8E26-BA45E21E41D0}"/>
              </a:ext>
            </a:extLst>
          </p:cNvPr>
          <p:cNvCxnSpPr>
            <a:cxnSpLocks/>
          </p:cNvCxnSpPr>
          <p:nvPr/>
        </p:nvCxnSpPr>
        <p:spPr>
          <a:xfrm flipV="1">
            <a:off x="2521071" y="4751882"/>
            <a:ext cx="1286431" cy="480463"/>
          </a:xfrm>
          <a:prstGeom prst="curvedConnector3">
            <a:avLst>
              <a:gd name="adj1" fmla="val 50000"/>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182255" y="6375349"/>
            <a:ext cx="22984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4E8EE"/>
                </a:solidFill>
                <a:effectLst/>
                <a:uLnTx/>
                <a:uFillTx/>
                <a:latin typeface="Calibri" panose="020F0502020204030204"/>
                <a:ea typeface="+mn-ea"/>
                <a:cs typeface="+mn-cs"/>
              </a:rPr>
              <a:t>(McKenna et al. 2013) </a:t>
            </a:r>
          </a:p>
        </p:txBody>
      </p:sp>
      <p:sp>
        <p:nvSpPr>
          <p:cNvPr id="14" name="Rectangle 13">
            <a:extLst>
              <a:ext uri="{FF2B5EF4-FFF2-40B4-BE49-F238E27FC236}">
                <a16:creationId xmlns:a16="http://schemas.microsoft.com/office/drawing/2014/main" id="{51AC12E6-5379-4937-96D5-00BCFB891E34}"/>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5724718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64;g647908e452_1_6">
            <a:extLst>
              <a:ext uri="{FF2B5EF4-FFF2-40B4-BE49-F238E27FC236}">
                <a16:creationId xmlns:a16="http://schemas.microsoft.com/office/drawing/2014/main" id="{0081CD19-B848-1340-BCDA-AA840CFB20C4}"/>
              </a:ext>
            </a:extLst>
          </p:cNvPr>
          <p:cNvSpPr txBox="1">
            <a:spLocks/>
          </p:cNvSpPr>
          <p:nvPr/>
        </p:nvSpPr>
        <p:spPr>
          <a:xfrm>
            <a:off x="350692" y="835405"/>
            <a:ext cx="11142300" cy="542533"/>
          </a:xfrm>
          <a:prstGeom prst="rect">
            <a:avLst/>
          </a:prstGeom>
          <a:noFill/>
          <a:ln>
            <a:noFill/>
          </a:ln>
        </p:spPr>
        <p:txBody>
          <a:bodyPr spcFirstLastPara="1" wrap="square" lIns="91425" tIns="45700" rIns="91425" bIns="45700" anchor="b" anchorCtr="0">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ts val="0"/>
              </a:spcBef>
              <a:spcAft>
                <a:spcPts val="0"/>
              </a:spcAft>
              <a:buClr>
                <a:srgbClr val="E4E8EE"/>
              </a:buClr>
              <a:buSzPts val="2970"/>
              <a:buFont typeface="Libre Franklin"/>
              <a:buNone/>
              <a:tabLst/>
              <a:defRPr/>
            </a:pPr>
            <a:r>
              <a:rPr kumimoji="0" lang="en-US" sz="297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Mussels Phase 4: Metrics</a:t>
            </a:r>
            <a:endParaRPr kumimoji="0" lang="en-US" sz="27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sp>
        <p:nvSpPr>
          <p:cNvPr id="6" name="Google Shape;265;g647908e452_1_6">
            <a:extLst>
              <a:ext uri="{FF2B5EF4-FFF2-40B4-BE49-F238E27FC236}">
                <a16:creationId xmlns:a16="http://schemas.microsoft.com/office/drawing/2014/main" id="{64F84003-27A5-E144-9553-2F1D76920AF1}"/>
              </a:ext>
            </a:extLst>
          </p:cNvPr>
          <p:cNvSpPr txBox="1">
            <a:spLocks/>
          </p:cNvSpPr>
          <p:nvPr/>
        </p:nvSpPr>
        <p:spPr>
          <a:xfrm>
            <a:off x="4571999" y="1466849"/>
            <a:ext cx="7004701" cy="4134300"/>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61950" algn="l" defTabSz="914400" rtl="0" eaLnBrk="1" fontAlgn="auto" latinLnBrk="0" hangingPunct="1">
              <a:lnSpc>
                <a:spcPct val="110000"/>
              </a:lnSpc>
              <a:spcBef>
                <a:spcPts val="0"/>
              </a:spcBef>
              <a:spcAft>
                <a:spcPts val="0"/>
              </a:spcAft>
              <a:buClr>
                <a:srgbClr val="00FF00"/>
              </a:buClr>
              <a:buSzPts val="1400"/>
              <a:buFont typeface="Calibri"/>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A: Obtain necessary instrument time permissions for 180 FT-ICR MS samples at the National High Magnetic Field Laboratory. </a:t>
            </a:r>
            <a:endParaRPr kumimoji="0" lang="en-US" sz="1600" b="0" i="0" u="none" strike="noStrike" kern="1200" cap="none" spc="0" normalizeH="0" baseline="0" noProof="0" dirty="0">
              <a:ln>
                <a:noFill/>
              </a:ln>
              <a:solidFill>
                <a:srgbClr val="E4E8EE"/>
              </a:solidFill>
              <a:effectLst/>
              <a:uLnTx/>
              <a:uFillTx/>
              <a:latin typeface="Calibri"/>
              <a:ea typeface="Calibri"/>
              <a:cs typeface="Calibri"/>
              <a:sym typeface="Calibri"/>
            </a:endParaRPr>
          </a:p>
          <a:p>
            <a:pPr marL="342900" marR="0" lvl="0" indent="-361950" algn="l" defTabSz="914400" rtl="0" eaLnBrk="1" fontAlgn="auto" latinLnBrk="0" hangingPunct="1">
              <a:lnSpc>
                <a:spcPct val="110000"/>
              </a:lnSpc>
              <a:spcBef>
                <a:spcPts val="0"/>
              </a:spcBef>
              <a:spcAft>
                <a:spcPts val="0"/>
              </a:spcAft>
              <a:buClr>
                <a:srgbClr val="E4E8EE"/>
              </a:buClr>
              <a:buSzPts val="1400"/>
              <a:buFont typeface="Calibri"/>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B: Document dissolved organic carbon concentrations in water samples </a:t>
            </a:r>
            <a:endParaRPr kumimoji="0" lang="en-US" sz="1600" b="0" i="0" u="none" strike="noStrike" kern="1200" cap="none" spc="0" normalizeH="0" baseline="0" noProof="0" dirty="0">
              <a:ln>
                <a:noFill/>
              </a:ln>
              <a:solidFill>
                <a:srgbClr val="E4E8EE"/>
              </a:solidFill>
              <a:effectLst/>
              <a:uLnTx/>
              <a:uFillTx/>
              <a:latin typeface="Calibri"/>
              <a:ea typeface="Calibri"/>
              <a:cs typeface="Calibri"/>
              <a:sym typeface="Calibri"/>
            </a:endParaRPr>
          </a:p>
          <a:p>
            <a:pPr marL="342900" marR="0" lvl="0" indent="-361950" algn="l" defTabSz="914400" rtl="0" eaLnBrk="1" fontAlgn="auto" latinLnBrk="0" hangingPunct="1">
              <a:lnSpc>
                <a:spcPct val="110000"/>
              </a:lnSpc>
              <a:spcBef>
                <a:spcPts val="0"/>
              </a:spcBef>
              <a:spcAft>
                <a:spcPts val="0"/>
              </a:spcAft>
              <a:buClr>
                <a:srgbClr val="E4E8EE"/>
              </a:buClr>
              <a:buSzPts val="1400"/>
              <a:buFont typeface="Calibri"/>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C: Document </a:t>
            </a:r>
            <a:r>
              <a:rPr kumimoji="0" lang="en-US" sz="16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spectrofluorescence</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and FT-ICR MS data from water samples. </a:t>
            </a:r>
            <a:endParaRPr kumimoji="0" lang="en-US" sz="1600" b="0" i="0" u="none" strike="noStrike" kern="1200" cap="none" spc="0" normalizeH="0" baseline="0" noProof="0" dirty="0">
              <a:ln>
                <a:noFill/>
              </a:ln>
              <a:solidFill>
                <a:srgbClr val="E4E8EE"/>
              </a:solidFill>
              <a:effectLst/>
              <a:uLnTx/>
              <a:uFillTx/>
              <a:latin typeface="Calibri"/>
              <a:ea typeface="Calibri"/>
              <a:cs typeface="Calibri"/>
              <a:sym typeface="Calibri"/>
            </a:endParaRPr>
          </a:p>
          <a:p>
            <a:pPr marL="342900" marR="0" lvl="0" indent="-361950" algn="l" defTabSz="914400" rtl="0" eaLnBrk="1" fontAlgn="auto" latinLnBrk="0" hangingPunct="1">
              <a:lnSpc>
                <a:spcPct val="110000"/>
              </a:lnSpc>
              <a:spcBef>
                <a:spcPts val="0"/>
              </a:spcBef>
              <a:spcAft>
                <a:spcPts val="0"/>
              </a:spcAft>
              <a:buClr>
                <a:srgbClr val="E4E8EE"/>
              </a:buClr>
              <a:buSzPts val="1400"/>
              <a:buFont typeface="Calibri"/>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D: Statistically compare differences in DOC, </a:t>
            </a:r>
            <a:r>
              <a:rPr kumimoji="0" lang="en-US" sz="16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spectrofluorescence</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and FT-ICR MS data between treatments, across time, and between replicates. Zito to evaluate and quality control the data.</a:t>
            </a:r>
            <a:endParaRPr kumimoji="0" lang="en-US" sz="1600" b="0" i="0" u="none" strike="noStrike" kern="1200" cap="none" spc="0" normalizeH="0" baseline="0" noProof="0" dirty="0">
              <a:ln>
                <a:noFill/>
              </a:ln>
              <a:solidFill>
                <a:srgbClr val="E4E8EE"/>
              </a:solidFill>
              <a:effectLst/>
              <a:uLnTx/>
              <a:uFillTx/>
              <a:latin typeface="Calibri"/>
              <a:ea typeface="Calibri"/>
              <a:cs typeface="Calibri"/>
              <a:sym typeface="Calibri"/>
            </a:endParaRPr>
          </a:p>
          <a:p>
            <a:pPr marL="0" marR="0" lvl="0" indent="0" algn="l" defTabSz="914400" rtl="0" eaLnBrk="1" fontAlgn="auto" latinLnBrk="0" hangingPunct="1">
              <a:lnSpc>
                <a:spcPct val="80000"/>
              </a:lnSpc>
              <a:spcBef>
                <a:spcPts val="200"/>
              </a:spcBef>
              <a:spcAft>
                <a:spcPts val="0"/>
              </a:spcAft>
              <a:buClr>
                <a:srgbClr val="E4E8EE"/>
              </a:buClr>
              <a:buSzPts val="720"/>
              <a:buFont typeface="Arial" panose="020B0604020202020204" pitchFamily="34" charset="0"/>
              <a:buNone/>
              <a:tabLst/>
              <a:defRPr/>
            </a:pPr>
            <a:endParaRPr kumimoji="0" lang="en-US" sz="7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EAA2107F-E370-754D-939C-ADA178C4F027}"/>
              </a:ext>
            </a:extLst>
          </p:cNvPr>
          <p:cNvSpPr/>
          <p:nvPr/>
        </p:nvSpPr>
        <p:spPr>
          <a:xfrm>
            <a:off x="3294085" y="1466849"/>
            <a:ext cx="12270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FBCB9E-3D53-BD43-8459-C28179E7DADB}"/>
              </a:ext>
            </a:extLst>
          </p:cNvPr>
          <p:cNvSpPr/>
          <p:nvPr/>
        </p:nvSpPr>
        <p:spPr>
          <a:xfrm>
            <a:off x="3294085" y="2056088"/>
            <a:ext cx="12270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3FBCB9E-3D53-BD43-8459-C28179E7DADB}"/>
              </a:ext>
            </a:extLst>
          </p:cNvPr>
          <p:cNvSpPr/>
          <p:nvPr/>
        </p:nvSpPr>
        <p:spPr>
          <a:xfrm>
            <a:off x="3294085" y="2528741"/>
            <a:ext cx="12270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3FBCB9E-3D53-BD43-8459-C28179E7DADB}"/>
              </a:ext>
            </a:extLst>
          </p:cNvPr>
          <p:cNvSpPr/>
          <p:nvPr/>
        </p:nvSpPr>
        <p:spPr>
          <a:xfrm>
            <a:off x="3294084" y="3164667"/>
            <a:ext cx="12270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Completed</a:t>
            </a:r>
            <a:endPar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6F65060-B575-4709-A636-E02592A4EF76}"/>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1078816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41;g61b0c2fbbf_0_14">
            <a:extLst>
              <a:ext uri="{FF2B5EF4-FFF2-40B4-BE49-F238E27FC236}">
                <a16:creationId xmlns:a16="http://schemas.microsoft.com/office/drawing/2014/main" id="{D870BF09-E9B8-5140-99F5-9E68E9719139}"/>
              </a:ext>
            </a:extLst>
          </p:cNvPr>
          <p:cNvSpPr txBox="1">
            <a:spLocks/>
          </p:cNvSpPr>
          <p:nvPr/>
        </p:nvSpPr>
        <p:spPr>
          <a:xfrm>
            <a:off x="829326" y="1825336"/>
            <a:ext cx="9355197" cy="4053900"/>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Phase 4</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Chemical Analyses. Upon completion of Phase 1 and once water samples have been received, Team member Zito will analyze the chemical composition of aqueous-phase hydrocarbons at the University of New Orleans.</a:t>
            </a:r>
          </a:p>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Milestones anticipated:</a:t>
            </a:r>
          </a:p>
          <a:p>
            <a:pPr marL="342900" marR="0" lvl="0" indent="-360362" algn="l" defTabSz="914400" rtl="0" eaLnBrk="1" fontAlgn="auto" latinLnBrk="0" hangingPunct="1">
              <a:lnSpc>
                <a:spcPct val="80000"/>
              </a:lnSpc>
              <a:spcBef>
                <a:spcPts val="200"/>
              </a:spcBef>
              <a:spcAft>
                <a:spcPts val="0"/>
              </a:spcAft>
              <a:buClr>
                <a:srgbClr val="E4E8EE"/>
              </a:buClr>
              <a:buSzPts val="1400"/>
              <a:buFont typeface="Calibri"/>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The dissolved organic carbon (DOC) content of each water sample will be calculated</a:t>
            </a:r>
          </a:p>
          <a:p>
            <a:pPr marL="342900" marR="0" lvl="0" indent="-360362" algn="l" defTabSz="914400" rtl="0" eaLnBrk="1" fontAlgn="auto" latinLnBrk="0" hangingPunct="1">
              <a:lnSpc>
                <a:spcPct val="80000"/>
              </a:lnSpc>
              <a:spcBef>
                <a:spcPts val="200"/>
              </a:spcBef>
              <a:spcAft>
                <a:spcPts val="0"/>
              </a:spcAft>
              <a:buClr>
                <a:srgbClr val="E4E8EE"/>
              </a:buClr>
              <a:buSzPts val="1400"/>
              <a:buFont typeface="Calibri"/>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The three-dimensional fluorescence character of each water sample will be determined</a:t>
            </a:r>
          </a:p>
          <a:p>
            <a:pPr marL="342900" marR="0" lvl="0" indent="-360362" algn="l" defTabSz="914400" rtl="0" eaLnBrk="1" fontAlgn="auto" latinLnBrk="0" hangingPunct="1">
              <a:lnSpc>
                <a:spcPct val="80000"/>
              </a:lnSpc>
              <a:spcBef>
                <a:spcPts val="200"/>
              </a:spcBef>
              <a:spcAft>
                <a:spcPts val="0"/>
              </a:spcAft>
              <a:buClr>
                <a:srgbClr val="E4E8EE"/>
              </a:buClr>
              <a:buSzPts val="1400"/>
              <a:buFont typeface="Calibri"/>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Water samples will be pre-concentrated for FT-ICR Mass Spectra collection</a:t>
            </a:r>
          </a:p>
          <a:p>
            <a:pPr marL="342900" marR="0" lvl="0" indent="-360362" algn="l" defTabSz="914400" rtl="0" eaLnBrk="1" fontAlgn="auto" latinLnBrk="0" hangingPunct="1">
              <a:lnSpc>
                <a:spcPct val="80000"/>
              </a:lnSpc>
              <a:spcBef>
                <a:spcPts val="200"/>
              </a:spcBef>
              <a:spcAft>
                <a:spcPts val="0"/>
              </a:spcAft>
              <a:buClr>
                <a:srgbClr val="E4E8EE"/>
              </a:buClr>
              <a:buSzPts val="1400"/>
              <a:buFont typeface="Calibri"/>
              <a:buAutoNum type="arabicPeriod"/>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FT-ICR MS data will be collected at the National High Field Magnetic Laboratory in Tallahassee FL</a:t>
            </a:r>
          </a:p>
          <a:p>
            <a:pPr marL="0" marR="0" lvl="0" indent="0" algn="l" defTabSz="914400" rtl="0" eaLnBrk="1" fontAlgn="auto" latinLnBrk="0" hangingPunct="1">
              <a:lnSpc>
                <a:spcPct val="80000"/>
              </a:lnSpc>
              <a:spcBef>
                <a:spcPts val="200"/>
              </a:spcBef>
              <a:spcAft>
                <a:spcPts val="0"/>
              </a:spcAft>
              <a:buClr>
                <a:srgbClr val="E4E8EE"/>
              </a:buClr>
              <a:buSzPts val="1125"/>
              <a:buFont typeface="Arial" panose="020B0604020202020204" pitchFamily="34" charset="0"/>
              <a:buNone/>
              <a:tabLst/>
              <a:defRPr/>
            </a:pPr>
            <a:endParaRPr kumimoji="0" lang="en-US" sz="1125"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6" name="Google Shape;243;g61b0c2fbbf_0_14">
            <a:extLst>
              <a:ext uri="{FF2B5EF4-FFF2-40B4-BE49-F238E27FC236}">
                <a16:creationId xmlns:a16="http://schemas.microsoft.com/office/drawing/2014/main" id="{1FEC4FB3-62BE-8F48-8497-DD7E46453C59}"/>
              </a:ext>
            </a:extLst>
          </p:cNvPr>
          <p:cNvSpPr txBox="1">
            <a:spLocks/>
          </p:cNvSpPr>
          <p:nvPr/>
        </p:nvSpPr>
        <p:spPr>
          <a:xfrm>
            <a:off x="350692" y="417339"/>
            <a:ext cx="11142300" cy="960600"/>
          </a:xfrm>
          <a:prstGeom prst="rect">
            <a:avLst/>
          </a:prstGeom>
          <a:noFill/>
          <a:ln>
            <a:noFill/>
          </a:ln>
        </p:spPr>
        <p:txBody>
          <a:bodyPr spcFirstLastPara="1" wrap="square" lIns="91425" tIns="45700" rIns="91425" bIns="45700" anchor="b" anchorCtr="0">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ts val="0"/>
              </a:spcBef>
              <a:spcAft>
                <a:spcPts val="0"/>
              </a:spcAft>
              <a:buClr>
                <a:srgbClr val="E4E8EE"/>
              </a:buClr>
              <a:buSzPts val="2970"/>
              <a:buFont typeface="Libre Franklin"/>
              <a:buNone/>
              <a:tabLst/>
              <a:defRPr/>
            </a:pPr>
            <a:r>
              <a:rPr kumimoji="0" lang="en-US" sz="297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Mussels Phase 4: Milestones</a:t>
            </a:r>
            <a:endParaRPr kumimoji="0" lang="en-US" sz="27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sp>
        <p:nvSpPr>
          <p:cNvPr id="8" name="Rectangle 7">
            <a:extLst>
              <a:ext uri="{FF2B5EF4-FFF2-40B4-BE49-F238E27FC236}">
                <a16:creationId xmlns:a16="http://schemas.microsoft.com/office/drawing/2014/main" id="{7BF02333-0FE8-4414-BD23-6EF4A3BB0541}"/>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7945360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135A634-4786-1445-A57B-6DEE6618B3E6}"/>
              </a:ext>
            </a:extLst>
          </p:cNvPr>
          <p:cNvSpPr txBox="1"/>
          <p:nvPr/>
        </p:nvSpPr>
        <p:spPr>
          <a:xfrm>
            <a:off x="1629206" y="518611"/>
            <a:ext cx="8706422"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4E8EE"/>
                </a:solidFill>
                <a:effectLst/>
                <a:uLnTx/>
                <a:uFillTx/>
                <a:latin typeface="Calibri" panose="020F0502020204030204"/>
                <a:ea typeface="+mn-ea"/>
                <a:cs typeface="+mn-cs"/>
              </a:rPr>
              <a:t>Dissolved Organic Carbon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4E8EE"/>
                </a:solidFill>
                <a:effectLst/>
                <a:uLnTx/>
                <a:uFillTx/>
                <a:latin typeface="Calibri" panose="020F0502020204030204"/>
                <a:ea typeface="+mn-ea"/>
                <a:cs typeface="+mn-cs"/>
              </a:rPr>
              <a:t>Measures the total amount of all carbon species dissolved in water</a:t>
            </a:r>
          </a:p>
        </p:txBody>
      </p:sp>
      <p:pic>
        <p:nvPicPr>
          <p:cNvPr id="2" name="Picture 1">
            <a:extLst>
              <a:ext uri="{FF2B5EF4-FFF2-40B4-BE49-F238E27FC236}">
                <a16:creationId xmlns:a16="http://schemas.microsoft.com/office/drawing/2014/main" id="{8B53E9D8-67AD-4426-8DF2-67E08F5239A9}"/>
              </a:ext>
            </a:extLst>
          </p:cNvPr>
          <p:cNvPicPr>
            <a:picLocks noChangeAspect="1"/>
          </p:cNvPicPr>
          <p:nvPr/>
        </p:nvPicPr>
        <p:blipFill>
          <a:blip r:embed="rId2"/>
          <a:stretch>
            <a:fillRect/>
          </a:stretch>
        </p:blipFill>
        <p:spPr>
          <a:xfrm>
            <a:off x="1471354" y="1349608"/>
            <a:ext cx="9249292" cy="5217552"/>
          </a:xfrm>
          <a:prstGeom prst="rect">
            <a:avLst/>
          </a:prstGeom>
          <a:solidFill>
            <a:schemeClr val="tx1"/>
          </a:solidFill>
        </p:spPr>
      </p:pic>
      <p:sp>
        <p:nvSpPr>
          <p:cNvPr id="8" name="Rectangle 7">
            <a:extLst>
              <a:ext uri="{FF2B5EF4-FFF2-40B4-BE49-F238E27FC236}">
                <a16:creationId xmlns:a16="http://schemas.microsoft.com/office/drawing/2014/main" id="{E0BD2244-3EA8-467C-AFCC-C46238B274E8}"/>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8130341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912613-961C-4558-B902-5292468EC23B}"/>
              </a:ext>
            </a:extLst>
          </p:cNvPr>
          <p:cNvPicPr>
            <a:picLocks noChangeAspect="1"/>
          </p:cNvPicPr>
          <p:nvPr/>
        </p:nvPicPr>
        <p:blipFill rotWithShape="1">
          <a:blip r:embed="rId2">
            <a:extLst>
              <a:ext uri="{28A0092B-C50C-407E-A947-70E740481C1C}">
                <a14:useLocalDpi xmlns:a14="http://schemas.microsoft.com/office/drawing/2010/main" val="0"/>
              </a:ext>
            </a:extLst>
          </a:blip>
          <a:srcRect l="9293" t="5328" r="8126" b="3611"/>
          <a:stretch/>
        </p:blipFill>
        <p:spPr>
          <a:xfrm>
            <a:off x="222164" y="555022"/>
            <a:ext cx="11170156" cy="5844209"/>
          </a:xfrm>
          <a:prstGeom prst="rect">
            <a:avLst/>
          </a:prstGeom>
        </p:spPr>
      </p:pic>
      <p:sp>
        <p:nvSpPr>
          <p:cNvPr id="3" name="TextBox 2">
            <a:extLst>
              <a:ext uri="{FF2B5EF4-FFF2-40B4-BE49-F238E27FC236}">
                <a16:creationId xmlns:a16="http://schemas.microsoft.com/office/drawing/2014/main" id="{85156D96-0BA3-F849-96A4-436219856C00}"/>
              </a:ext>
            </a:extLst>
          </p:cNvPr>
          <p:cNvSpPr txBox="1"/>
          <p:nvPr/>
        </p:nvSpPr>
        <p:spPr>
          <a:xfrm>
            <a:off x="7845246" y="4351938"/>
            <a:ext cx="322094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Fluorescence analysis: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PARAFAC 5 components</a:t>
            </a:r>
          </a:p>
        </p:txBody>
      </p:sp>
      <p:sp>
        <p:nvSpPr>
          <p:cNvPr id="6" name="TextBox 5">
            <a:extLst>
              <a:ext uri="{FF2B5EF4-FFF2-40B4-BE49-F238E27FC236}">
                <a16:creationId xmlns:a16="http://schemas.microsoft.com/office/drawing/2014/main" id="{85156D96-0BA3-F849-96A4-436219856C00}"/>
              </a:ext>
            </a:extLst>
          </p:cNvPr>
          <p:cNvSpPr txBox="1"/>
          <p:nvPr/>
        </p:nvSpPr>
        <p:spPr>
          <a:xfrm>
            <a:off x="754635" y="642201"/>
            <a:ext cx="19082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22A37"/>
                </a:solidFill>
                <a:effectLst/>
                <a:uLnTx/>
                <a:uFillTx/>
                <a:latin typeface="Calibri" panose="020F0502020204030204"/>
                <a:ea typeface="+mn-ea"/>
                <a:cs typeface="+mn-cs"/>
              </a:rPr>
              <a:t>Component 1</a:t>
            </a:r>
          </a:p>
        </p:txBody>
      </p:sp>
      <p:sp>
        <p:nvSpPr>
          <p:cNvPr id="7" name="TextBox 6">
            <a:extLst>
              <a:ext uri="{FF2B5EF4-FFF2-40B4-BE49-F238E27FC236}">
                <a16:creationId xmlns:a16="http://schemas.microsoft.com/office/drawing/2014/main" id="{85156D96-0BA3-F849-96A4-436219856C00}"/>
              </a:ext>
            </a:extLst>
          </p:cNvPr>
          <p:cNvSpPr txBox="1"/>
          <p:nvPr/>
        </p:nvSpPr>
        <p:spPr>
          <a:xfrm>
            <a:off x="4528540" y="642201"/>
            <a:ext cx="19082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22A37"/>
                </a:solidFill>
                <a:effectLst/>
                <a:uLnTx/>
                <a:uFillTx/>
                <a:latin typeface="Calibri" panose="020F0502020204030204"/>
                <a:ea typeface="+mn-ea"/>
                <a:cs typeface="+mn-cs"/>
              </a:rPr>
              <a:t>Component 2</a:t>
            </a:r>
          </a:p>
        </p:txBody>
      </p:sp>
      <p:sp>
        <p:nvSpPr>
          <p:cNvPr id="8" name="TextBox 7">
            <a:extLst>
              <a:ext uri="{FF2B5EF4-FFF2-40B4-BE49-F238E27FC236}">
                <a16:creationId xmlns:a16="http://schemas.microsoft.com/office/drawing/2014/main" id="{85156D96-0BA3-F849-96A4-436219856C00}"/>
              </a:ext>
            </a:extLst>
          </p:cNvPr>
          <p:cNvSpPr txBox="1"/>
          <p:nvPr/>
        </p:nvSpPr>
        <p:spPr>
          <a:xfrm>
            <a:off x="8302445" y="642201"/>
            <a:ext cx="19082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22A37"/>
                </a:solidFill>
                <a:effectLst/>
                <a:uLnTx/>
                <a:uFillTx/>
                <a:latin typeface="Calibri" panose="020F0502020204030204"/>
                <a:ea typeface="+mn-ea"/>
                <a:cs typeface="+mn-cs"/>
              </a:rPr>
              <a:t>Component 3</a:t>
            </a:r>
          </a:p>
        </p:txBody>
      </p:sp>
      <p:sp>
        <p:nvSpPr>
          <p:cNvPr id="9" name="TextBox 8">
            <a:extLst>
              <a:ext uri="{FF2B5EF4-FFF2-40B4-BE49-F238E27FC236}">
                <a16:creationId xmlns:a16="http://schemas.microsoft.com/office/drawing/2014/main" id="{85156D96-0BA3-F849-96A4-436219856C00}"/>
              </a:ext>
            </a:extLst>
          </p:cNvPr>
          <p:cNvSpPr txBox="1"/>
          <p:nvPr/>
        </p:nvSpPr>
        <p:spPr>
          <a:xfrm>
            <a:off x="761307" y="5122696"/>
            <a:ext cx="19082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22A37"/>
                </a:solidFill>
                <a:effectLst/>
                <a:uLnTx/>
                <a:uFillTx/>
                <a:latin typeface="Calibri" panose="020F0502020204030204"/>
                <a:ea typeface="+mn-ea"/>
                <a:cs typeface="+mn-cs"/>
              </a:rPr>
              <a:t>Component 4</a:t>
            </a:r>
          </a:p>
        </p:txBody>
      </p:sp>
      <p:sp>
        <p:nvSpPr>
          <p:cNvPr id="10" name="TextBox 9">
            <a:extLst>
              <a:ext uri="{FF2B5EF4-FFF2-40B4-BE49-F238E27FC236}">
                <a16:creationId xmlns:a16="http://schemas.microsoft.com/office/drawing/2014/main" id="{85156D96-0BA3-F849-96A4-436219856C00}"/>
              </a:ext>
            </a:extLst>
          </p:cNvPr>
          <p:cNvSpPr txBox="1"/>
          <p:nvPr/>
        </p:nvSpPr>
        <p:spPr>
          <a:xfrm>
            <a:off x="4528540" y="3754370"/>
            <a:ext cx="19082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22A37"/>
                </a:solidFill>
                <a:effectLst/>
                <a:uLnTx/>
                <a:uFillTx/>
                <a:latin typeface="Calibri" panose="020F0502020204030204"/>
                <a:ea typeface="+mn-ea"/>
                <a:cs typeface="+mn-cs"/>
              </a:rPr>
              <a:t>Component 5</a:t>
            </a:r>
          </a:p>
        </p:txBody>
      </p:sp>
      <p:sp>
        <p:nvSpPr>
          <p:cNvPr id="11" name="Rectangle 10"/>
          <p:cNvSpPr/>
          <p:nvPr/>
        </p:nvSpPr>
        <p:spPr>
          <a:xfrm>
            <a:off x="276725" y="642201"/>
            <a:ext cx="3513222" cy="25341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12" name="TextBox 11"/>
          <p:cNvSpPr txBox="1"/>
          <p:nvPr/>
        </p:nvSpPr>
        <p:spPr>
          <a:xfrm>
            <a:off x="357014" y="3263516"/>
            <a:ext cx="700614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&gt;95% Database match with petroleum-derived dissolved organic material</a:t>
            </a:r>
          </a:p>
        </p:txBody>
      </p:sp>
      <p:sp>
        <p:nvSpPr>
          <p:cNvPr id="14" name="Rectangle 13">
            <a:extLst>
              <a:ext uri="{FF2B5EF4-FFF2-40B4-BE49-F238E27FC236}">
                <a16:creationId xmlns:a16="http://schemas.microsoft.com/office/drawing/2014/main" id="{170909F5-800A-4D22-B9B3-3047B01ECCE7}"/>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2032135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60CE07-4A1E-4595-8017-9CD721B8A52D}"/>
              </a:ext>
            </a:extLst>
          </p:cNvPr>
          <p:cNvSpPr txBox="1"/>
          <p:nvPr/>
        </p:nvSpPr>
        <p:spPr>
          <a:xfrm>
            <a:off x="3091987" y="397452"/>
            <a:ext cx="64770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Ultrahigh Resolution Mass Spectrometry</a:t>
            </a:r>
          </a:p>
        </p:txBody>
      </p:sp>
      <p:pic>
        <p:nvPicPr>
          <p:cNvPr id="4" name="image24.png" descr="Diagram&#10;&#10;Description automatically generated">
            <a:extLst>
              <a:ext uri="{FF2B5EF4-FFF2-40B4-BE49-F238E27FC236}">
                <a16:creationId xmlns:a16="http://schemas.microsoft.com/office/drawing/2014/main" id="{F2AD6D6A-F212-45D1-8174-78ECE324D2AE}"/>
              </a:ext>
            </a:extLst>
          </p:cNvPr>
          <p:cNvPicPr/>
          <p:nvPr/>
        </p:nvPicPr>
        <p:blipFill>
          <a:blip r:embed="rId2"/>
          <a:srcRect t="1508" r="5878" b="5882"/>
          <a:stretch>
            <a:fillRect/>
          </a:stretch>
        </p:blipFill>
        <p:spPr>
          <a:xfrm>
            <a:off x="3091987" y="984024"/>
            <a:ext cx="5882678" cy="5788518"/>
          </a:xfrm>
          <a:prstGeom prst="rect">
            <a:avLst/>
          </a:prstGeom>
          <a:ln/>
        </p:spPr>
      </p:pic>
      <p:sp>
        <p:nvSpPr>
          <p:cNvPr id="5" name="Rectangle 4">
            <a:extLst>
              <a:ext uri="{FF2B5EF4-FFF2-40B4-BE49-F238E27FC236}">
                <a16:creationId xmlns:a16="http://schemas.microsoft.com/office/drawing/2014/main" id="{4BFD3331-F76F-43C7-9FED-542932924F8D}"/>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1390262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37B1BE-463B-4C6D-BB26-FAA26AA992CF}"/>
              </a:ext>
            </a:extLst>
          </p:cNvPr>
          <p:cNvSpPr txBox="1"/>
          <p:nvPr/>
        </p:nvSpPr>
        <p:spPr>
          <a:xfrm>
            <a:off x="2857499" y="561975"/>
            <a:ext cx="647700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Times New Roman" panose="02020603050405020304" pitchFamily="18" charset="0"/>
                <a:ea typeface="Times New Roman" panose="02020603050405020304" pitchFamily="18" charset="0"/>
                <a:cs typeface="+mn-cs"/>
              </a:rPr>
              <a:t>van </a:t>
            </a:r>
            <a:r>
              <a:rPr kumimoji="0" lang="en-US" sz="2400" b="0" i="0" u="none" strike="noStrike" kern="1200" cap="none" spc="0" normalizeH="0" baseline="0" noProof="0" dirty="0" err="1">
                <a:ln>
                  <a:noFill/>
                </a:ln>
                <a:solidFill>
                  <a:srgbClr val="E4E8EE"/>
                </a:solidFill>
                <a:effectLst/>
                <a:uLnTx/>
                <a:uFillTx/>
                <a:latin typeface="Times New Roman" panose="02020603050405020304" pitchFamily="18" charset="0"/>
                <a:ea typeface="Times New Roman" panose="02020603050405020304" pitchFamily="18" charset="0"/>
                <a:cs typeface="+mn-cs"/>
              </a:rPr>
              <a:t>Krevelen</a:t>
            </a:r>
            <a:r>
              <a:rPr kumimoji="0" lang="en-US" sz="2400" b="0" i="0" u="none" strike="noStrike" kern="1200" cap="none" spc="0" normalizeH="0" baseline="0" noProof="0" dirty="0">
                <a:ln>
                  <a:noFill/>
                </a:ln>
                <a:solidFill>
                  <a:srgbClr val="E4E8EE"/>
                </a:solidFill>
                <a:effectLst/>
                <a:uLnTx/>
                <a:uFillTx/>
                <a:latin typeface="Times New Roman" panose="02020603050405020304" pitchFamily="18" charset="0"/>
                <a:ea typeface="Times New Roman" panose="02020603050405020304" pitchFamily="18" charset="0"/>
                <a:cs typeface="+mn-cs"/>
              </a:rPr>
              <a:t> subtraction plots of treatments with relatively high and low cytochrome P450 activity.</a:t>
            </a:r>
            <a:endParaRPr kumimoji="0" lang="en-US" sz="36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pic>
        <p:nvPicPr>
          <p:cNvPr id="5" name="image7.png" descr="Qr code&#10;&#10;Description automatically generated">
            <a:extLst>
              <a:ext uri="{FF2B5EF4-FFF2-40B4-BE49-F238E27FC236}">
                <a16:creationId xmlns:a16="http://schemas.microsoft.com/office/drawing/2014/main" id="{FAE6956F-F01F-4297-AC24-7E32AB006456}"/>
              </a:ext>
            </a:extLst>
          </p:cNvPr>
          <p:cNvPicPr/>
          <p:nvPr/>
        </p:nvPicPr>
        <p:blipFill>
          <a:blip r:embed="rId2"/>
          <a:srcRect t="8043" r="3452"/>
          <a:stretch>
            <a:fillRect/>
          </a:stretch>
        </p:blipFill>
        <p:spPr>
          <a:xfrm>
            <a:off x="1533957" y="1585244"/>
            <a:ext cx="9243726" cy="4952290"/>
          </a:xfrm>
          <a:prstGeom prst="rect">
            <a:avLst/>
          </a:prstGeom>
          <a:ln/>
        </p:spPr>
      </p:pic>
      <p:sp>
        <p:nvSpPr>
          <p:cNvPr id="6" name="Rectangle 5">
            <a:extLst>
              <a:ext uri="{FF2B5EF4-FFF2-40B4-BE49-F238E27FC236}">
                <a16:creationId xmlns:a16="http://schemas.microsoft.com/office/drawing/2014/main" id="{0FCDB9ED-0B8F-43C7-A2D9-2B4E74DA4E0F}"/>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6564159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8;g647908e452_1_33">
            <a:extLst>
              <a:ext uri="{FF2B5EF4-FFF2-40B4-BE49-F238E27FC236}">
                <a16:creationId xmlns:a16="http://schemas.microsoft.com/office/drawing/2014/main" id="{C1C282A7-2932-204A-9CA5-44904B0040E8}"/>
              </a:ext>
            </a:extLst>
          </p:cNvPr>
          <p:cNvSpPr txBox="1">
            <a:spLocks/>
          </p:cNvSpPr>
          <p:nvPr/>
        </p:nvSpPr>
        <p:spPr>
          <a:xfrm>
            <a:off x="500429" y="1377939"/>
            <a:ext cx="10842825" cy="3100842"/>
          </a:xfrm>
          <a:prstGeom prst="rect">
            <a:avLst/>
          </a:prstGeom>
          <a:noFill/>
          <a:ln>
            <a:noFill/>
          </a:ln>
          <a:effectLst>
            <a:outerShdw blurRad="57150" dist="19050" dir="5400000" algn="bl" rotWithShape="0">
              <a:srgbClr val="000000">
                <a:alpha val="50000"/>
              </a:srgbClr>
            </a:outerShdw>
          </a:effectLst>
        </p:spPr>
        <p:txBody>
          <a:bodyPr spcFirstLastPara="1" wrap="square" lIns="91425" tIns="45700" rIns="91425" bIns="45700" anchor="t" anchorCtr="0">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marR="0" lvl="0" indent="0" algn="l" defTabSz="914400" rtl="0" eaLnBrk="1" fontAlgn="auto" latinLnBrk="0" hangingPunct="1">
              <a:lnSpc>
                <a:spcPct val="110000"/>
              </a:lnSpc>
              <a:spcBef>
                <a:spcPts val="200"/>
              </a:spcBef>
              <a:spcAft>
                <a:spcPts val="0"/>
              </a:spcAft>
              <a:buClrTx/>
              <a:buSzPts val="1400"/>
              <a:buFont typeface="Arial" panose="020B0604020202020204" pitchFamily="34" charset="0"/>
              <a:buNone/>
              <a:tabLst/>
              <a:defRPr/>
            </a:pP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Synthesize data and prepare knowledge products</a:t>
            </a:r>
          </a:p>
          <a:p>
            <a:pPr marL="139700" marR="0" lvl="0" indent="0" algn="l" defTabSz="914400" rtl="0" eaLnBrk="1" fontAlgn="auto" latinLnBrk="0" hangingPunct="1">
              <a:lnSpc>
                <a:spcPct val="110000"/>
              </a:lnSpc>
              <a:spcBef>
                <a:spcPts val="200"/>
              </a:spcBef>
              <a:spcAft>
                <a:spcPts val="0"/>
              </a:spcAft>
              <a:buClrTx/>
              <a:buSzPts val="1400"/>
              <a:buFont typeface="Arial" panose="020B0604020202020204" pitchFamily="34" charset="0"/>
              <a:buNone/>
              <a:tabLst/>
              <a:defRPr/>
            </a:pPr>
            <a:endPar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457200" marR="0" lvl="0" indent="-3175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Knowledge product was submitted to USCG on December 15</a:t>
            </a:r>
            <a:r>
              <a:rPr kumimoji="0" lang="en-US" sz="1800" b="0" i="0" u="none" strike="noStrike" kern="1200" cap="none" spc="0" normalizeH="0" baseline="30000" noProof="0" dirty="0">
                <a:ln>
                  <a:noFill/>
                </a:ln>
                <a:solidFill>
                  <a:srgbClr val="E4E8EE"/>
                </a:solidFill>
                <a:effectLst/>
                <a:uLnTx/>
                <a:uFillTx/>
                <a:latin typeface="Franklin Gothic Book" panose="020B0503020102020204" pitchFamily="34" charset="0"/>
                <a:ea typeface="+mn-ea"/>
                <a:cs typeface="+mn-cs"/>
              </a:rPr>
              <a:t>th</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2021</a:t>
            </a:r>
          </a:p>
          <a:p>
            <a:pPr marL="139700" marR="0" lvl="0" indent="0" algn="l" defTabSz="914400" rtl="0" eaLnBrk="1" fontAlgn="auto" latinLnBrk="0" hangingPunct="1">
              <a:lnSpc>
                <a:spcPct val="110000"/>
              </a:lnSpc>
              <a:spcBef>
                <a:spcPts val="0"/>
              </a:spcBef>
              <a:spcAft>
                <a:spcPts val="0"/>
              </a:spcAft>
              <a:buClrTx/>
              <a:buSzPts val="1400"/>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457200" marR="0" lvl="0" indent="-3175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Summarized findings and identified appropriate peer-review journals for submission. </a:t>
            </a:r>
          </a:p>
          <a:p>
            <a:pPr marL="457200" marR="0" lvl="0" indent="-3175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457200" marR="0" lvl="0" indent="-3175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All Team members prepared manuscript and submitted to peer-reviewed scientific journal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Aquatic Toxicology</a:t>
            </a: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139700" marR="0" lvl="0" indent="0" algn="l" defTabSz="914400" rtl="0" eaLnBrk="1" fontAlgn="auto" latinLnBrk="0" hangingPunct="1">
              <a:lnSpc>
                <a:spcPct val="110000"/>
              </a:lnSpc>
              <a:spcBef>
                <a:spcPts val="0"/>
              </a:spcBef>
              <a:spcAft>
                <a:spcPts val="0"/>
              </a:spcAft>
              <a:buClrTx/>
              <a:buSzPts val="1400"/>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457200" marR="0" lvl="0" indent="-317500" algn="l" defTabSz="914400" rtl="0" eaLnBrk="1" fontAlgn="auto" latinLnBrk="0" hangingPunct="1">
              <a:lnSpc>
                <a:spcPct val="110000"/>
              </a:lnSpc>
              <a:spcBef>
                <a:spcPts val="0"/>
              </a:spcBef>
              <a:spcAft>
                <a:spcPts val="0"/>
              </a:spcAft>
              <a:buClrTx/>
              <a:buSzPts val="14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Team members facilitated graduate student mentorship outcome (completed M.S. Thesis)</a:t>
            </a:r>
          </a:p>
          <a:p>
            <a:pPr marL="0" marR="0" lvl="0" indent="0" algn="l" defTabSz="914400" rtl="0" eaLnBrk="1" fontAlgn="auto" latinLnBrk="0" hangingPunct="1">
              <a:lnSpc>
                <a:spcPct val="110000"/>
              </a:lnSpc>
              <a:spcBef>
                <a:spcPts val="200"/>
              </a:spcBef>
              <a:spcAft>
                <a:spcPts val="0"/>
              </a:spcAft>
              <a:buClr>
                <a:srgbClr val="E4E8EE"/>
              </a:buClr>
              <a:buSzPts val="1530"/>
              <a:buFont typeface="Arial" panose="020B0604020202020204" pitchFamily="34" charset="0"/>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90000"/>
              </a:lnSpc>
              <a:spcBef>
                <a:spcPts val="200"/>
              </a:spcBef>
              <a:spcAft>
                <a:spcPts val="0"/>
              </a:spcAft>
              <a:buClr>
                <a:srgbClr val="E4E8EE"/>
              </a:buClr>
              <a:buSzPts val="1530"/>
              <a:buFont typeface="Arial" panose="020B0604020202020204" pitchFamily="34" charset="0"/>
              <a:buNone/>
              <a:tabLst/>
              <a:defRPr/>
            </a:pP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3" name="Google Shape;210;g647908e452_1_33">
            <a:extLst>
              <a:ext uri="{FF2B5EF4-FFF2-40B4-BE49-F238E27FC236}">
                <a16:creationId xmlns:a16="http://schemas.microsoft.com/office/drawing/2014/main" id="{E3EBD120-6D1C-C44B-8111-970A3AB87093}"/>
              </a:ext>
            </a:extLst>
          </p:cNvPr>
          <p:cNvSpPr txBox="1">
            <a:spLocks/>
          </p:cNvSpPr>
          <p:nvPr/>
        </p:nvSpPr>
        <p:spPr>
          <a:xfrm>
            <a:off x="350692" y="417339"/>
            <a:ext cx="11142300" cy="960600"/>
          </a:xfrm>
          <a:prstGeom prst="rect">
            <a:avLst/>
          </a:prstGeom>
          <a:noFill/>
          <a:ln>
            <a:noFill/>
          </a:ln>
        </p:spPr>
        <p:txBody>
          <a:bodyPr spcFirstLastPara="1" wrap="square" lIns="91425" tIns="45700" rIns="91425" bIns="45700" anchor="b" anchorCtr="0">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ts val="0"/>
              </a:spcBef>
              <a:spcAft>
                <a:spcPts val="0"/>
              </a:spcAft>
              <a:buClr>
                <a:srgbClr val="E4E8EE"/>
              </a:buClr>
              <a:buSzPts val="2970"/>
              <a:buFont typeface="Libre Franklin"/>
              <a:buNone/>
              <a:tabLst/>
              <a:defRPr/>
            </a:pPr>
            <a:r>
              <a:rPr kumimoji="0" lang="en-US" sz="297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Mussels Phase 5: Progress in meeting research methods</a:t>
            </a:r>
            <a:endParaRPr kumimoji="0" lang="en-US" sz="27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sp>
        <p:nvSpPr>
          <p:cNvPr id="5" name="Rectangle 4">
            <a:extLst>
              <a:ext uri="{FF2B5EF4-FFF2-40B4-BE49-F238E27FC236}">
                <a16:creationId xmlns:a16="http://schemas.microsoft.com/office/drawing/2014/main" id="{D9ACC8A2-9B44-4254-A4B1-0DE4B7665397}"/>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2391430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0828" y="649519"/>
            <a:ext cx="9940158" cy="480131"/>
          </a:xfrm>
        </p:spPr>
        <p:txBody>
          <a:bodyPr>
            <a:noAutofit/>
          </a:bodyPr>
          <a:lstStyle/>
          <a:p>
            <a:r>
              <a:rPr lang="en-US" sz="3600" dirty="0"/>
              <a:t>Arctic Mussels:  Schedule and Metrics</a:t>
            </a:r>
          </a:p>
        </p:txBody>
      </p:sp>
      <p:sp>
        <p:nvSpPr>
          <p:cNvPr id="3" name="Content Placeholder 2"/>
          <p:cNvSpPr>
            <a:spLocks noGrp="1"/>
          </p:cNvSpPr>
          <p:nvPr>
            <p:ph idx="4294967295"/>
          </p:nvPr>
        </p:nvSpPr>
        <p:spPr>
          <a:xfrm>
            <a:off x="629564" y="1285039"/>
            <a:ext cx="8273168" cy="4148809"/>
          </a:xfrm>
        </p:spPr>
        <p:txBody>
          <a:bodyPr>
            <a:normAutofit/>
          </a:bodyPr>
          <a:lstStyle/>
          <a:p>
            <a:r>
              <a:rPr lang="en-US" dirty="0"/>
              <a:t>Current year research schedule and milestones:</a:t>
            </a:r>
          </a:p>
          <a:p>
            <a:pPr marL="457200" lvl="1" indent="0">
              <a:buNone/>
            </a:pPr>
            <a:r>
              <a:rPr lang="en-US" dirty="0"/>
              <a:t>Phase 1 – </a:t>
            </a:r>
            <a:r>
              <a:rPr lang="en-US" dirty="0">
                <a:solidFill>
                  <a:srgbClr val="00B050"/>
                </a:solidFill>
              </a:rPr>
              <a:t>Complete</a:t>
            </a:r>
          </a:p>
          <a:p>
            <a:pPr marL="457200" lvl="1" indent="0">
              <a:buNone/>
            </a:pPr>
            <a:r>
              <a:rPr lang="en-US" dirty="0"/>
              <a:t>Phase 2 – </a:t>
            </a:r>
            <a:r>
              <a:rPr lang="en-US" dirty="0">
                <a:solidFill>
                  <a:srgbClr val="00B050"/>
                </a:solidFill>
              </a:rPr>
              <a:t>Complete</a:t>
            </a:r>
            <a:endParaRPr lang="en-US" dirty="0">
              <a:solidFill>
                <a:srgbClr val="FFFF00"/>
              </a:solidFill>
            </a:endParaRPr>
          </a:p>
          <a:p>
            <a:pPr marL="457200" lvl="1" indent="0">
              <a:buNone/>
            </a:pPr>
            <a:r>
              <a:rPr lang="en-US" dirty="0"/>
              <a:t>Phase 3 – </a:t>
            </a:r>
            <a:r>
              <a:rPr lang="en-US" dirty="0">
                <a:solidFill>
                  <a:srgbClr val="00B050"/>
                </a:solidFill>
              </a:rPr>
              <a:t>Complete</a:t>
            </a:r>
            <a:endParaRPr lang="en-US" dirty="0">
              <a:solidFill>
                <a:srgbClr val="FFFF00"/>
              </a:solidFill>
            </a:endParaRPr>
          </a:p>
          <a:p>
            <a:pPr marL="457200" lvl="1" indent="0">
              <a:buNone/>
            </a:pPr>
            <a:r>
              <a:rPr lang="en-US" dirty="0"/>
              <a:t>Phase 4 – </a:t>
            </a:r>
            <a:r>
              <a:rPr lang="en-US" dirty="0">
                <a:solidFill>
                  <a:srgbClr val="00B050"/>
                </a:solidFill>
              </a:rPr>
              <a:t>Complete</a:t>
            </a:r>
          </a:p>
          <a:p>
            <a:pPr marL="457200" lvl="1" indent="0">
              <a:buNone/>
            </a:pPr>
            <a:r>
              <a:rPr lang="en-US" dirty="0"/>
              <a:t>Phase 5 – </a:t>
            </a:r>
            <a:r>
              <a:rPr lang="en-US" dirty="0">
                <a:solidFill>
                  <a:srgbClr val="00B050"/>
                </a:solidFill>
              </a:rPr>
              <a:t>Complete</a:t>
            </a:r>
          </a:p>
          <a:p>
            <a:pPr marL="457200" lvl="1" indent="0">
              <a:buNone/>
            </a:pPr>
            <a:endParaRPr lang="en-US" dirty="0"/>
          </a:p>
          <a:p>
            <a:r>
              <a:rPr lang="en-US" dirty="0"/>
              <a:t>Current year metrics: </a:t>
            </a:r>
          </a:p>
          <a:p>
            <a:pPr marL="0" indent="0">
              <a:buNone/>
            </a:pPr>
            <a:r>
              <a:rPr lang="en-US" dirty="0"/>
              <a:t>Progress on Phase 5</a:t>
            </a:r>
          </a:p>
          <a:p>
            <a:endParaRPr lang="en-US" dirty="0"/>
          </a:p>
        </p:txBody>
      </p:sp>
      <p:sp>
        <p:nvSpPr>
          <p:cNvPr id="6" name="Rectangle 5">
            <a:extLst>
              <a:ext uri="{FF2B5EF4-FFF2-40B4-BE49-F238E27FC236}">
                <a16:creationId xmlns:a16="http://schemas.microsoft.com/office/drawing/2014/main" id="{B37E19F0-996F-48EA-9D60-B24359E5511D}"/>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9577588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0168" y="735436"/>
            <a:ext cx="9940158" cy="480131"/>
          </a:xfrm>
        </p:spPr>
        <p:txBody>
          <a:bodyPr>
            <a:noAutofit/>
          </a:bodyPr>
          <a:lstStyle/>
          <a:p>
            <a:r>
              <a:rPr lang="en-US" sz="3600" dirty="0"/>
              <a:t>Arctic Mussels:  Key Accomplishments</a:t>
            </a:r>
          </a:p>
        </p:txBody>
      </p:sp>
      <p:sp>
        <p:nvSpPr>
          <p:cNvPr id="3" name="Content Placeholder 2"/>
          <p:cNvSpPr>
            <a:spLocks noGrp="1"/>
          </p:cNvSpPr>
          <p:nvPr>
            <p:ph idx="4294967295"/>
          </p:nvPr>
        </p:nvSpPr>
        <p:spPr>
          <a:xfrm>
            <a:off x="230664" y="2017925"/>
            <a:ext cx="8273168" cy="3154559"/>
          </a:xfrm>
        </p:spPr>
        <p:txBody>
          <a:bodyPr>
            <a:normAutofit lnSpcReduction="10000"/>
          </a:bodyPr>
          <a:lstStyle/>
          <a:p>
            <a:r>
              <a:rPr lang="en-US" dirty="0"/>
              <a:t>Key accomplishments of the project:</a:t>
            </a:r>
          </a:p>
          <a:p>
            <a:pPr lvl="1"/>
            <a:r>
              <a:rPr lang="en-US" dirty="0"/>
              <a:t>Permits obtained</a:t>
            </a:r>
          </a:p>
          <a:p>
            <a:pPr lvl="1"/>
            <a:r>
              <a:rPr lang="en-US" dirty="0"/>
              <a:t>Engagement with Project Champion</a:t>
            </a:r>
          </a:p>
          <a:p>
            <a:pPr lvl="1"/>
            <a:r>
              <a:rPr lang="en-US" dirty="0"/>
              <a:t>Exposure chamber build-out</a:t>
            </a:r>
          </a:p>
          <a:p>
            <a:pPr lvl="1"/>
            <a:r>
              <a:rPr lang="en-US" dirty="0"/>
              <a:t>Mussel harvest</a:t>
            </a:r>
          </a:p>
          <a:p>
            <a:pPr lvl="1"/>
            <a:r>
              <a:rPr lang="en-US" dirty="0"/>
              <a:t>Exposures conducted</a:t>
            </a:r>
          </a:p>
          <a:p>
            <a:pPr lvl="1"/>
            <a:r>
              <a:rPr lang="en-US" dirty="0"/>
              <a:t>Tissues dissected</a:t>
            </a:r>
          </a:p>
          <a:p>
            <a:pPr lvl="1"/>
            <a:r>
              <a:rPr lang="en-US" dirty="0"/>
              <a:t>Samples distributed</a:t>
            </a:r>
          </a:p>
          <a:p>
            <a:endParaRPr lang="en-US" dirty="0"/>
          </a:p>
        </p:txBody>
      </p:sp>
      <p:sp>
        <p:nvSpPr>
          <p:cNvPr id="6" name="Rectangle 5">
            <a:extLst>
              <a:ext uri="{FF2B5EF4-FFF2-40B4-BE49-F238E27FC236}">
                <a16:creationId xmlns:a16="http://schemas.microsoft.com/office/drawing/2014/main" id="{B66AAD60-975E-D64E-A9CE-41F3223AD973}"/>
              </a:ext>
            </a:extLst>
          </p:cNvPr>
          <p:cNvSpPr/>
          <p:nvPr/>
        </p:nvSpPr>
        <p:spPr>
          <a:xfrm>
            <a:off x="5791200" y="2864160"/>
            <a:ext cx="6170136" cy="2308324"/>
          </a:xfrm>
          <a:prstGeom prst="rect">
            <a:avLst/>
          </a:prstGeom>
        </p:spPr>
        <p:txBody>
          <a:bodyPr wrap="square">
            <a:spAutoFit/>
          </a:bodyPr>
          <a:lstStyle/>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Toxicity data collected and analyzed</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Water samples processed</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Students trained</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Knowledge product created</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Peer-reviewed scientific journal manuscript submitted</a:t>
            </a:r>
          </a:p>
        </p:txBody>
      </p:sp>
      <p:sp>
        <p:nvSpPr>
          <p:cNvPr id="8" name="Rectangle 7">
            <a:extLst>
              <a:ext uri="{FF2B5EF4-FFF2-40B4-BE49-F238E27FC236}">
                <a16:creationId xmlns:a16="http://schemas.microsoft.com/office/drawing/2014/main" id="{C93431EA-5D0D-436C-98DB-69AD592F2B71}"/>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685604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0168" y="735436"/>
            <a:ext cx="9940158" cy="480131"/>
          </a:xfrm>
        </p:spPr>
        <p:txBody>
          <a:bodyPr>
            <a:noAutofit/>
          </a:bodyPr>
          <a:lstStyle/>
          <a:p>
            <a:r>
              <a:rPr lang="en-US" sz="3600" dirty="0"/>
              <a:t>Arctic Mussels:  Key Findings</a:t>
            </a:r>
          </a:p>
        </p:txBody>
      </p:sp>
      <p:sp>
        <p:nvSpPr>
          <p:cNvPr id="3" name="Content Placeholder 2"/>
          <p:cNvSpPr>
            <a:spLocks noGrp="1"/>
          </p:cNvSpPr>
          <p:nvPr>
            <p:ph idx="4294967295"/>
          </p:nvPr>
        </p:nvSpPr>
        <p:spPr>
          <a:xfrm>
            <a:off x="230663" y="1504605"/>
            <a:ext cx="11639911" cy="3981796"/>
          </a:xfrm>
        </p:spPr>
        <p:txBody>
          <a:bodyPr>
            <a:normAutofit fontScale="85000" lnSpcReduction="20000"/>
          </a:bodyPr>
          <a:lstStyle/>
          <a:p>
            <a:r>
              <a:rPr lang="en-US" dirty="0"/>
              <a:t>Sunlight exposure significantly affects the toxicity of crude oil, dispersed oil, and burned oil to marine biota</a:t>
            </a:r>
          </a:p>
          <a:p>
            <a:pPr lvl="1"/>
            <a:r>
              <a:rPr lang="en-US" dirty="0"/>
              <a:t>Most significant = HSP, CP450, Metabolic phenotypes</a:t>
            </a:r>
          </a:p>
          <a:p>
            <a:pPr marL="457200" lvl="1" indent="0">
              <a:buNone/>
            </a:pPr>
            <a:endParaRPr lang="en-US" dirty="0"/>
          </a:p>
          <a:p>
            <a:r>
              <a:rPr lang="en-US" dirty="0"/>
              <a:t> Timing/magnitude affected both by photoperiod and treatment</a:t>
            </a:r>
          </a:p>
          <a:p>
            <a:pPr marL="0" indent="0">
              <a:buNone/>
            </a:pPr>
            <a:endParaRPr lang="en-US" dirty="0"/>
          </a:p>
          <a:p>
            <a:r>
              <a:rPr lang="en-US" dirty="0"/>
              <a:t>Dispersed oil in general = highest toxicity (but burned oil significant too)</a:t>
            </a:r>
          </a:p>
          <a:p>
            <a:pPr marL="0" indent="0">
              <a:buNone/>
            </a:pPr>
            <a:endParaRPr lang="en-US" dirty="0"/>
          </a:p>
          <a:p>
            <a:r>
              <a:rPr lang="en-US" dirty="0"/>
              <a:t>More streamlined water chemistry measures of oxidized water-soluble oil are a significant challenge and a priority research need</a:t>
            </a:r>
          </a:p>
          <a:p>
            <a:endParaRPr lang="en-US" dirty="0"/>
          </a:p>
          <a:p>
            <a:r>
              <a:rPr lang="en-US" dirty="0"/>
              <a:t>Mussels are an excellent test organism for this line of study.</a:t>
            </a:r>
          </a:p>
          <a:p>
            <a:endParaRPr lang="en-US" dirty="0"/>
          </a:p>
        </p:txBody>
      </p:sp>
      <p:sp>
        <p:nvSpPr>
          <p:cNvPr id="8" name="Rectangle 7">
            <a:extLst>
              <a:ext uri="{FF2B5EF4-FFF2-40B4-BE49-F238E27FC236}">
                <a16:creationId xmlns:a16="http://schemas.microsoft.com/office/drawing/2014/main" id="{C93431EA-5D0D-436C-98DB-69AD592F2B71}"/>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5622258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t>Arctic Mussels: Transition Plans</a:t>
            </a:r>
          </a:p>
        </p:txBody>
      </p:sp>
      <p:sp>
        <p:nvSpPr>
          <p:cNvPr id="5" name="Rectangle 4">
            <a:extLst>
              <a:ext uri="{FF2B5EF4-FFF2-40B4-BE49-F238E27FC236}">
                <a16:creationId xmlns:a16="http://schemas.microsoft.com/office/drawing/2014/main" id="{2395EB5E-CDF3-3548-AE96-CDD9E74CCA76}"/>
              </a:ext>
            </a:extLst>
          </p:cNvPr>
          <p:cNvSpPr/>
          <p:nvPr/>
        </p:nvSpPr>
        <p:spPr>
          <a:xfrm>
            <a:off x="492929" y="1535506"/>
            <a:ext cx="10826712" cy="3260380"/>
          </a:xfrm>
          <a:prstGeom prst="rect">
            <a:avLst/>
          </a:prstGeom>
        </p:spPr>
        <p:txBody>
          <a:bodyPr wrap="square">
            <a:spAutoFit/>
          </a:bodyPr>
          <a:lstStyle/>
          <a:p>
            <a:pPr marL="0" marR="0" lvl="0" indent="0" algn="l" defTabSz="914400" rtl="0" eaLnBrk="1" fontAlgn="auto" latinLnBrk="0" hangingPunct="1">
              <a:lnSpc>
                <a:spcPct val="80000"/>
              </a:lnSpc>
              <a:spcBef>
                <a:spcPts val="800"/>
              </a:spcBef>
              <a:spcAft>
                <a:spcPts val="0"/>
              </a:spcAft>
              <a:buClr>
                <a:srgbClr val="E4E8EE"/>
              </a:buClr>
              <a:buSzPts val="1395"/>
              <a:buFontTx/>
              <a:buNone/>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Future integration with copepods team for knowledge product?</a:t>
            </a:r>
          </a:p>
          <a:p>
            <a:pPr marL="0" marR="0" lvl="0" indent="0" algn="l" defTabSz="914400" rtl="0" eaLnBrk="1" fontAlgn="auto" latinLnBrk="0" hangingPunct="1">
              <a:lnSpc>
                <a:spcPct val="80000"/>
              </a:lnSpc>
              <a:spcBef>
                <a:spcPts val="800"/>
              </a:spcBef>
              <a:spcAft>
                <a:spcPts val="0"/>
              </a:spcAft>
              <a:buClr>
                <a:srgbClr val="E4E8EE"/>
              </a:buClr>
              <a:buSzPts val="1395"/>
              <a:buFontTx/>
              <a:buNone/>
              <a:tabLst/>
              <a:defRPr/>
            </a:pPr>
            <a:endPar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800"/>
              </a:spcBef>
              <a:spcAft>
                <a:spcPts val="0"/>
              </a:spcAft>
              <a:buClr>
                <a:srgbClr val="E4E8EE"/>
              </a:buClr>
              <a:buSzPts val="1395"/>
              <a:buFontTx/>
              <a:buNone/>
              <a:tabLst/>
              <a:defRPr/>
            </a:pPr>
            <a:endPar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800"/>
              </a:spcBef>
              <a:spcAft>
                <a:spcPts val="0"/>
              </a:spcAft>
              <a:buClr>
                <a:srgbClr val="E4E8EE"/>
              </a:buClr>
              <a:buSzPts val="1395"/>
              <a:buFontTx/>
              <a:buNone/>
              <a:tabLst/>
              <a:defRPr/>
            </a:pPr>
            <a:r>
              <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rPr>
              <a:t>Translating toxicity data generated into policy decisions and criteria for recovering spilled oil requires not only controlled experiments conducted under simulated realistic scenarios and complex data analysis; it also requires a “global perspective” cost/benefit weighing.</a:t>
            </a:r>
          </a:p>
          <a:p>
            <a:pPr marL="0" marR="0" lvl="0" indent="0" algn="l" defTabSz="914400" rtl="0" eaLnBrk="1" fontAlgn="auto" latinLnBrk="0" hangingPunct="1">
              <a:lnSpc>
                <a:spcPct val="80000"/>
              </a:lnSpc>
              <a:spcBef>
                <a:spcPts val="800"/>
              </a:spcBef>
              <a:spcAft>
                <a:spcPts val="0"/>
              </a:spcAft>
              <a:buClr>
                <a:srgbClr val="E4E8EE"/>
              </a:buClr>
              <a:buSzPts val="1395"/>
              <a:buFontTx/>
              <a:buNone/>
              <a:tabLst/>
              <a:defRPr/>
            </a:pPr>
            <a:endParaRPr kumimoji="0" lang="en-US" sz="2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AE35355-84DF-4020-A2D2-51A0C64020D5}"/>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8718728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32221" y="821017"/>
            <a:ext cx="9940158" cy="701731"/>
          </a:xfrm>
        </p:spPr>
        <p:txBody>
          <a:bodyPr vert="horz" lIns="91440" tIns="45720" rIns="91440" bIns="45720" rtlCol="0" anchor="ctr">
            <a:normAutofit/>
          </a:bodyPr>
          <a:lstStyle/>
          <a:p>
            <a:r>
              <a:rPr lang="en-US" sz="3600" dirty="0"/>
              <a:t>Ready for questions…Thank you!</a:t>
            </a:r>
          </a:p>
        </p:txBody>
      </p:sp>
      <p:pic>
        <p:nvPicPr>
          <p:cNvPr id="6" name="Picture 5" descr="A person standing on a rock&#10;&#10;Description automatically generated">
            <a:extLst>
              <a:ext uri="{FF2B5EF4-FFF2-40B4-BE49-F238E27FC236}">
                <a16:creationId xmlns:a16="http://schemas.microsoft.com/office/drawing/2014/main" id="{B2276965-01AB-FE46-8D04-6264C68C461D}"/>
              </a:ext>
            </a:extLst>
          </p:cNvPr>
          <p:cNvPicPr>
            <a:picLocks noChangeAspect="1"/>
          </p:cNvPicPr>
          <p:nvPr/>
        </p:nvPicPr>
        <p:blipFill>
          <a:blip r:embed="rId3"/>
          <a:stretch>
            <a:fillRect/>
          </a:stretch>
        </p:blipFill>
        <p:spPr>
          <a:xfrm>
            <a:off x="7294420" y="1271216"/>
            <a:ext cx="2099702" cy="2799603"/>
          </a:xfrm>
          <a:prstGeom prst="flowChartInputOutput">
            <a:avLst/>
          </a:prstGeom>
        </p:spPr>
      </p:pic>
      <p:pic>
        <p:nvPicPr>
          <p:cNvPr id="7" name="Picture 6">
            <a:extLst>
              <a:ext uri="{FF2B5EF4-FFF2-40B4-BE49-F238E27FC236}">
                <a16:creationId xmlns:a16="http://schemas.microsoft.com/office/drawing/2014/main" id="{8468D4A9-9807-9A44-8BA9-7B77BE298D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7065" y="1271216"/>
            <a:ext cx="2719208" cy="2719208"/>
          </a:xfrm>
          <a:prstGeom prst="parallelogram">
            <a:avLst>
              <a:gd name="adj" fmla="val 15043"/>
            </a:avLst>
          </a:prstGeom>
        </p:spPr>
      </p:pic>
      <p:pic>
        <p:nvPicPr>
          <p:cNvPr id="9" name="Picture 8" descr="A person standing in front of a computer&#10;&#10;Description automatically generated">
            <a:extLst>
              <a:ext uri="{FF2B5EF4-FFF2-40B4-BE49-F238E27FC236}">
                <a16:creationId xmlns:a16="http://schemas.microsoft.com/office/drawing/2014/main" id="{AECEDD9B-C6D3-BE40-9373-29D0608D6E9F}"/>
              </a:ext>
            </a:extLst>
          </p:cNvPr>
          <p:cNvPicPr>
            <a:picLocks noChangeAspect="1"/>
          </p:cNvPicPr>
          <p:nvPr/>
        </p:nvPicPr>
        <p:blipFill>
          <a:blip r:embed="rId5"/>
          <a:stretch>
            <a:fillRect/>
          </a:stretch>
        </p:blipFill>
        <p:spPr>
          <a:xfrm rot="5400000">
            <a:off x="9826882" y="4453254"/>
            <a:ext cx="2638812" cy="1979109"/>
          </a:xfrm>
          <a:prstGeom prst="roundRect">
            <a:avLst/>
          </a:prstGeom>
        </p:spPr>
      </p:pic>
      <p:pic>
        <p:nvPicPr>
          <p:cNvPr id="10" name="Picture 9" descr="A picture containing person, indoor, man, young&#10;&#10;Description automatically generated">
            <a:extLst>
              <a:ext uri="{FF2B5EF4-FFF2-40B4-BE49-F238E27FC236}">
                <a16:creationId xmlns:a16="http://schemas.microsoft.com/office/drawing/2014/main" id="{ECF6B721-6200-E642-8C04-3C82BE82062A}"/>
              </a:ext>
            </a:extLst>
          </p:cNvPr>
          <p:cNvPicPr>
            <a:picLocks noChangeAspect="1"/>
          </p:cNvPicPr>
          <p:nvPr/>
        </p:nvPicPr>
        <p:blipFill rotWithShape="1">
          <a:blip r:embed="rId6"/>
          <a:srcRect l="27388" t="3954"/>
          <a:stretch/>
        </p:blipFill>
        <p:spPr>
          <a:xfrm rot="5400000">
            <a:off x="7586523" y="4133338"/>
            <a:ext cx="2496063" cy="2476191"/>
          </a:xfrm>
          <a:prstGeom prst="roundRect">
            <a:avLst/>
          </a:prstGeom>
        </p:spPr>
      </p:pic>
      <p:pic>
        <p:nvPicPr>
          <p:cNvPr id="3" name="Picture 2">
            <a:extLst>
              <a:ext uri="{FF2B5EF4-FFF2-40B4-BE49-F238E27FC236}">
                <a16:creationId xmlns:a16="http://schemas.microsoft.com/office/drawing/2014/main" id="{CA4B689B-F741-F344-9CF1-D0083CE77D35}"/>
              </a:ext>
            </a:extLst>
          </p:cNvPr>
          <p:cNvPicPr>
            <a:picLocks noChangeAspect="1"/>
          </p:cNvPicPr>
          <p:nvPr/>
        </p:nvPicPr>
        <p:blipFill rotWithShape="1">
          <a:blip r:embed="rId7"/>
          <a:srcRect b="26519"/>
          <a:stretch/>
        </p:blipFill>
        <p:spPr>
          <a:xfrm>
            <a:off x="5935972" y="4079495"/>
            <a:ext cx="1576404" cy="1737522"/>
          </a:xfrm>
          <a:prstGeom prst="roundRect">
            <a:avLst>
              <a:gd name="adj" fmla="val 50000"/>
            </a:avLst>
          </a:prstGeom>
        </p:spPr>
      </p:pic>
      <p:pic>
        <p:nvPicPr>
          <p:cNvPr id="11" name="Picture 10">
            <a:extLst>
              <a:ext uri="{FF2B5EF4-FFF2-40B4-BE49-F238E27FC236}">
                <a16:creationId xmlns:a16="http://schemas.microsoft.com/office/drawing/2014/main" id="{6D92E75B-8FF5-CF4F-8A67-5DA306FC7A51}"/>
              </a:ext>
            </a:extLst>
          </p:cNvPr>
          <p:cNvPicPr>
            <a:picLocks noChangeAspect="1"/>
          </p:cNvPicPr>
          <p:nvPr/>
        </p:nvPicPr>
        <p:blipFill rotWithShape="1">
          <a:blip r:embed="rId8"/>
          <a:srcRect l="5157" r="23278" b="25158"/>
          <a:stretch/>
        </p:blipFill>
        <p:spPr>
          <a:xfrm>
            <a:off x="4296272" y="3184961"/>
            <a:ext cx="1686096" cy="1763295"/>
          </a:xfrm>
          <a:prstGeom prst="ellipse">
            <a:avLst/>
          </a:prstGeom>
        </p:spPr>
      </p:pic>
      <p:pic>
        <p:nvPicPr>
          <p:cNvPr id="12" name="Picture 11">
            <a:extLst>
              <a:ext uri="{FF2B5EF4-FFF2-40B4-BE49-F238E27FC236}">
                <a16:creationId xmlns:a16="http://schemas.microsoft.com/office/drawing/2014/main" id="{624B8014-2813-744C-BBD5-543B8EC5A242}"/>
              </a:ext>
            </a:extLst>
          </p:cNvPr>
          <p:cNvPicPr>
            <a:picLocks noChangeAspect="1"/>
          </p:cNvPicPr>
          <p:nvPr/>
        </p:nvPicPr>
        <p:blipFill>
          <a:blip r:embed="rId9"/>
          <a:stretch>
            <a:fillRect/>
          </a:stretch>
        </p:blipFill>
        <p:spPr>
          <a:xfrm>
            <a:off x="4270558" y="5024692"/>
            <a:ext cx="1737523" cy="1737523"/>
          </a:xfrm>
          <a:prstGeom prst="ellipse">
            <a:avLst/>
          </a:prstGeom>
        </p:spPr>
      </p:pic>
      <p:pic>
        <p:nvPicPr>
          <p:cNvPr id="14" name="Picture 13" descr="A person wearing glasses and smiling at the camera&#10;&#10;Description automatically generated">
            <a:extLst>
              <a:ext uri="{FF2B5EF4-FFF2-40B4-BE49-F238E27FC236}">
                <a16:creationId xmlns:a16="http://schemas.microsoft.com/office/drawing/2014/main" id="{EB5DE7F5-617F-6149-BAB4-0AB60DA3ACF9}"/>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6102" t="1" r="10004" b="24688"/>
          <a:stretch/>
        </p:blipFill>
        <p:spPr>
          <a:xfrm>
            <a:off x="5682307" y="1808939"/>
            <a:ext cx="1686096" cy="1895294"/>
          </a:xfrm>
          <a:prstGeom prst="ellipse">
            <a:avLst/>
          </a:prstGeom>
        </p:spPr>
      </p:pic>
      <p:sp>
        <p:nvSpPr>
          <p:cNvPr id="15" name="Rectangle 14">
            <a:extLst>
              <a:ext uri="{FF2B5EF4-FFF2-40B4-BE49-F238E27FC236}">
                <a16:creationId xmlns:a16="http://schemas.microsoft.com/office/drawing/2014/main" id="{92264BEE-C4BB-4942-A0FC-F218CF776006}"/>
              </a:ext>
            </a:extLst>
          </p:cNvPr>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0693324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3361" y="1887357"/>
            <a:ext cx="7620001" cy="1622605"/>
          </a:xfrm>
        </p:spPr>
        <p:txBody>
          <a:bodyPr>
            <a:normAutofit fontScale="90000"/>
          </a:bodyPr>
          <a:lstStyle/>
          <a:p>
            <a:r>
              <a:rPr lang="en-US" dirty="0"/>
              <a:t>ADAC Annual Meeting</a:t>
            </a:r>
            <a:br>
              <a:rPr lang="en-US" dirty="0"/>
            </a:br>
            <a:r>
              <a:rPr lang="en-US" sz="3600" dirty="0"/>
              <a:t>Marine IP - Detection and Mapping of Oil Under Ice: A Ruggedized Field Kit</a:t>
            </a:r>
          </a:p>
        </p:txBody>
      </p:sp>
      <p:sp>
        <p:nvSpPr>
          <p:cNvPr id="4" name="Text Placeholder 3"/>
          <p:cNvSpPr>
            <a:spLocks noGrp="1"/>
          </p:cNvSpPr>
          <p:nvPr>
            <p:ph type="body" sz="quarter" idx="10"/>
          </p:nvPr>
        </p:nvSpPr>
        <p:spPr>
          <a:xfrm>
            <a:off x="1522384" y="3964612"/>
            <a:ext cx="6633644" cy="1606716"/>
          </a:xfrm>
        </p:spPr>
        <p:txBody>
          <a:bodyPr/>
          <a:lstStyle/>
          <a:p>
            <a:r>
              <a:rPr lang="en-US" dirty="0"/>
              <a:t>PI Dr. Scott Socolofsky, Texas A&amp;M University</a:t>
            </a:r>
          </a:p>
          <a:p>
            <a:r>
              <a:rPr lang="en-US" dirty="0"/>
              <a:t>Researcher Kari Walker, IntelliSense Marine LLC</a:t>
            </a:r>
          </a:p>
        </p:txBody>
      </p:sp>
      <p:pic>
        <p:nvPicPr>
          <p:cNvPr id="10" name="Picture Placeholder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4616" b="4616"/>
          <a:stretch>
            <a:fillRect/>
          </a:stretch>
        </p:blipFill>
        <p:spPr>
          <a:xfrm>
            <a:off x="8156028" y="2156816"/>
            <a:ext cx="3733800" cy="2244725"/>
          </a:xfrm>
        </p:spPr>
      </p:pic>
      <p:pic>
        <p:nvPicPr>
          <p:cNvPr id="5" name="image23.png">
            <a:extLst>
              <a:ext uri="{FF2B5EF4-FFF2-40B4-BE49-F238E27FC236}">
                <a16:creationId xmlns:a16="http://schemas.microsoft.com/office/drawing/2014/main" id="{F959141D-A765-4D0C-AB51-3ED71E18AB5E}"/>
              </a:ext>
            </a:extLst>
          </p:cNvPr>
          <p:cNvPicPr/>
          <p:nvPr/>
        </p:nvPicPr>
        <p:blipFill rotWithShape="1">
          <a:blip r:embed="rId3"/>
          <a:srcRect t="48536"/>
          <a:stretch/>
        </p:blipFill>
        <p:spPr>
          <a:xfrm>
            <a:off x="8156029" y="3294434"/>
            <a:ext cx="3733800" cy="1107106"/>
          </a:xfrm>
          <a:prstGeom prst="rect">
            <a:avLst/>
          </a:prstGeom>
          <a:ln/>
        </p:spPr>
      </p:pic>
      <p:sp>
        <p:nvSpPr>
          <p:cNvPr id="6" name="Rectangle 5">
            <a:extLst>
              <a:ext uri="{FF2B5EF4-FFF2-40B4-BE49-F238E27FC236}">
                <a16:creationId xmlns:a16="http://schemas.microsoft.com/office/drawing/2014/main" id="{63DC830B-4148-4C3F-A600-AD9E54DC6694}"/>
              </a:ext>
            </a:extLst>
          </p:cNvPr>
          <p:cNvSpPr/>
          <p:nvPr/>
        </p:nvSpPr>
        <p:spPr>
          <a:xfrm>
            <a:off x="10121204" y="3000207"/>
            <a:ext cx="1768624" cy="234171"/>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C3B0FFA-2FDC-48A9-BDCC-7FCAEBB3C9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2296">
            <a:off x="8169009" y="2675873"/>
            <a:ext cx="1996744" cy="500222"/>
          </a:xfrm>
          <a:prstGeom prst="rect">
            <a:avLst/>
          </a:prstGeom>
        </p:spPr>
      </p:pic>
      <p:cxnSp>
        <p:nvCxnSpPr>
          <p:cNvPr id="8" name="Straight Connector 7">
            <a:extLst>
              <a:ext uri="{FF2B5EF4-FFF2-40B4-BE49-F238E27FC236}">
                <a16:creationId xmlns:a16="http://schemas.microsoft.com/office/drawing/2014/main" id="{692D5C25-C8A7-4290-A188-8C67A1B451E5}"/>
              </a:ext>
            </a:extLst>
          </p:cNvPr>
          <p:cNvCxnSpPr>
            <a:cxnSpLocks/>
          </p:cNvCxnSpPr>
          <p:nvPr/>
        </p:nvCxnSpPr>
        <p:spPr>
          <a:xfrm flipH="1" flipV="1">
            <a:off x="9601200" y="3105912"/>
            <a:ext cx="176784" cy="323088"/>
          </a:xfrm>
          <a:prstGeom prst="line">
            <a:avLst/>
          </a:prstGeom>
          <a:ln w="28575">
            <a:solidFill>
              <a:schemeClr val="bg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975056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3361" y="1887357"/>
            <a:ext cx="7620001" cy="1622605"/>
          </a:xfrm>
        </p:spPr>
        <p:txBody>
          <a:bodyPr>
            <a:normAutofit fontScale="90000"/>
          </a:bodyPr>
          <a:lstStyle/>
          <a:p>
            <a:r>
              <a:rPr lang="en-US" dirty="0"/>
              <a:t>ADAC Annual Meeting</a:t>
            </a:r>
            <a:br>
              <a:rPr lang="en-US" dirty="0"/>
            </a:br>
            <a:r>
              <a:rPr lang="en-US" sz="3600" dirty="0"/>
              <a:t>Marine IP - Detection and Mapping of Oil Under Ice: A Ruggedized Field Kit</a:t>
            </a:r>
          </a:p>
        </p:txBody>
      </p:sp>
      <p:sp>
        <p:nvSpPr>
          <p:cNvPr id="4" name="Text Placeholder 3"/>
          <p:cNvSpPr>
            <a:spLocks noGrp="1"/>
          </p:cNvSpPr>
          <p:nvPr>
            <p:ph type="body" sz="quarter" idx="10"/>
          </p:nvPr>
        </p:nvSpPr>
        <p:spPr>
          <a:xfrm>
            <a:off x="1522384" y="3964612"/>
            <a:ext cx="6633644" cy="1606716"/>
          </a:xfrm>
        </p:spPr>
        <p:txBody>
          <a:bodyPr/>
          <a:lstStyle/>
          <a:p>
            <a:r>
              <a:rPr lang="en-US" dirty="0"/>
              <a:t>PI Dr. Scott Socolofsky, Texas A&amp;M University</a:t>
            </a:r>
          </a:p>
          <a:p>
            <a:r>
              <a:rPr lang="en-US" dirty="0"/>
              <a:t>Researcher Kari Walker, IntelliSense Marine LLC</a:t>
            </a:r>
          </a:p>
        </p:txBody>
      </p:sp>
      <p:pic>
        <p:nvPicPr>
          <p:cNvPr id="10" name="Picture Placeholder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4616" b="4616"/>
          <a:stretch>
            <a:fillRect/>
          </a:stretch>
        </p:blipFill>
        <p:spPr>
          <a:xfrm>
            <a:off x="8156028" y="2156816"/>
            <a:ext cx="3733800" cy="2244725"/>
          </a:xfrm>
        </p:spPr>
      </p:pic>
      <p:pic>
        <p:nvPicPr>
          <p:cNvPr id="5" name="image23.png">
            <a:extLst>
              <a:ext uri="{FF2B5EF4-FFF2-40B4-BE49-F238E27FC236}">
                <a16:creationId xmlns:a16="http://schemas.microsoft.com/office/drawing/2014/main" id="{F959141D-A765-4D0C-AB51-3ED71E18AB5E}"/>
              </a:ext>
            </a:extLst>
          </p:cNvPr>
          <p:cNvPicPr/>
          <p:nvPr/>
        </p:nvPicPr>
        <p:blipFill rotWithShape="1">
          <a:blip r:embed="rId3"/>
          <a:srcRect t="48536"/>
          <a:stretch/>
        </p:blipFill>
        <p:spPr>
          <a:xfrm>
            <a:off x="8156029" y="3294434"/>
            <a:ext cx="3733800" cy="1107106"/>
          </a:xfrm>
          <a:prstGeom prst="rect">
            <a:avLst/>
          </a:prstGeom>
          <a:ln/>
        </p:spPr>
      </p:pic>
      <p:sp>
        <p:nvSpPr>
          <p:cNvPr id="6" name="Rectangle 5">
            <a:extLst>
              <a:ext uri="{FF2B5EF4-FFF2-40B4-BE49-F238E27FC236}">
                <a16:creationId xmlns:a16="http://schemas.microsoft.com/office/drawing/2014/main" id="{63DC830B-4148-4C3F-A600-AD9E54DC6694}"/>
              </a:ext>
            </a:extLst>
          </p:cNvPr>
          <p:cNvSpPr/>
          <p:nvPr/>
        </p:nvSpPr>
        <p:spPr>
          <a:xfrm>
            <a:off x="10121204" y="3000207"/>
            <a:ext cx="1768624" cy="234171"/>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C3B0FFA-2FDC-48A9-BDCC-7FCAEBB3C9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2296">
            <a:off x="8169009" y="2675873"/>
            <a:ext cx="1996744" cy="500222"/>
          </a:xfrm>
          <a:prstGeom prst="rect">
            <a:avLst/>
          </a:prstGeom>
        </p:spPr>
      </p:pic>
      <p:cxnSp>
        <p:nvCxnSpPr>
          <p:cNvPr id="8" name="Straight Connector 7">
            <a:extLst>
              <a:ext uri="{FF2B5EF4-FFF2-40B4-BE49-F238E27FC236}">
                <a16:creationId xmlns:a16="http://schemas.microsoft.com/office/drawing/2014/main" id="{692D5C25-C8A7-4290-A188-8C67A1B451E5}"/>
              </a:ext>
            </a:extLst>
          </p:cNvPr>
          <p:cNvCxnSpPr>
            <a:cxnSpLocks/>
          </p:cNvCxnSpPr>
          <p:nvPr/>
        </p:nvCxnSpPr>
        <p:spPr>
          <a:xfrm flipH="1" flipV="1">
            <a:off x="9601200" y="3105912"/>
            <a:ext cx="176784" cy="323088"/>
          </a:xfrm>
          <a:prstGeom prst="line">
            <a:avLst/>
          </a:prstGeom>
          <a:ln w="28575">
            <a:solidFill>
              <a:schemeClr val="bg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81747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38" y="805265"/>
            <a:ext cx="11414974" cy="1232053"/>
          </a:xfrm>
        </p:spPr>
        <p:txBody>
          <a:bodyPr>
            <a:noAutofit/>
          </a:bodyPr>
          <a:lstStyle/>
          <a:p>
            <a:r>
              <a:rPr lang="en-US" dirty="0"/>
              <a:t>ADAC Project: Marine Induced Polarization Methods for the Detection and Mapping of Oil in an Arctic Marine Oil Spill – Ruggedized Field Kit Production and Testing</a:t>
            </a:r>
          </a:p>
        </p:txBody>
      </p:sp>
      <p:sp>
        <p:nvSpPr>
          <p:cNvPr id="8" name="Text Placeholder 3"/>
          <p:cNvSpPr txBox="1">
            <a:spLocks/>
          </p:cNvSpPr>
          <p:nvPr/>
        </p:nvSpPr>
        <p:spPr>
          <a:xfrm>
            <a:off x="614630" y="2194587"/>
            <a:ext cx="11137182" cy="371349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Project Principal Investigator: Dr. Scott Socolofsky, Texas A&amp;M University</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Supporting Team: </a:t>
            </a:r>
          </a:p>
          <a:p>
            <a:pPr marL="5143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Ms. Kari Walker and Mr. Kevin Hand, IntelliSense Marine</a:t>
            </a:r>
          </a:p>
          <a:p>
            <a:pPr marL="5143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Mr. Art Wright, Mr. Jay Radler and Mr. Todd Stedman, Induced Polarization Associates</a:t>
            </a:r>
          </a:p>
          <a:p>
            <a:pPr marL="5143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Mr. Nathan Lamie, Lead Engineer/Facility Operator, Cold Regions Research and Engineering Laboratory, U.S. Army Corps of Engineers</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Project Champion: LCDR Clifton Graham, CG-MER</a:t>
            </a:r>
          </a:p>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9" name="Rectangle 8"/>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16294070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24.png">
            <a:extLst>
              <a:ext uri="{FF2B5EF4-FFF2-40B4-BE49-F238E27FC236}">
                <a16:creationId xmlns:a16="http://schemas.microsoft.com/office/drawing/2014/main" id="{A3DB2F10-988C-44E1-BAA7-9A24AFF28822}"/>
              </a:ext>
            </a:extLst>
          </p:cNvPr>
          <p:cNvPicPr/>
          <p:nvPr/>
        </p:nvPicPr>
        <p:blipFill rotWithShape="1">
          <a:blip r:embed="rId3"/>
          <a:srcRect l="41203" t="6453" r="1189" b="2052"/>
          <a:stretch/>
        </p:blipFill>
        <p:spPr>
          <a:xfrm>
            <a:off x="8068962" y="3614351"/>
            <a:ext cx="3912002" cy="2436901"/>
          </a:xfrm>
          <a:prstGeom prst="rect">
            <a:avLst/>
          </a:prstGeom>
          <a:ln/>
        </p:spPr>
      </p:pic>
      <p:sp>
        <p:nvSpPr>
          <p:cNvPr id="2" name="Title 1"/>
          <p:cNvSpPr>
            <a:spLocks noGrp="1"/>
          </p:cNvSpPr>
          <p:nvPr>
            <p:ph type="title"/>
          </p:nvPr>
        </p:nvSpPr>
        <p:spPr>
          <a:xfrm>
            <a:off x="350692" y="417339"/>
            <a:ext cx="9072168" cy="699301"/>
          </a:xfrm>
        </p:spPr>
        <p:txBody>
          <a:bodyPr>
            <a:normAutofit/>
          </a:bodyPr>
          <a:lstStyle/>
          <a:p>
            <a:pPr>
              <a:lnSpc>
                <a:spcPct val="0"/>
              </a:lnSpc>
            </a:pPr>
            <a:r>
              <a:rPr lang="en-US" altLang="en-US" dirty="0"/>
              <a:t>Marine IP: Project Description and Baseline</a:t>
            </a:r>
            <a:endParaRPr lang="en-US" dirty="0"/>
          </a:p>
        </p:txBody>
      </p:sp>
      <p:sp>
        <p:nvSpPr>
          <p:cNvPr id="8" name="Text Placeholder 3"/>
          <p:cNvSpPr txBox="1">
            <a:spLocks/>
          </p:cNvSpPr>
          <p:nvPr/>
        </p:nvSpPr>
        <p:spPr>
          <a:xfrm>
            <a:off x="350693" y="1181312"/>
            <a:ext cx="7842969"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Description: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Federal on-scene spill responders need remote sensing</a:t>
            </a:r>
            <a:r>
              <a:rPr kumimoji="0" lang="en-US" sz="2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tools to detect and map oil in the open-Arctic ocean, broken ice fields, as well as oil under and within ice.    </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This research effort will build and test hardware and software for an Arctic-Ready Marine Induced Polarization (Marine IP) System, which locates and assesses polarizable mineral and particle distributions - such as hydrocarbons - in water, ice and in sediment.  </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Baseline: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Marine IP has shown strong promise to serve as a tool for the detection and mapping of oil under ice and in seafloor sediment. A robust, Arctic-Ready Marine IP system needs to be developed to mitigate the harsh conditions of the Arctic. </a:t>
            </a:r>
          </a:p>
        </p:txBody>
      </p:sp>
      <p:pic>
        <p:nvPicPr>
          <p:cNvPr id="6" name="image24.png">
            <a:extLst>
              <a:ext uri="{FF2B5EF4-FFF2-40B4-BE49-F238E27FC236}">
                <a16:creationId xmlns:a16="http://schemas.microsoft.com/office/drawing/2014/main" id="{9F19C424-E290-4C0E-AC32-FE64E4E6F07E}"/>
              </a:ext>
            </a:extLst>
          </p:cNvPr>
          <p:cNvPicPr/>
          <p:nvPr/>
        </p:nvPicPr>
        <p:blipFill rotWithShape="1">
          <a:blip r:embed="rId3"/>
          <a:srcRect l="1575" t="2924" r="63163" b="8725"/>
          <a:stretch/>
        </p:blipFill>
        <p:spPr>
          <a:xfrm>
            <a:off x="8396982" y="1462900"/>
            <a:ext cx="3380661" cy="2393166"/>
          </a:xfrm>
          <a:prstGeom prst="rect">
            <a:avLst/>
          </a:prstGeom>
          <a:ln/>
        </p:spPr>
      </p:pic>
      <p:sp>
        <p:nvSpPr>
          <p:cNvPr id="7" name="Rectangle 6">
            <a:extLst>
              <a:ext uri="{FF2B5EF4-FFF2-40B4-BE49-F238E27FC236}">
                <a16:creationId xmlns:a16="http://schemas.microsoft.com/office/drawing/2014/main" id="{ED412A91-AD93-4DA7-8A50-77B85E4C1505}"/>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38217782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627" y="198778"/>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80645" y="1106935"/>
            <a:ext cx="3892723"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Oil on and within seafloor sediment:</a:t>
            </a: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 cable is towed behind a vessel</a:t>
            </a: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Transmit electrodes emit a controlled electrical current</a:t>
            </a: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Receiver electrodes measure changes in the return signal caused by substances encountered</a:t>
            </a:r>
          </a:p>
        </p:txBody>
      </p:sp>
      <p:grpSp>
        <p:nvGrpSpPr>
          <p:cNvPr id="24" name="Group 23">
            <a:extLst>
              <a:ext uri="{FF2B5EF4-FFF2-40B4-BE49-F238E27FC236}">
                <a16:creationId xmlns:a16="http://schemas.microsoft.com/office/drawing/2014/main" id="{902F682C-EE4D-47B8-B59C-92636BB3AD5D}"/>
              </a:ext>
            </a:extLst>
          </p:cNvPr>
          <p:cNvGrpSpPr/>
          <p:nvPr/>
        </p:nvGrpSpPr>
        <p:grpSpPr>
          <a:xfrm>
            <a:off x="4232188" y="910584"/>
            <a:ext cx="7696989" cy="3960377"/>
            <a:chOff x="4232188" y="1616640"/>
            <a:chExt cx="7696989" cy="3960377"/>
          </a:xfrm>
        </p:grpSpPr>
        <p:grpSp>
          <p:nvGrpSpPr>
            <p:cNvPr id="16" name="Group 15">
              <a:extLst>
                <a:ext uri="{FF2B5EF4-FFF2-40B4-BE49-F238E27FC236}">
                  <a16:creationId xmlns:a16="http://schemas.microsoft.com/office/drawing/2014/main" id="{FED8EA8D-209C-4569-99A0-11974F629F16}"/>
                </a:ext>
              </a:extLst>
            </p:cNvPr>
            <p:cNvGrpSpPr/>
            <p:nvPr/>
          </p:nvGrpSpPr>
          <p:grpSpPr>
            <a:xfrm>
              <a:off x="4232188" y="1616640"/>
              <a:ext cx="7696989" cy="3960377"/>
              <a:chOff x="3897454" y="1533678"/>
              <a:chExt cx="7850046" cy="3624718"/>
            </a:xfrm>
          </p:grpSpPr>
          <p:grpSp>
            <p:nvGrpSpPr>
              <p:cNvPr id="15" name="Group 14">
                <a:extLst>
                  <a:ext uri="{FF2B5EF4-FFF2-40B4-BE49-F238E27FC236}">
                    <a16:creationId xmlns:a16="http://schemas.microsoft.com/office/drawing/2014/main" id="{E31F4019-BCA7-4A19-9748-0177878C07F0}"/>
                  </a:ext>
                </a:extLst>
              </p:cNvPr>
              <p:cNvGrpSpPr/>
              <p:nvPr/>
            </p:nvGrpSpPr>
            <p:grpSpPr>
              <a:xfrm>
                <a:off x="3897454" y="1533678"/>
                <a:ext cx="7850046" cy="3624718"/>
                <a:chOff x="3897454" y="1533678"/>
                <a:chExt cx="7850046" cy="3624718"/>
              </a:xfrm>
            </p:grpSpPr>
            <p:pic>
              <p:nvPicPr>
                <p:cNvPr id="7" name="image23.png">
                  <a:extLst>
                    <a:ext uri="{FF2B5EF4-FFF2-40B4-BE49-F238E27FC236}">
                      <a16:creationId xmlns:a16="http://schemas.microsoft.com/office/drawing/2014/main" id="{84FE92E4-C111-40EE-B959-39B516A6A22B}"/>
                    </a:ext>
                  </a:extLst>
                </p:cNvPr>
                <p:cNvPicPr/>
                <p:nvPr/>
              </p:nvPicPr>
              <p:blipFill>
                <a:blip r:embed="rId3"/>
                <a:srcRect/>
                <a:stretch>
                  <a:fillRect/>
                </a:stretch>
              </p:blipFill>
              <p:spPr>
                <a:xfrm>
                  <a:off x="3897454" y="1533678"/>
                  <a:ext cx="7850046" cy="3624718"/>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51786191-5B58-4B18-8C10-2205BFE06557}"/>
                    </a:ext>
                  </a:extLst>
                </p:cNvPr>
                <p:cNvSpPr/>
                <p:nvPr/>
              </p:nvSpPr>
              <p:spPr>
                <a:xfrm>
                  <a:off x="5493088" y="3571413"/>
                  <a:ext cx="415047" cy="239949"/>
                </a:xfrm>
                <a:prstGeom prst="rect">
                  <a:avLst/>
                </a:prstGeom>
                <a:solidFill>
                  <a:srgbClr val="213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2BE6C6D-9A98-4A1D-A1DC-BDFB2EB14DF1}"/>
                    </a:ext>
                  </a:extLst>
                </p:cNvPr>
                <p:cNvSpPr/>
                <p:nvPr/>
              </p:nvSpPr>
              <p:spPr>
                <a:xfrm>
                  <a:off x="7746663" y="3741906"/>
                  <a:ext cx="3349354" cy="363166"/>
                </a:xfrm>
                <a:prstGeom prst="rect">
                  <a:avLst/>
                </a:prstGeom>
                <a:solidFill>
                  <a:srgbClr val="213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AA5B25AE-948B-4508-8DD0-45308B60DB09}"/>
                  </a:ext>
                </a:extLst>
              </p:cNvPr>
              <p:cNvSpPr txBox="1"/>
              <p:nvPr/>
            </p:nvSpPr>
            <p:spPr>
              <a:xfrm>
                <a:off x="9802830" y="3429000"/>
                <a:ext cx="132318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rPr>
                  <a:t>Receiver Electrodes</a:t>
                </a:r>
              </a:p>
            </p:txBody>
          </p:sp>
          <p:sp>
            <p:nvSpPr>
              <p:cNvPr id="11" name="TextBox 10">
                <a:extLst>
                  <a:ext uri="{FF2B5EF4-FFF2-40B4-BE49-F238E27FC236}">
                    <a16:creationId xmlns:a16="http://schemas.microsoft.com/office/drawing/2014/main" id="{B478DEAF-46B0-463B-91D9-5240CF860AFE}"/>
                  </a:ext>
                </a:extLst>
              </p:cNvPr>
              <p:cNvSpPr txBox="1"/>
              <p:nvPr/>
            </p:nvSpPr>
            <p:spPr>
              <a:xfrm>
                <a:off x="5460322" y="3491332"/>
                <a:ext cx="4805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rPr>
                  <a:t>Oil</a:t>
                </a:r>
              </a:p>
            </p:txBody>
          </p:sp>
          <p:sp>
            <p:nvSpPr>
              <p:cNvPr id="12" name="TextBox 11">
                <a:extLst>
                  <a:ext uri="{FF2B5EF4-FFF2-40B4-BE49-F238E27FC236}">
                    <a16:creationId xmlns:a16="http://schemas.microsoft.com/office/drawing/2014/main" id="{8DC85ADD-0ECE-4CF0-B69E-274A97D54B3C}"/>
                  </a:ext>
                </a:extLst>
              </p:cNvPr>
              <p:cNvSpPr txBox="1"/>
              <p:nvPr/>
            </p:nvSpPr>
            <p:spPr>
              <a:xfrm>
                <a:off x="8420734" y="3418056"/>
                <a:ext cx="141209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rPr>
                  <a:t>Transmit Electrodes</a:t>
                </a:r>
              </a:p>
            </p:txBody>
          </p:sp>
          <p:sp>
            <p:nvSpPr>
              <p:cNvPr id="13" name="TextBox 12">
                <a:extLst>
                  <a:ext uri="{FF2B5EF4-FFF2-40B4-BE49-F238E27FC236}">
                    <a16:creationId xmlns:a16="http://schemas.microsoft.com/office/drawing/2014/main" id="{2725B796-6ED0-4E43-AFE1-E4870014E452}"/>
                  </a:ext>
                </a:extLst>
              </p:cNvPr>
              <p:cNvSpPr txBox="1"/>
              <p:nvPr/>
            </p:nvSpPr>
            <p:spPr>
              <a:xfrm>
                <a:off x="7157548" y="3725832"/>
                <a:ext cx="126112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rPr>
                  <a:t>Depressor</a:t>
                </a:r>
              </a:p>
            </p:txBody>
          </p:sp>
        </p:grpSp>
        <p:sp>
          <p:nvSpPr>
            <p:cNvPr id="22" name="Oval 21">
              <a:extLst>
                <a:ext uri="{FF2B5EF4-FFF2-40B4-BE49-F238E27FC236}">
                  <a16:creationId xmlns:a16="http://schemas.microsoft.com/office/drawing/2014/main" id="{04732891-D885-4975-AE18-5EA8D8700AFA}"/>
                </a:ext>
              </a:extLst>
            </p:cNvPr>
            <p:cNvSpPr/>
            <p:nvPr/>
          </p:nvSpPr>
          <p:spPr>
            <a:xfrm>
              <a:off x="8999371" y="4426152"/>
              <a:ext cx="182207" cy="28363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3EFD84AA-3134-4DCE-BBAC-533863963D73}"/>
                </a:ext>
              </a:extLst>
            </p:cNvPr>
            <p:cNvSpPr/>
            <p:nvPr/>
          </p:nvSpPr>
          <p:spPr>
            <a:xfrm>
              <a:off x="9309428" y="4426152"/>
              <a:ext cx="182207" cy="28363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grpSp>
      <p:sp>
        <p:nvSpPr>
          <p:cNvPr id="18" name="Rectangle 17">
            <a:extLst>
              <a:ext uri="{FF2B5EF4-FFF2-40B4-BE49-F238E27FC236}">
                <a16:creationId xmlns:a16="http://schemas.microsoft.com/office/drawing/2014/main" id="{B12DB70A-D9BF-4D95-A489-38D72FBC61BE}"/>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40062662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p:cNvSpPr txBox="1">
            <a:spLocks/>
          </p:cNvSpPr>
          <p:nvPr/>
        </p:nvSpPr>
        <p:spPr>
          <a:xfrm>
            <a:off x="350784" y="1440930"/>
            <a:ext cx="3566882" cy="404978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Oil-Under-Ice testing: CRREL Testing Facility</a:t>
            </a: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 cable streamed under tank ice</a:t>
            </a: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Transmit electrodes emit a controlled electrical current</a:t>
            </a: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Receiver electrodes measure changes in the signal due to substances encountered</a:t>
            </a:r>
          </a:p>
        </p:txBody>
      </p:sp>
      <p:sp>
        <p:nvSpPr>
          <p:cNvPr id="30" name="TextBox 29">
            <a:extLst>
              <a:ext uri="{FF2B5EF4-FFF2-40B4-BE49-F238E27FC236}">
                <a16:creationId xmlns:a16="http://schemas.microsoft.com/office/drawing/2014/main" id="{B718280E-C7F1-41AD-AAAA-C3B9EB496F87}"/>
              </a:ext>
            </a:extLst>
          </p:cNvPr>
          <p:cNvSpPr txBox="1"/>
          <p:nvPr/>
        </p:nvSpPr>
        <p:spPr>
          <a:xfrm>
            <a:off x="9990972" y="2980722"/>
            <a:ext cx="193904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Induced Polarization Streamer Tail</a:t>
            </a:r>
          </a:p>
        </p:txBody>
      </p:sp>
      <p:sp>
        <p:nvSpPr>
          <p:cNvPr id="42" name="Title 1">
            <a:extLst>
              <a:ext uri="{FF2B5EF4-FFF2-40B4-BE49-F238E27FC236}">
                <a16:creationId xmlns:a16="http://schemas.microsoft.com/office/drawing/2014/main" id="{35BBDAA2-779E-4E5D-98B2-64ECAC05F73E}"/>
              </a:ext>
            </a:extLst>
          </p:cNvPr>
          <p:cNvSpPr>
            <a:spLocks noGrp="1"/>
          </p:cNvSpPr>
          <p:nvPr>
            <p:ph type="title"/>
          </p:nvPr>
        </p:nvSpPr>
        <p:spPr>
          <a:xfrm>
            <a:off x="346211" y="424657"/>
            <a:ext cx="9072168" cy="960582"/>
          </a:xfrm>
        </p:spPr>
        <p:txBody>
          <a:bodyPr>
            <a:normAutofit/>
          </a:bodyPr>
          <a:lstStyle/>
          <a:p>
            <a:r>
              <a:rPr lang="en-US" altLang="en-US" dirty="0"/>
              <a:t>Marine IP: Method</a:t>
            </a:r>
            <a:endParaRPr lang="en-US" dirty="0"/>
          </a:p>
        </p:txBody>
      </p:sp>
      <p:grpSp>
        <p:nvGrpSpPr>
          <p:cNvPr id="44" name="Group 43">
            <a:extLst>
              <a:ext uri="{FF2B5EF4-FFF2-40B4-BE49-F238E27FC236}">
                <a16:creationId xmlns:a16="http://schemas.microsoft.com/office/drawing/2014/main" id="{A259BF6B-69C4-402A-9F05-2327B9284C00}"/>
              </a:ext>
            </a:extLst>
          </p:cNvPr>
          <p:cNvGrpSpPr/>
          <p:nvPr/>
        </p:nvGrpSpPr>
        <p:grpSpPr>
          <a:xfrm>
            <a:off x="4121714" y="2440800"/>
            <a:ext cx="7860186" cy="3999861"/>
            <a:chOff x="4121714" y="2440800"/>
            <a:chExt cx="7860186" cy="3999861"/>
          </a:xfrm>
        </p:grpSpPr>
        <p:grpSp>
          <p:nvGrpSpPr>
            <p:cNvPr id="23" name="Group 22">
              <a:extLst>
                <a:ext uri="{FF2B5EF4-FFF2-40B4-BE49-F238E27FC236}">
                  <a16:creationId xmlns:a16="http://schemas.microsoft.com/office/drawing/2014/main" id="{E31F490C-1C32-412B-8329-E1FD78648532}"/>
                </a:ext>
              </a:extLst>
            </p:cNvPr>
            <p:cNvGrpSpPr/>
            <p:nvPr/>
          </p:nvGrpSpPr>
          <p:grpSpPr>
            <a:xfrm>
              <a:off x="4121714" y="2440800"/>
              <a:ext cx="7860186" cy="3999861"/>
              <a:chOff x="4121714" y="2440800"/>
              <a:chExt cx="7860186" cy="3999861"/>
            </a:xfrm>
          </p:grpSpPr>
          <p:grpSp>
            <p:nvGrpSpPr>
              <p:cNvPr id="18" name="Group 17">
                <a:extLst>
                  <a:ext uri="{FF2B5EF4-FFF2-40B4-BE49-F238E27FC236}">
                    <a16:creationId xmlns:a16="http://schemas.microsoft.com/office/drawing/2014/main" id="{38AC9E1F-5498-40D2-A415-DD177DC35DD7}"/>
                  </a:ext>
                </a:extLst>
              </p:cNvPr>
              <p:cNvGrpSpPr/>
              <p:nvPr/>
            </p:nvGrpSpPr>
            <p:grpSpPr>
              <a:xfrm>
                <a:off x="4121714" y="2440800"/>
                <a:ext cx="7860186" cy="3999861"/>
                <a:chOff x="4121714" y="2440800"/>
                <a:chExt cx="7860186" cy="3999861"/>
              </a:xfrm>
            </p:grpSpPr>
            <p:grpSp>
              <p:nvGrpSpPr>
                <p:cNvPr id="15" name="Group 14">
                  <a:extLst>
                    <a:ext uri="{FF2B5EF4-FFF2-40B4-BE49-F238E27FC236}">
                      <a16:creationId xmlns:a16="http://schemas.microsoft.com/office/drawing/2014/main" id="{65E974F9-CEAE-465F-BD1D-FD6DEC3BBC7D}"/>
                    </a:ext>
                  </a:extLst>
                </p:cNvPr>
                <p:cNvGrpSpPr/>
                <p:nvPr/>
              </p:nvGrpSpPr>
              <p:grpSpPr>
                <a:xfrm>
                  <a:off x="4121714" y="2440800"/>
                  <a:ext cx="7860186" cy="3999861"/>
                  <a:chOff x="4121714" y="2440800"/>
                  <a:chExt cx="7860186" cy="3999861"/>
                </a:xfrm>
              </p:grpSpPr>
              <p:grpSp>
                <p:nvGrpSpPr>
                  <p:cNvPr id="7" name="Group 6">
                    <a:extLst>
                      <a:ext uri="{FF2B5EF4-FFF2-40B4-BE49-F238E27FC236}">
                        <a16:creationId xmlns:a16="http://schemas.microsoft.com/office/drawing/2014/main" id="{A58F0881-52EA-4F45-BFC8-7D76DA3A83A2}"/>
                      </a:ext>
                    </a:extLst>
                  </p:cNvPr>
                  <p:cNvGrpSpPr/>
                  <p:nvPr/>
                </p:nvGrpSpPr>
                <p:grpSpPr>
                  <a:xfrm>
                    <a:off x="4121714" y="2440800"/>
                    <a:ext cx="7860186" cy="3999861"/>
                    <a:chOff x="4121714" y="2440800"/>
                    <a:chExt cx="7860186" cy="3999861"/>
                  </a:xfrm>
                </p:grpSpPr>
                <p:grpSp>
                  <p:nvGrpSpPr>
                    <p:cNvPr id="41" name="Group 40">
                      <a:extLst>
                        <a:ext uri="{FF2B5EF4-FFF2-40B4-BE49-F238E27FC236}">
                          <a16:creationId xmlns:a16="http://schemas.microsoft.com/office/drawing/2014/main" id="{671719BB-200F-484B-8F55-196EA6CA31E8}"/>
                        </a:ext>
                      </a:extLst>
                    </p:cNvPr>
                    <p:cNvGrpSpPr/>
                    <p:nvPr/>
                  </p:nvGrpSpPr>
                  <p:grpSpPr>
                    <a:xfrm>
                      <a:off x="4121714" y="2440800"/>
                      <a:ext cx="7860186" cy="3999861"/>
                      <a:chOff x="4163200" y="2679800"/>
                      <a:chExt cx="7860186" cy="3999861"/>
                    </a:xfrm>
                  </p:grpSpPr>
                  <p:pic>
                    <p:nvPicPr>
                      <p:cNvPr id="17" name="image10.png">
                        <a:extLst>
                          <a:ext uri="{FF2B5EF4-FFF2-40B4-BE49-F238E27FC236}">
                            <a16:creationId xmlns:a16="http://schemas.microsoft.com/office/drawing/2014/main" id="{6309CF58-9490-4710-9BBC-300FF6A2D485}"/>
                          </a:ext>
                        </a:extLst>
                      </p:cNvPr>
                      <p:cNvPicPr/>
                      <p:nvPr/>
                    </p:nvPicPr>
                    <p:blipFill>
                      <a:blip r:embed="rId3"/>
                      <a:srcRect/>
                      <a:stretch>
                        <a:fillRect/>
                      </a:stretch>
                    </p:blipFill>
                    <p:spPr>
                      <a:xfrm>
                        <a:off x="4163200" y="2830407"/>
                        <a:ext cx="7860186" cy="3849254"/>
                      </a:xfrm>
                      <a:prstGeom prst="rect">
                        <a:avLst/>
                      </a:prstGeom>
                      <a:ln/>
                    </p:spPr>
                  </p:pic>
                  <p:grpSp>
                    <p:nvGrpSpPr>
                      <p:cNvPr id="35" name="Group 34">
                        <a:extLst>
                          <a:ext uri="{FF2B5EF4-FFF2-40B4-BE49-F238E27FC236}">
                            <a16:creationId xmlns:a16="http://schemas.microsoft.com/office/drawing/2014/main" id="{70D4778C-DBC8-4A85-83F9-31F4EFA08433}"/>
                          </a:ext>
                        </a:extLst>
                      </p:cNvPr>
                      <p:cNvGrpSpPr/>
                      <p:nvPr/>
                    </p:nvGrpSpPr>
                    <p:grpSpPr>
                      <a:xfrm>
                        <a:off x="4857345" y="2679800"/>
                        <a:ext cx="7062280" cy="1709613"/>
                        <a:chOff x="4857345" y="2679800"/>
                        <a:chExt cx="7062280" cy="1709613"/>
                      </a:xfrm>
                    </p:grpSpPr>
                    <p:sp>
                      <p:nvSpPr>
                        <p:cNvPr id="19" name="Rectangle 18">
                          <a:extLst>
                            <a:ext uri="{FF2B5EF4-FFF2-40B4-BE49-F238E27FC236}">
                              <a16:creationId xmlns:a16="http://schemas.microsoft.com/office/drawing/2014/main" id="{CF1584E9-3E71-471C-A757-8C0592FE0B21}"/>
                            </a:ext>
                          </a:extLst>
                        </p:cNvPr>
                        <p:cNvSpPr/>
                        <p:nvPr/>
                      </p:nvSpPr>
                      <p:spPr>
                        <a:xfrm>
                          <a:off x="9944910" y="2814453"/>
                          <a:ext cx="1974715" cy="1498400"/>
                        </a:xfrm>
                        <a:prstGeom prst="rect">
                          <a:avLst/>
                        </a:prstGeom>
                        <a:solidFill>
                          <a:srgbClr val="222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840A1A8-8D3C-4704-B168-32E5A40DD2AB}"/>
                            </a:ext>
                          </a:extLst>
                        </p:cNvPr>
                        <p:cNvSpPr/>
                        <p:nvPr/>
                      </p:nvSpPr>
                      <p:spPr>
                        <a:xfrm>
                          <a:off x="4857345" y="3197332"/>
                          <a:ext cx="977629" cy="732642"/>
                        </a:xfrm>
                        <a:prstGeom prst="rect">
                          <a:avLst/>
                        </a:prstGeom>
                        <a:solidFill>
                          <a:srgbClr val="213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B38199ED-CBD9-440D-8D10-E6F317AA2F1E}"/>
                            </a:ext>
                          </a:extLst>
                        </p:cNvPr>
                        <p:cNvSpPr txBox="1"/>
                        <p:nvPr/>
                      </p:nvSpPr>
                      <p:spPr>
                        <a:xfrm>
                          <a:off x="4934033" y="3636922"/>
                          <a:ext cx="9192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Control line</a:t>
                          </a:r>
                        </a:p>
                      </p:txBody>
                    </p:sp>
                    <p:cxnSp>
                      <p:nvCxnSpPr>
                        <p:cNvPr id="29" name="Straight Arrow Connector 28">
                          <a:extLst>
                            <a:ext uri="{FF2B5EF4-FFF2-40B4-BE49-F238E27FC236}">
                              <a16:creationId xmlns:a16="http://schemas.microsoft.com/office/drawing/2014/main" id="{086CB93C-F558-4B27-BFFE-59FE8164D4E3}"/>
                            </a:ext>
                          </a:extLst>
                        </p:cNvPr>
                        <p:cNvCxnSpPr/>
                        <p:nvPr/>
                      </p:nvCxnSpPr>
                      <p:spPr>
                        <a:xfrm flipH="1">
                          <a:off x="4990533" y="4007796"/>
                          <a:ext cx="121353" cy="249334"/>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Straight Arrow Connector 30">
                          <a:extLst>
                            <a:ext uri="{FF2B5EF4-FFF2-40B4-BE49-F238E27FC236}">
                              <a16:creationId xmlns:a16="http://schemas.microsoft.com/office/drawing/2014/main" id="{918EB45B-6971-46A9-AC0F-592CF9445A88}"/>
                            </a:ext>
                          </a:extLst>
                        </p:cNvPr>
                        <p:cNvCxnSpPr>
                          <a:cxnSpLocks/>
                        </p:cNvCxnSpPr>
                        <p:nvPr/>
                      </p:nvCxnSpPr>
                      <p:spPr>
                        <a:xfrm>
                          <a:off x="11083170" y="4147567"/>
                          <a:ext cx="139306" cy="241846"/>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3" name="Rectangle 32">
                          <a:extLst>
                            <a:ext uri="{FF2B5EF4-FFF2-40B4-BE49-F238E27FC236}">
                              <a16:creationId xmlns:a16="http://schemas.microsoft.com/office/drawing/2014/main" id="{EFCA3DCF-FF75-4A0F-8798-70B830632638}"/>
                            </a:ext>
                          </a:extLst>
                        </p:cNvPr>
                        <p:cNvSpPr/>
                        <p:nvPr/>
                      </p:nvSpPr>
                      <p:spPr>
                        <a:xfrm>
                          <a:off x="6047609" y="2679800"/>
                          <a:ext cx="3375251" cy="1498400"/>
                        </a:xfrm>
                        <a:prstGeom prst="rect">
                          <a:avLst/>
                        </a:prstGeom>
                        <a:solidFill>
                          <a:srgbClr val="213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03EC774-BE8D-407A-B573-89DB5E39D1B5}"/>
                            </a:ext>
                          </a:extLst>
                        </p:cNvPr>
                        <p:cNvSpPr txBox="1"/>
                        <p:nvPr/>
                      </p:nvSpPr>
                      <p:spPr>
                        <a:xfrm>
                          <a:off x="6096000" y="3175257"/>
                          <a:ext cx="193904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Transmit (red) and receive (green) electrodes</a:t>
                          </a:r>
                        </a:p>
                      </p:txBody>
                    </p:sp>
                    <p:sp>
                      <p:nvSpPr>
                        <p:cNvPr id="34" name="Rectangle 33">
                          <a:extLst>
                            <a:ext uri="{FF2B5EF4-FFF2-40B4-BE49-F238E27FC236}">
                              <a16:creationId xmlns:a16="http://schemas.microsoft.com/office/drawing/2014/main" id="{72484A81-8AFA-4610-AC86-B63F95092FB5}"/>
                            </a:ext>
                          </a:extLst>
                        </p:cNvPr>
                        <p:cNvSpPr/>
                        <p:nvPr/>
                      </p:nvSpPr>
                      <p:spPr>
                        <a:xfrm>
                          <a:off x="9001329" y="2680930"/>
                          <a:ext cx="1867710" cy="1498400"/>
                        </a:xfrm>
                        <a:prstGeom prst="rect">
                          <a:avLst/>
                        </a:prstGeom>
                        <a:solidFill>
                          <a:srgbClr val="223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FAD72BF6-1695-4097-815C-E496255CF07D}"/>
                            </a:ext>
                          </a:extLst>
                        </p:cNvPr>
                        <p:cNvSpPr txBox="1"/>
                        <p:nvPr/>
                      </p:nvSpPr>
                      <p:spPr>
                        <a:xfrm>
                          <a:off x="8258782" y="3452256"/>
                          <a:ext cx="193904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Buoys (yellow) provide flotation</a:t>
                          </a:r>
                        </a:p>
                      </p:txBody>
                    </p:sp>
                  </p:grpSp>
                  <mc:AlternateContent xmlns:mc="http://schemas.openxmlformats.org/markup-compatibility/2006" xmlns:p14="http://schemas.microsoft.com/office/powerpoint/2010/main">
                    <mc:Choice Requires="p14">
                      <p:contentPart p14:bwMode="auto" r:id="rId4">
                        <p14:nvContentPartPr>
                          <p14:cNvPr id="36" name="Ink 35">
                            <a:extLst>
                              <a:ext uri="{FF2B5EF4-FFF2-40B4-BE49-F238E27FC236}">
                                <a16:creationId xmlns:a16="http://schemas.microsoft.com/office/drawing/2014/main" id="{7A03ECFF-313B-4C2B-85C6-37C1E847DADE}"/>
                              </a:ext>
                            </a:extLst>
                          </p14:cNvPr>
                          <p14:cNvContentPartPr/>
                          <p14:nvPr/>
                        </p14:nvContentPartPr>
                        <p14:xfrm>
                          <a:off x="11786990" y="4220888"/>
                          <a:ext cx="120240" cy="96480"/>
                        </p14:xfrm>
                      </p:contentPart>
                    </mc:Choice>
                    <mc:Fallback xmlns="">
                      <p:pic>
                        <p:nvPicPr>
                          <p:cNvPr id="36" name="Ink 35">
                            <a:extLst>
                              <a:ext uri="{FF2B5EF4-FFF2-40B4-BE49-F238E27FC236}">
                                <a16:creationId xmlns:a16="http://schemas.microsoft.com/office/drawing/2014/main" id="{7A03ECFF-313B-4C2B-85C6-37C1E847DADE}"/>
                              </a:ext>
                            </a:extLst>
                          </p:cNvPr>
                          <p:cNvPicPr/>
                          <p:nvPr/>
                        </p:nvPicPr>
                        <p:blipFill>
                          <a:blip r:embed="rId5"/>
                          <a:stretch>
                            <a:fillRect/>
                          </a:stretch>
                        </p:blipFill>
                        <p:spPr>
                          <a:xfrm>
                            <a:off x="11750990" y="4185248"/>
                            <a:ext cx="1918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7" name="Ink 36">
                            <a:extLst>
                              <a:ext uri="{FF2B5EF4-FFF2-40B4-BE49-F238E27FC236}">
                                <a16:creationId xmlns:a16="http://schemas.microsoft.com/office/drawing/2014/main" id="{A8936436-9DC8-421A-AC1D-2EBF86F588EA}"/>
                              </a:ext>
                            </a:extLst>
                          </p14:cNvPr>
                          <p14:cNvContentPartPr/>
                          <p14:nvPr/>
                        </p14:nvContentPartPr>
                        <p14:xfrm>
                          <a:off x="11867630" y="3792488"/>
                          <a:ext cx="52920" cy="428760"/>
                        </p14:xfrm>
                      </p:contentPart>
                    </mc:Choice>
                    <mc:Fallback xmlns="">
                      <p:pic>
                        <p:nvPicPr>
                          <p:cNvPr id="37" name="Ink 36">
                            <a:extLst>
                              <a:ext uri="{FF2B5EF4-FFF2-40B4-BE49-F238E27FC236}">
                                <a16:creationId xmlns:a16="http://schemas.microsoft.com/office/drawing/2014/main" id="{A8936436-9DC8-421A-AC1D-2EBF86F588EA}"/>
                              </a:ext>
                            </a:extLst>
                          </p:cNvPr>
                          <p:cNvPicPr/>
                          <p:nvPr/>
                        </p:nvPicPr>
                        <p:blipFill>
                          <a:blip r:embed="rId7"/>
                          <a:stretch>
                            <a:fillRect/>
                          </a:stretch>
                        </p:blipFill>
                        <p:spPr>
                          <a:xfrm>
                            <a:off x="11831630" y="3756848"/>
                            <a:ext cx="124560" cy="500400"/>
                          </a:xfrm>
                          <a:prstGeom prst="rect">
                            <a:avLst/>
                          </a:prstGeom>
                        </p:spPr>
                      </p:pic>
                    </mc:Fallback>
                  </mc:AlternateContent>
                  <p:sp>
                    <p:nvSpPr>
                      <p:cNvPr id="38" name="Oval 37">
                        <a:extLst>
                          <a:ext uri="{FF2B5EF4-FFF2-40B4-BE49-F238E27FC236}">
                            <a16:creationId xmlns:a16="http://schemas.microsoft.com/office/drawing/2014/main" id="{16BDE768-610A-4E6D-8D67-D06078CDDFBC}"/>
                          </a:ext>
                        </a:extLst>
                      </p:cNvPr>
                      <p:cNvSpPr/>
                      <p:nvPr/>
                    </p:nvSpPr>
                    <p:spPr>
                      <a:xfrm>
                        <a:off x="11823402" y="3175257"/>
                        <a:ext cx="139430" cy="518809"/>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grpSp>
                <p:sp>
                  <p:nvSpPr>
                    <p:cNvPr id="3" name="Rectangle 2">
                      <a:extLst>
                        <a:ext uri="{FF2B5EF4-FFF2-40B4-BE49-F238E27FC236}">
                          <a16:creationId xmlns:a16="http://schemas.microsoft.com/office/drawing/2014/main" id="{4B783968-839F-4CCD-91D9-5A572FDF0ED5}"/>
                        </a:ext>
                      </a:extLst>
                    </p:cNvPr>
                    <p:cNvSpPr/>
                    <p:nvPr/>
                  </p:nvSpPr>
                  <p:spPr>
                    <a:xfrm>
                      <a:off x="5896935" y="3949958"/>
                      <a:ext cx="858455" cy="43347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2174AD2-2754-4200-9D3E-C407D78FD8D8}"/>
                        </a:ext>
                      </a:extLst>
                    </p:cNvPr>
                    <p:cNvSpPr/>
                    <p:nvPr/>
                  </p:nvSpPr>
                  <p:spPr>
                    <a:xfrm>
                      <a:off x="7840363" y="3948073"/>
                      <a:ext cx="858455" cy="43347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47EEF21-3BD9-48FC-9B5A-32FE7760838B}"/>
                        </a:ext>
                      </a:extLst>
                    </p:cNvPr>
                    <p:cNvSpPr/>
                    <p:nvPr/>
                  </p:nvSpPr>
                  <p:spPr>
                    <a:xfrm>
                      <a:off x="9919939" y="3948073"/>
                      <a:ext cx="858455" cy="43347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AFFDBBB9-4D3D-4F6B-BB52-37E53F1047D6}"/>
                      </a:ext>
                    </a:extLst>
                  </p:cNvPr>
                  <p:cNvSpPr txBox="1"/>
                  <p:nvPr/>
                </p:nvSpPr>
                <p:spPr>
                  <a:xfrm>
                    <a:off x="5727685" y="4063112"/>
                    <a:ext cx="1389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Test Area</a:t>
                    </a:r>
                  </a:p>
                </p:txBody>
              </p:sp>
              <p:sp>
                <p:nvSpPr>
                  <p:cNvPr id="11" name="TextBox 10">
                    <a:extLst>
                      <a:ext uri="{FF2B5EF4-FFF2-40B4-BE49-F238E27FC236}">
                        <a16:creationId xmlns:a16="http://schemas.microsoft.com/office/drawing/2014/main" id="{280C268E-0156-44F0-BC49-7FFFFF4B9CEE}"/>
                      </a:ext>
                    </a:extLst>
                  </p:cNvPr>
                  <p:cNvSpPr txBox="1"/>
                  <p:nvPr/>
                </p:nvSpPr>
                <p:spPr>
                  <a:xfrm>
                    <a:off x="7664219" y="4076359"/>
                    <a:ext cx="1389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Test Area</a:t>
                    </a:r>
                  </a:p>
                </p:txBody>
              </p:sp>
              <p:sp>
                <p:nvSpPr>
                  <p:cNvPr id="12" name="TextBox 11">
                    <a:extLst>
                      <a:ext uri="{FF2B5EF4-FFF2-40B4-BE49-F238E27FC236}">
                        <a16:creationId xmlns:a16="http://schemas.microsoft.com/office/drawing/2014/main" id="{8A111D0D-2136-4A09-B156-A3E93C5C638E}"/>
                      </a:ext>
                    </a:extLst>
                  </p:cNvPr>
                  <p:cNvSpPr txBox="1"/>
                  <p:nvPr/>
                </p:nvSpPr>
                <p:spPr>
                  <a:xfrm>
                    <a:off x="9617876" y="4076359"/>
                    <a:ext cx="1389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Test Area</a:t>
                    </a:r>
                  </a:p>
                </p:txBody>
              </p:sp>
              <p:sp>
                <p:nvSpPr>
                  <p:cNvPr id="13" name="Rectangle 12">
                    <a:extLst>
                      <a:ext uri="{FF2B5EF4-FFF2-40B4-BE49-F238E27FC236}">
                        <a16:creationId xmlns:a16="http://schemas.microsoft.com/office/drawing/2014/main" id="{9D65F506-4AAA-45BD-B7E5-E34BFDDB7F47}"/>
                      </a:ext>
                    </a:extLst>
                  </p:cNvPr>
                  <p:cNvSpPr/>
                  <p:nvPr/>
                </p:nvSpPr>
                <p:spPr>
                  <a:xfrm>
                    <a:off x="7664219" y="5926470"/>
                    <a:ext cx="1034599" cy="369332"/>
                  </a:xfrm>
                  <a:prstGeom prst="rect">
                    <a:avLst/>
                  </a:prstGeom>
                  <a:solidFill>
                    <a:srgbClr val="95B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grpSp>
            <p:sp>
              <p:nvSpPr>
                <p:cNvPr id="16" name="TextBox 15">
                  <a:extLst>
                    <a:ext uri="{FF2B5EF4-FFF2-40B4-BE49-F238E27FC236}">
                      <a16:creationId xmlns:a16="http://schemas.microsoft.com/office/drawing/2014/main" id="{2A0A8C19-F84E-46A7-ABFD-E88450D450F7}"/>
                    </a:ext>
                  </a:extLst>
                </p:cNvPr>
                <p:cNvSpPr txBox="1"/>
                <p:nvPr/>
              </p:nvSpPr>
              <p:spPr>
                <a:xfrm>
                  <a:off x="7047045" y="6005260"/>
                  <a:ext cx="203023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22A37"/>
                      </a:solidFill>
                      <a:effectLst/>
                      <a:uLnTx/>
                      <a:uFillTx/>
                      <a:latin typeface="Calibri" panose="020F0502020204030204"/>
                      <a:ea typeface="+mn-ea"/>
                      <a:cs typeface="+mn-cs"/>
                    </a:rPr>
                    <a:t>Water at 0.25 Salinity</a:t>
                  </a:r>
                </a:p>
              </p:txBody>
            </p:sp>
          </p:grpSp>
          <p:sp>
            <p:nvSpPr>
              <p:cNvPr id="21" name="TextBox 20">
                <a:extLst>
                  <a:ext uri="{FF2B5EF4-FFF2-40B4-BE49-F238E27FC236}">
                    <a16:creationId xmlns:a16="http://schemas.microsoft.com/office/drawing/2014/main" id="{1B704AC7-9A7D-4FBB-B77F-DC85B7859D59}"/>
                  </a:ext>
                </a:extLst>
              </p:cNvPr>
              <p:cNvSpPr txBox="1"/>
              <p:nvPr/>
            </p:nvSpPr>
            <p:spPr>
              <a:xfrm>
                <a:off x="9990972" y="3007732"/>
                <a:ext cx="193904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Induced Polarization Streamer Tail</a:t>
                </a:r>
              </a:p>
            </p:txBody>
          </p:sp>
        </p:grpSp>
        <p:sp>
          <p:nvSpPr>
            <p:cNvPr id="43" name="Rectangle 42">
              <a:extLst>
                <a:ext uri="{FF2B5EF4-FFF2-40B4-BE49-F238E27FC236}">
                  <a16:creationId xmlns:a16="http://schemas.microsoft.com/office/drawing/2014/main" id="{E250E4E6-184A-4C6C-B18A-CCD60CD89406}"/>
                </a:ext>
              </a:extLst>
            </p:cNvPr>
            <p:cNvSpPr/>
            <p:nvPr/>
          </p:nvSpPr>
          <p:spPr>
            <a:xfrm>
              <a:off x="5185186" y="4561242"/>
              <a:ext cx="1312433" cy="17212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grpSp>
      <p:sp>
        <p:nvSpPr>
          <p:cNvPr id="39" name="Rectangle 38">
            <a:extLst>
              <a:ext uri="{FF2B5EF4-FFF2-40B4-BE49-F238E27FC236}">
                <a16:creationId xmlns:a16="http://schemas.microsoft.com/office/drawing/2014/main" id="{B1930FC5-7D58-4FBD-840A-A6FA6154E4FF}"/>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27689279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211" y="424657"/>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47689" y="1442593"/>
            <a:ext cx="3782658"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Oil-Under-Ice testing:  CRREL Testing Facility:</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Study design included 6 test scenarios:</a:t>
            </a:r>
          </a:p>
          <a:p>
            <a:pPr marL="2857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Oil under solid ice</a:t>
            </a:r>
          </a:p>
          <a:p>
            <a:pPr marL="2857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Oil encapsulated within ice </a:t>
            </a:r>
          </a:p>
          <a:p>
            <a:pPr marL="2857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Oil in pockets under broken and refrozen ice.</a:t>
            </a:r>
          </a:p>
          <a:p>
            <a:pPr marL="2857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Oil in broken ice</a:t>
            </a:r>
          </a:p>
          <a:p>
            <a:pPr marL="2857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Controls: Broken ice and solid ice, no oil added</a:t>
            </a:r>
          </a:p>
          <a:p>
            <a:pPr marL="2857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857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19" name="Rectangle 18">
            <a:extLst>
              <a:ext uri="{FF2B5EF4-FFF2-40B4-BE49-F238E27FC236}">
                <a16:creationId xmlns:a16="http://schemas.microsoft.com/office/drawing/2014/main" id="{CF1584E9-3E71-471C-A757-8C0592FE0B21}"/>
              </a:ext>
            </a:extLst>
          </p:cNvPr>
          <p:cNvSpPr/>
          <p:nvPr/>
        </p:nvSpPr>
        <p:spPr>
          <a:xfrm>
            <a:off x="6096000" y="3034110"/>
            <a:ext cx="5817140" cy="1174723"/>
          </a:xfrm>
          <a:prstGeom prst="rect">
            <a:avLst/>
          </a:prstGeom>
          <a:solidFill>
            <a:srgbClr val="22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840A1A8-8D3C-4704-B168-32E5A40DD2AB}"/>
              </a:ext>
            </a:extLst>
          </p:cNvPr>
          <p:cNvSpPr/>
          <p:nvPr/>
        </p:nvSpPr>
        <p:spPr>
          <a:xfrm>
            <a:off x="4857345" y="3197332"/>
            <a:ext cx="977629" cy="732642"/>
          </a:xfrm>
          <a:prstGeom prst="rect">
            <a:avLst/>
          </a:prstGeom>
          <a:solidFill>
            <a:srgbClr val="213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45B6FDBE-6CCB-49CC-8ABE-E72C91E392AF}"/>
              </a:ext>
            </a:extLst>
          </p:cNvPr>
          <p:cNvSpPr txBox="1"/>
          <p:nvPr/>
        </p:nvSpPr>
        <p:spPr>
          <a:xfrm>
            <a:off x="6471001" y="328866"/>
            <a:ext cx="286106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rPr>
              <a:t>CRREL Testing Facility</a:t>
            </a:r>
          </a:p>
        </p:txBody>
      </p:sp>
      <p:grpSp>
        <p:nvGrpSpPr>
          <p:cNvPr id="11" name="Group 10">
            <a:extLst>
              <a:ext uri="{FF2B5EF4-FFF2-40B4-BE49-F238E27FC236}">
                <a16:creationId xmlns:a16="http://schemas.microsoft.com/office/drawing/2014/main" id="{34178B30-14B2-4165-9D42-A63869C8341A}"/>
              </a:ext>
            </a:extLst>
          </p:cNvPr>
          <p:cNvGrpSpPr/>
          <p:nvPr/>
        </p:nvGrpSpPr>
        <p:grpSpPr>
          <a:xfrm>
            <a:off x="4121714" y="733247"/>
            <a:ext cx="7860186" cy="5707414"/>
            <a:chOff x="4121714" y="733247"/>
            <a:chExt cx="7860186" cy="5707414"/>
          </a:xfrm>
        </p:grpSpPr>
        <p:grpSp>
          <p:nvGrpSpPr>
            <p:cNvPr id="7" name="Group 6">
              <a:extLst>
                <a:ext uri="{FF2B5EF4-FFF2-40B4-BE49-F238E27FC236}">
                  <a16:creationId xmlns:a16="http://schemas.microsoft.com/office/drawing/2014/main" id="{69532508-E403-4966-BE39-8978D819B128}"/>
                </a:ext>
              </a:extLst>
            </p:cNvPr>
            <p:cNvGrpSpPr/>
            <p:nvPr/>
          </p:nvGrpSpPr>
          <p:grpSpPr>
            <a:xfrm>
              <a:off x="4121714" y="733247"/>
              <a:ext cx="7860186" cy="5707414"/>
              <a:chOff x="4121714" y="733247"/>
              <a:chExt cx="7860186" cy="5707414"/>
            </a:xfrm>
          </p:grpSpPr>
          <p:grpSp>
            <p:nvGrpSpPr>
              <p:cNvPr id="76" name="Group 75">
                <a:extLst>
                  <a:ext uri="{FF2B5EF4-FFF2-40B4-BE49-F238E27FC236}">
                    <a16:creationId xmlns:a16="http://schemas.microsoft.com/office/drawing/2014/main" id="{8D215795-2444-4D1B-8911-FD4566534B4D}"/>
                  </a:ext>
                </a:extLst>
              </p:cNvPr>
              <p:cNvGrpSpPr/>
              <p:nvPr/>
            </p:nvGrpSpPr>
            <p:grpSpPr>
              <a:xfrm>
                <a:off x="4121714" y="2440800"/>
                <a:ext cx="7860186" cy="3999861"/>
                <a:chOff x="4121714" y="2440800"/>
                <a:chExt cx="7860186" cy="3999861"/>
              </a:xfrm>
            </p:grpSpPr>
            <p:grpSp>
              <p:nvGrpSpPr>
                <p:cNvPr id="77" name="Group 76">
                  <a:extLst>
                    <a:ext uri="{FF2B5EF4-FFF2-40B4-BE49-F238E27FC236}">
                      <a16:creationId xmlns:a16="http://schemas.microsoft.com/office/drawing/2014/main" id="{8498FDA7-E74B-4FBC-A291-2EE4919A4E84}"/>
                    </a:ext>
                  </a:extLst>
                </p:cNvPr>
                <p:cNvGrpSpPr/>
                <p:nvPr/>
              </p:nvGrpSpPr>
              <p:grpSpPr>
                <a:xfrm>
                  <a:off x="4121714" y="2440800"/>
                  <a:ext cx="7860186" cy="3999861"/>
                  <a:chOff x="4121714" y="2440800"/>
                  <a:chExt cx="7860186" cy="3999861"/>
                </a:xfrm>
              </p:grpSpPr>
              <p:grpSp>
                <p:nvGrpSpPr>
                  <p:cNvPr id="79" name="Group 78">
                    <a:extLst>
                      <a:ext uri="{FF2B5EF4-FFF2-40B4-BE49-F238E27FC236}">
                        <a16:creationId xmlns:a16="http://schemas.microsoft.com/office/drawing/2014/main" id="{C0B2C39A-DB3C-41BA-8897-7C120D393B39}"/>
                      </a:ext>
                    </a:extLst>
                  </p:cNvPr>
                  <p:cNvGrpSpPr/>
                  <p:nvPr/>
                </p:nvGrpSpPr>
                <p:grpSpPr>
                  <a:xfrm>
                    <a:off x="4121714" y="2440800"/>
                    <a:ext cx="7860186" cy="3999861"/>
                    <a:chOff x="4121714" y="2440800"/>
                    <a:chExt cx="7860186" cy="3999861"/>
                  </a:xfrm>
                </p:grpSpPr>
                <p:grpSp>
                  <p:nvGrpSpPr>
                    <p:cNvPr id="81" name="Group 80">
                      <a:extLst>
                        <a:ext uri="{FF2B5EF4-FFF2-40B4-BE49-F238E27FC236}">
                          <a16:creationId xmlns:a16="http://schemas.microsoft.com/office/drawing/2014/main" id="{EF276059-27E1-43B2-A7F2-58BDD26A2187}"/>
                        </a:ext>
                      </a:extLst>
                    </p:cNvPr>
                    <p:cNvGrpSpPr/>
                    <p:nvPr/>
                  </p:nvGrpSpPr>
                  <p:grpSpPr>
                    <a:xfrm>
                      <a:off x="4121714" y="2440800"/>
                      <a:ext cx="7860186" cy="3999861"/>
                      <a:chOff x="4121714" y="2440800"/>
                      <a:chExt cx="7860186" cy="3999861"/>
                    </a:xfrm>
                  </p:grpSpPr>
                  <p:grpSp>
                    <p:nvGrpSpPr>
                      <p:cNvPr id="86" name="Group 85">
                        <a:extLst>
                          <a:ext uri="{FF2B5EF4-FFF2-40B4-BE49-F238E27FC236}">
                            <a16:creationId xmlns:a16="http://schemas.microsoft.com/office/drawing/2014/main" id="{296A207A-16DA-46F7-A202-1DDB79423E09}"/>
                          </a:ext>
                        </a:extLst>
                      </p:cNvPr>
                      <p:cNvGrpSpPr/>
                      <p:nvPr/>
                    </p:nvGrpSpPr>
                    <p:grpSpPr>
                      <a:xfrm>
                        <a:off x="4121714" y="2440800"/>
                        <a:ext cx="7860186" cy="3999861"/>
                        <a:chOff x="4163200" y="2679800"/>
                        <a:chExt cx="7860186" cy="3999861"/>
                      </a:xfrm>
                    </p:grpSpPr>
                    <p:pic>
                      <p:nvPicPr>
                        <p:cNvPr id="90" name="image10.png">
                          <a:extLst>
                            <a:ext uri="{FF2B5EF4-FFF2-40B4-BE49-F238E27FC236}">
                              <a16:creationId xmlns:a16="http://schemas.microsoft.com/office/drawing/2014/main" id="{4A4B2921-1624-4F37-A967-5CAD59E7A32B}"/>
                            </a:ext>
                          </a:extLst>
                        </p:cNvPr>
                        <p:cNvPicPr/>
                        <p:nvPr/>
                      </p:nvPicPr>
                      <p:blipFill>
                        <a:blip r:embed="rId3"/>
                        <a:srcRect/>
                        <a:stretch>
                          <a:fillRect/>
                        </a:stretch>
                      </p:blipFill>
                      <p:spPr>
                        <a:xfrm>
                          <a:off x="4163200" y="2830407"/>
                          <a:ext cx="7860186" cy="3849254"/>
                        </a:xfrm>
                        <a:prstGeom prst="rect">
                          <a:avLst/>
                        </a:prstGeom>
                        <a:ln/>
                      </p:spPr>
                    </p:pic>
                    <p:grpSp>
                      <p:nvGrpSpPr>
                        <p:cNvPr id="91" name="Group 90">
                          <a:extLst>
                            <a:ext uri="{FF2B5EF4-FFF2-40B4-BE49-F238E27FC236}">
                              <a16:creationId xmlns:a16="http://schemas.microsoft.com/office/drawing/2014/main" id="{5DB0DED8-20D2-4D05-A43D-A016AF85B27C}"/>
                            </a:ext>
                          </a:extLst>
                        </p:cNvPr>
                        <p:cNvGrpSpPr/>
                        <p:nvPr/>
                      </p:nvGrpSpPr>
                      <p:grpSpPr>
                        <a:xfrm>
                          <a:off x="4857345" y="2679800"/>
                          <a:ext cx="7062280" cy="1709613"/>
                          <a:chOff x="4857345" y="2679800"/>
                          <a:chExt cx="7062280" cy="1709613"/>
                        </a:xfrm>
                      </p:grpSpPr>
                      <p:sp>
                        <p:nvSpPr>
                          <p:cNvPr id="95" name="Rectangle 94">
                            <a:extLst>
                              <a:ext uri="{FF2B5EF4-FFF2-40B4-BE49-F238E27FC236}">
                                <a16:creationId xmlns:a16="http://schemas.microsoft.com/office/drawing/2014/main" id="{9030995C-B247-44BB-9ADD-127E44F06706}"/>
                              </a:ext>
                            </a:extLst>
                          </p:cNvPr>
                          <p:cNvSpPr/>
                          <p:nvPr/>
                        </p:nvSpPr>
                        <p:spPr>
                          <a:xfrm>
                            <a:off x="9944910" y="2814453"/>
                            <a:ext cx="1974715" cy="1498400"/>
                          </a:xfrm>
                          <a:prstGeom prst="rect">
                            <a:avLst/>
                          </a:prstGeom>
                          <a:solidFill>
                            <a:srgbClr val="222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96" name="Rectangle 95">
                            <a:extLst>
                              <a:ext uri="{FF2B5EF4-FFF2-40B4-BE49-F238E27FC236}">
                                <a16:creationId xmlns:a16="http://schemas.microsoft.com/office/drawing/2014/main" id="{AF99421C-7BDA-4C3D-8F81-8C6E220A8A15}"/>
                              </a:ext>
                            </a:extLst>
                          </p:cNvPr>
                          <p:cNvSpPr/>
                          <p:nvPr/>
                        </p:nvSpPr>
                        <p:spPr>
                          <a:xfrm>
                            <a:off x="4857345" y="3197332"/>
                            <a:ext cx="977629" cy="732642"/>
                          </a:xfrm>
                          <a:prstGeom prst="rect">
                            <a:avLst/>
                          </a:prstGeom>
                          <a:solidFill>
                            <a:srgbClr val="213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97" name="TextBox 96">
                            <a:extLst>
                              <a:ext uri="{FF2B5EF4-FFF2-40B4-BE49-F238E27FC236}">
                                <a16:creationId xmlns:a16="http://schemas.microsoft.com/office/drawing/2014/main" id="{F75E62B4-57FC-45A9-A490-0CC12D7829DA}"/>
                              </a:ext>
                            </a:extLst>
                          </p:cNvPr>
                          <p:cNvSpPr txBox="1"/>
                          <p:nvPr/>
                        </p:nvSpPr>
                        <p:spPr>
                          <a:xfrm>
                            <a:off x="4934033" y="3636922"/>
                            <a:ext cx="9192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Control line</a:t>
                            </a:r>
                          </a:p>
                        </p:txBody>
                      </p:sp>
                      <p:cxnSp>
                        <p:nvCxnSpPr>
                          <p:cNvPr id="98" name="Straight Arrow Connector 97">
                            <a:extLst>
                              <a:ext uri="{FF2B5EF4-FFF2-40B4-BE49-F238E27FC236}">
                                <a16:creationId xmlns:a16="http://schemas.microsoft.com/office/drawing/2014/main" id="{558AC431-CBCC-4DFE-96D9-2DAB2D11F978}"/>
                              </a:ext>
                            </a:extLst>
                          </p:cNvPr>
                          <p:cNvCxnSpPr/>
                          <p:nvPr/>
                        </p:nvCxnSpPr>
                        <p:spPr>
                          <a:xfrm flipH="1">
                            <a:off x="4990533" y="4007796"/>
                            <a:ext cx="121353" cy="249334"/>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9" name="Straight Arrow Connector 98">
                            <a:extLst>
                              <a:ext uri="{FF2B5EF4-FFF2-40B4-BE49-F238E27FC236}">
                                <a16:creationId xmlns:a16="http://schemas.microsoft.com/office/drawing/2014/main" id="{EBBD3610-3CA1-46DE-B819-8DE85BFD4CE0}"/>
                              </a:ext>
                            </a:extLst>
                          </p:cNvPr>
                          <p:cNvCxnSpPr>
                            <a:cxnSpLocks/>
                          </p:cNvCxnSpPr>
                          <p:nvPr/>
                        </p:nvCxnSpPr>
                        <p:spPr>
                          <a:xfrm>
                            <a:off x="11083170" y="4147567"/>
                            <a:ext cx="139306" cy="241846"/>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0" name="Rectangle 99">
                            <a:extLst>
                              <a:ext uri="{FF2B5EF4-FFF2-40B4-BE49-F238E27FC236}">
                                <a16:creationId xmlns:a16="http://schemas.microsoft.com/office/drawing/2014/main" id="{7D90A037-4F25-4DDE-BC48-74FDD5FBCCB6}"/>
                              </a:ext>
                            </a:extLst>
                          </p:cNvPr>
                          <p:cNvSpPr/>
                          <p:nvPr/>
                        </p:nvSpPr>
                        <p:spPr>
                          <a:xfrm>
                            <a:off x="6047609" y="2679800"/>
                            <a:ext cx="3375251" cy="1498400"/>
                          </a:xfrm>
                          <a:prstGeom prst="rect">
                            <a:avLst/>
                          </a:prstGeom>
                          <a:solidFill>
                            <a:srgbClr val="213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01" name="TextBox 100">
                            <a:extLst>
                              <a:ext uri="{FF2B5EF4-FFF2-40B4-BE49-F238E27FC236}">
                                <a16:creationId xmlns:a16="http://schemas.microsoft.com/office/drawing/2014/main" id="{1E5B01DA-223B-4EAA-AF71-3C8763B450AD}"/>
                              </a:ext>
                            </a:extLst>
                          </p:cNvPr>
                          <p:cNvSpPr txBox="1"/>
                          <p:nvPr/>
                        </p:nvSpPr>
                        <p:spPr>
                          <a:xfrm>
                            <a:off x="6096000" y="3175257"/>
                            <a:ext cx="193904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Transmit (red) and receive (green) electrodes</a:t>
                            </a:r>
                          </a:p>
                        </p:txBody>
                      </p:sp>
                      <p:sp>
                        <p:nvSpPr>
                          <p:cNvPr id="102" name="Rectangle 101">
                            <a:extLst>
                              <a:ext uri="{FF2B5EF4-FFF2-40B4-BE49-F238E27FC236}">
                                <a16:creationId xmlns:a16="http://schemas.microsoft.com/office/drawing/2014/main" id="{228C287F-51E8-4874-9BF7-D8085A3D7494}"/>
                              </a:ext>
                            </a:extLst>
                          </p:cNvPr>
                          <p:cNvSpPr/>
                          <p:nvPr/>
                        </p:nvSpPr>
                        <p:spPr>
                          <a:xfrm>
                            <a:off x="9001329" y="2680930"/>
                            <a:ext cx="1867710" cy="1498400"/>
                          </a:xfrm>
                          <a:prstGeom prst="rect">
                            <a:avLst/>
                          </a:prstGeom>
                          <a:solidFill>
                            <a:srgbClr val="223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03" name="TextBox 102">
                            <a:extLst>
                              <a:ext uri="{FF2B5EF4-FFF2-40B4-BE49-F238E27FC236}">
                                <a16:creationId xmlns:a16="http://schemas.microsoft.com/office/drawing/2014/main" id="{7679C68F-11A5-45D1-A3FE-7AE446CBCDE4}"/>
                              </a:ext>
                            </a:extLst>
                          </p:cNvPr>
                          <p:cNvSpPr txBox="1"/>
                          <p:nvPr/>
                        </p:nvSpPr>
                        <p:spPr>
                          <a:xfrm>
                            <a:off x="8258782" y="3452256"/>
                            <a:ext cx="193904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Buoys (yellow) provide flotation</a:t>
                            </a:r>
                          </a:p>
                        </p:txBody>
                      </p:sp>
                    </p:grpSp>
                    <mc:AlternateContent xmlns:mc="http://schemas.openxmlformats.org/markup-compatibility/2006" xmlns:p14="http://schemas.microsoft.com/office/powerpoint/2010/main">
                      <mc:Choice Requires="p14">
                        <p:contentPart p14:bwMode="auto" r:id="rId4">
                          <p14:nvContentPartPr>
                            <p14:cNvPr id="92" name="Ink 91">
                              <a:extLst>
                                <a:ext uri="{FF2B5EF4-FFF2-40B4-BE49-F238E27FC236}">
                                  <a16:creationId xmlns:a16="http://schemas.microsoft.com/office/drawing/2014/main" id="{4CA8D175-5CFE-4DD6-B7ED-AFB713D1721B}"/>
                                </a:ext>
                              </a:extLst>
                            </p14:cNvPr>
                            <p14:cNvContentPartPr/>
                            <p14:nvPr/>
                          </p14:nvContentPartPr>
                          <p14:xfrm>
                            <a:off x="11786990" y="4220888"/>
                            <a:ext cx="120240" cy="96480"/>
                          </p14:xfrm>
                        </p:contentPart>
                      </mc:Choice>
                      <mc:Fallback xmlns="">
                        <p:pic>
                          <p:nvPicPr>
                            <p:cNvPr id="36" name="Ink 35">
                              <a:extLst>
                                <a:ext uri="{FF2B5EF4-FFF2-40B4-BE49-F238E27FC236}">
                                  <a16:creationId xmlns:a16="http://schemas.microsoft.com/office/drawing/2014/main" id="{7A03ECFF-313B-4C2B-85C6-37C1E847DADE}"/>
                                </a:ext>
                              </a:extLst>
                            </p:cNvPr>
                            <p:cNvPicPr/>
                            <p:nvPr/>
                          </p:nvPicPr>
                          <p:blipFill>
                            <a:blip r:embed="rId5"/>
                            <a:stretch>
                              <a:fillRect/>
                            </a:stretch>
                          </p:blipFill>
                          <p:spPr>
                            <a:xfrm>
                              <a:off x="11750990" y="4185248"/>
                              <a:ext cx="1918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3" name="Ink 92">
                              <a:extLst>
                                <a:ext uri="{FF2B5EF4-FFF2-40B4-BE49-F238E27FC236}">
                                  <a16:creationId xmlns:a16="http://schemas.microsoft.com/office/drawing/2014/main" id="{EFC9213B-3943-4AC6-A24A-CE855757B4CC}"/>
                                </a:ext>
                              </a:extLst>
                            </p14:cNvPr>
                            <p14:cNvContentPartPr/>
                            <p14:nvPr/>
                          </p14:nvContentPartPr>
                          <p14:xfrm>
                            <a:off x="11867630" y="3792488"/>
                            <a:ext cx="52920" cy="428760"/>
                          </p14:xfrm>
                        </p:contentPart>
                      </mc:Choice>
                      <mc:Fallback xmlns="">
                        <p:pic>
                          <p:nvPicPr>
                            <p:cNvPr id="37" name="Ink 36">
                              <a:extLst>
                                <a:ext uri="{FF2B5EF4-FFF2-40B4-BE49-F238E27FC236}">
                                  <a16:creationId xmlns:a16="http://schemas.microsoft.com/office/drawing/2014/main" id="{A8936436-9DC8-421A-AC1D-2EBF86F588EA}"/>
                                </a:ext>
                              </a:extLst>
                            </p:cNvPr>
                            <p:cNvPicPr/>
                            <p:nvPr/>
                          </p:nvPicPr>
                          <p:blipFill>
                            <a:blip r:embed="rId7"/>
                            <a:stretch>
                              <a:fillRect/>
                            </a:stretch>
                          </p:blipFill>
                          <p:spPr>
                            <a:xfrm>
                              <a:off x="11831630" y="3756848"/>
                              <a:ext cx="124560" cy="500400"/>
                            </a:xfrm>
                            <a:prstGeom prst="rect">
                              <a:avLst/>
                            </a:prstGeom>
                          </p:spPr>
                        </p:pic>
                      </mc:Fallback>
                    </mc:AlternateContent>
                    <p:sp>
                      <p:nvSpPr>
                        <p:cNvPr id="94" name="Oval 93">
                          <a:extLst>
                            <a:ext uri="{FF2B5EF4-FFF2-40B4-BE49-F238E27FC236}">
                              <a16:creationId xmlns:a16="http://schemas.microsoft.com/office/drawing/2014/main" id="{6C01067C-057F-4576-A8F5-9E8D35F35446}"/>
                            </a:ext>
                          </a:extLst>
                        </p:cNvPr>
                        <p:cNvSpPr/>
                        <p:nvPr/>
                      </p:nvSpPr>
                      <p:spPr>
                        <a:xfrm>
                          <a:off x="11823402" y="3175257"/>
                          <a:ext cx="139430" cy="518809"/>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grpSp>
                  <p:sp>
                    <p:nvSpPr>
                      <p:cNvPr id="87" name="Rectangle 86">
                        <a:extLst>
                          <a:ext uri="{FF2B5EF4-FFF2-40B4-BE49-F238E27FC236}">
                            <a16:creationId xmlns:a16="http://schemas.microsoft.com/office/drawing/2014/main" id="{20160427-F494-4448-9821-686F04C1522F}"/>
                          </a:ext>
                        </a:extLst>
                      </p:cNvPr>
                      <p:cNvSpPr/>
                      <p:nvPr/>
                    </p:nvSpPr>
                    <p:spPr>
                      <a:xfrm>
                        <a:off x="5896935" y="3949958"/>
                        <a:ext cx="858455" cy="43347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88" name="Rectangle 87">
                        <a:extLst>
                          <a:ext uri="{FF2B5EF4-FFF2-40B4-BE49-F238E27FC236}">
                            <a16:creationId xmlns:a16="http://schemas.microsoft.com/office/drawing/2014/main" id="{D0A63A70-C3C7-4C6A-B1E4-26D09027A111}"/>
                          </a:ext>
                        </a:extLst>
                      </p:cNvPr>
                      <p:cNvSpPr/>
                      <p:nvPr/>
                    </p:nvSpPr>
                    <p:spPr>
                      <a:xfrm>
                        <a:off x="7840363" y="3948073"/>
                        <a:ext cx="858455" cy="43347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89" name="Rectangle 88">
                        <a:extLst>
                          <a:ext uri="{FF2B5EF4-FFF2-40B4-BE49-F238E27FC236}">
                            <a16:creationId xmlns:a16="http://schemas.microsoft.com/office/drawing/2014/main" id="{2DFC0A64-E7DE-46F3-B012-CD08A79CF6C9}"/>
                          </a:ext>
                        </a:extLst>
                      </p:cNvPr>
                      <p:cNvSpPr/>
                      <p:nvPr/>
                    </p:nvSpPr>
                    <p:spPr>
                      <a:xfrm>
                        <a:off x="9919939" y="3948073"/>
                        <a:ext cx="858455" cy="43347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grpSp>
                <p:sp>
                  <p:nvSpPr>
                    <p:cNvPr id="82" name="TextBox 81">
                      <a:extLst>
                        <a:ext uri="{FF2B5EF4-FFF2-40B4-BE49-F238E27FC236}">
                          <a16:creationId xmlns:a16="http://schemas.microsoft.com/office/drawing/2014/main" id="{5A5A496A-F8A0-43FE-B525-5707CC55FD9A}"/>
                        </a:ext>
                      </a:extLst>
                    </p:cNvPr>
                    <p:cNvSpPr txBox="1"/>
                    <p:nvPr/>
                  </p:nvSpPr>
                  <p:spPr>
                    <a:xfrm>
                      <a:off x="5727685" y="4063112"/>
                      <a:ext cx="1389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Test Area</a:t>
                      </a:r>
                    </a:p>
                  </p:txBody>
                </p:sp>
                <p:sp>
                  <p:nvSpPr>
                    <p:cNvPr id="83" name="TextBox 82">
                      <a:extLst>
                        <a:ext uri="{FF2B5EF4-FFF2-40B4-BE49-F238E27FC236}">
                          <a16:creationId xmlns:a16="http://schemas.microsoft.com/office/drawing/2014/main" id="{C662FFA6-D29F-4D1F-8078-10F1AD0FD989}"/>
                        </a:ext>
                      </a:extLst>
                    </p:cNvPr>
                    <p:cNvSpPr txBox="1"/>
                    <p:nvPr/>
                  </p:nvSpPr>
                  <p:spPr>
                    <a:xfrm>
                      <a:off x="7664219" y="4076359"/>
                      <a:ext cx="1389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Test Area</a:t>
                      </a:r>
                    </a:p>
                  </p:txBody>
                </p:sp>
                <p:sp>
                  <p:nvSpPr>
                    <p:cNvPr id="84" name="TextBox 83">
                      <a:extLst>
                        <a:ext uri="{FF2B5EF4-FFF2-40B4-BE49-F238E27FC236}">
                          <a16:creationId xmlns:a16="http://schemas.microsoft.com/office/drawing/2014/main" id="{F6FC586E-7B4E-41CA-A507-AA568A00BAB6}"/>
                        </a:ext>
                      </a:extLst>
                    </p:cNvPr>
                    <p:cNvSpPr txBox="1"/>
                    <p:nvPr/>
                  </p:nvSpPr>
                  <p:spPr>
                    <a:xfrm>
                      <a:off x="9617876" y="4076359"/>
                      <a:ext cx="1389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Test Area</a:t>
                      </a:r>
                    </a:p>
                  </p:txBody>
                </p:sp>
                <p:sp>
                  <p:nvSpPr>
                    <p:cNvPr id="85" name="Rectangle 84">
                      <a:extLst>
                        <a:ext uri="{FF2B5EF4-FFF2-40B4-BE49-F238E27FC236}">
                          <a16:creationId xmlns:a16="http://schemas.microsoft.com/office/drawing/2014/main" id="{DF36CE14-FD3D-4049-8DB4-2AD15F9813EB}"/>
                        </a:ext>
                      </a:extLst>
                    </p:cNvPr>
                    <p:cNvSpPr/>
                    <p:nvPr/>
                  </p:nvSpPr>
                  <p:spPr>
                    <a:xfrm>
                      <a:off x="7664219" y="5926470"/>
                      <a:ext cx="1034599" cy="369332"/>
                    </a:xfrm>
                    <a:prstGeom prst="rect">
                      <a:avLst/>
                    </a:prstGeom>
                    <a:solidFill>
                      <a:srgbClr val="95B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grpSp>
              <p:sp>
                <p:nvSpPr>
                  <p:cNvPr id="80" name="TextBox 79">
                    <a:extLst>
                      <a:ext uri="{FF2B5EF4-FFF2-40B4-BE49-F238E27FC236}">
                        <a16:creationId xmlns:a16="http://schemas.microsoft.com/office/drawing/2014/main" id="{3C60D3BF-2BC1-46F7-81CA-A1D0CD626F3D}"/>
                      </a:ext>
                    </a:extLst>
                  </p:cNvPr>
                  <p:cNvSpPr txBox="1"/>
                  <p:nvPr/>
                </p:nvSpPr>
                <p:spPr>
                  <a:xfrm>
                    <a:off x="7047045" y="6005260"/>
                    <a:ext cx="203023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22A37"/>
                        </a:solidFill>
                        <a:effectLst/>
                        <a:uLnTx/>
                        <a:uFillTx/>
                        <a:latin typeface="Calibri" panose="020F0502020204030204"/>
                        <a:ea typeface="+mn-ea"/>
                        <a:cs typeface="+mn-cs"/>
                      </a:rPr>
                      <a:t>Water at 0.25 Salinity</a:t>
                    </a:r>
                  </a:p>
                </p:txBody>
              </p:sp>
            </p:grpSp>
            <p:sp>
              <p:nvSpPr>
                <p:cNvPr id="78" name="TextBox 77">
                  <a:extLst>
                    <a:ext uri="{FF2B5EF4-FFF2-40B4-BE49-F238E27FC236}">
                      <a16:creationId xmlns:a16="http://schemas.microsoft.com/office/drawing/2014/main" id="{35896790-6DEA-45E2-8AE0-6D57ACBF724E}"/>
                    </a:ext>
                  </a:extLst>
                </p:cNvPr>
                <p:cNvSpPr txBox="1"/>
                <p:nvPr/>
              </p:nvSpPr>
              <p:spPr>
                <a:xfrm>
                  <a:off x="9990972" y="3007732"/>
                  <a:ext cx="193904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Induced Polarization Streamer Tail</a:t>
                  </a:r>
                </a:p>
              </p:txBody>
            </p:sp>
          </p:grpSp>
          <p:cxnSp>
            <p:nvCxnSpPr>
              <p:cNvPr id="22" name="Straight Connector 21">
                <a:extLst>
                  <a:ext uri="{FF2B5EF4-FFF2-40B4-BE49-F238E27FC236}">
                    <a16:creationId xmlns:a16="http://schemas.microsoft.com/office/drawing/2014/main" id="{1A82F9F1-3971-48F4-BA32-A024CACF05DB}"/>
                  </a:ext>
                </a:extLst>
              </p:cNvPr>
              <p:cNvCxnSpPr>
                <a:cxnSpLocks/>
              </p:cNvCxnSpPr>
              <p:nvPr/>
            </p:nvCxnSpPr>
            <p:spPr>
              <a:xfrm flipH="1">
                <a:off x="4662793" y="2033195"/>
                <a:ext cx="1295934" cy="2551775"/>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Picture 3" descr="A building covered in snow&#10;&#10;Description automatically generated">
                <a:extLst>
                  <a:ext uri="{FF2B5EF4-FFF2-40B4-BE49-F238E27FC236}">
                    <a16:creationId xmlns:a16="http://schemas.microsoft.com/office/drawing/2014/main" id="{4A20293E-6B78-46EC-BA23-3E919376BDC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3381"/>
              <a:stretch/>
            </p:blipFill>
            <p:spPr>
              <a:xfrm>
                <a:off x="5928538" y="733247"/>
                <a:ext cx="4063135" cy="2250071"/>
              </a:xfrm>
              <a:prstGeom prst="rect">
                <a:avLst/>
              </a:prstGeom>
              <a:ln>
                <a:noFill/>
              </a:ln>
              <a:effectLst>
                <a:outerShdw blurRad="190500" algn="tl" rotWithShape="0">
                  <a:srgbClr val="000000">
                    <a:alpha val="70000"/>
                  </a:srgbClr>
                </a:outerShdw>
              </a:effectLst>
            </p:spPr>
          </p:pic>
          <p:cxnSp>
            <p:nvCxnSpPr>
              <p:cNvPr id="23" name="Straight Connector 22">
                <a:extLst>
                  <a:ext uri="{FF2B5EF4-FFF2-40B4-BE49-F238E27FC236}">
                    <a16:creationId xmlns:a16="http://schemas.microsoft.com/office/drawing/2014/main" id="{E6407151-6ABD-4F68-A4C4-56801E297D9C}"/>
                  </a:ext>
                </a:extLst>
              </p:cNvPr>
              <p:cNvCxnSpPr>
                <a:cxnSpLocks/>
              </p:cNvCxnSpPr>
              <p:nvPr/>
            </p:nvCxnSpPr>
            <p:spPr>
              <a:xfrm>
                <a:off x="9834664" y="1442593"/>
                <a:ext cx="1741251" cy="3142377"/>
              </a:xfrm>
              <a:prstGeom prst="line">
                <a:avLst/>
              </a:prstGeom>
              <a:ln w="38100" cap="flat" cmpd="sng" algn="ctr">
                <a:solidFill>
                  <a:srgbClr val="FFFF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0" name="Rectangle 9">
              <a:extLst>
                <a:ext uri="{FF2B5EF4-FFF2-40B4-BE49-F238E27FC236}">
                  <a16:creationId xmlns:a16="http://schemas.microsoft.com/office/drawing/2014/main" id="{FAB6EA42-3801-4720-8670-CF72025A0C2F}"/>
                </a:ext>
              </a:extLst>
            </p:cNvPr>
            <p:cNvSpPr/>
            <p:nvPr/>
          </p:nvSpPr>
          <p:spPr>
            <a:xfrm>
              <a:off x="5185186" y="4561242"/>
              <a:ext cx="1312433" cy="17212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grpSp>
      <p:sp>
        <p:nvSpPr>
          <p:cNvPr id="43" name="Rectangle 42">
            <a:extLst>
              <a:ext uri="{FF2B5EF4-FFF2-40B4-BE49-F238E27FC236}">
                <a16:creationId xmlns:a16="http://schemas.microsoft.com/office/drawing/2014/main" id="{AEC3015E-49A3-43B0-8BE6-1DADD881DBB4}"/>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35289895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960582"/>
          </a:xfrm>
        </p:spPr>
        <p:txBody>
          <a:bodyPr>
            <a:normAutofit/>
          </a:bodyPr>
          <a:lstStyle/>
          <a:p>
            <a:r>
              <a:rPr lang="en-US" altLang="en-US" dirty="0"/>
              <a:t>Marine IP: Progress on Research Objectives</a:t>
            </a:r>
            <a:endParaRPr lang="en-US" dirty="0"/>
          </a:p>
        </p:txBody>
      </p:sp>
      <p:sp>
        <p:nvSpPr>
          <p:cNvPr id="8" name="Text Placeholder 3"/>
          <p:cNvSpPr txBox="1">
            <a:spLocks/>
          </p:cNvSpPr>
          <p:nvPr/>
        </p:nvSpPr>
        <p:spPr>
          <a:xfrm>
            <a:off x="350692" y="1433809"/>
            <a:ext cx="7817526"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Objectives: </a:t>
            </a: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Continue to validate Marine IP as a viable means to detect oil within ice and broken ice. </a:t>
            </a:r>
            <a:r>
              <a:rPr kumimoji="0" lang="en-US" sz="22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a:t>
            </a:r>
            <a:endParaRPr kumimoji="0" lang="en-US" sz="22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Develop and build the hardware, firmware and software for an Arctic-Ready Marine IP System that can withstand the harsh environment of the Arctic: </a:t>
            </a:r>
            <a:r>
              <a:rPr kumimoji="0" lang="en-US" sz="22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a:t>
            </a:r>
            <a:r>
              <a:rPr kumimoji="0" lang="en-US" sz="22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 </a:t>
            </a: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Test the Arctic-Ready Marine IP System in an offshore, towed scenario: </a:t>
            </a:r>
            <a:r>
              <a:rPr kumimoji="0" lang="en-US" sz="22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 </a:t>
            </a: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Test the Arctic-Ready Marine IP System in a simulated Arctic environment scenario (CRREL): </a:t>
            </a:r>
            <a:r>
              <a:rPr kumimoji="0" lang="en-US" sz="22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a:t>
            </a:r>
            <a:endParaRPr kumimoji="0" lang="en-US" sz="22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Further identify possible Marine IP deployment mechanisms for characterization, with emphasis on AUVs: </a:t>
            </a:r>
            <a:r>
              <a:rPr kumimoji="0" lang="en-US" sz="22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a:t>
            </a:r>
            <a:endPar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5" name="Picture 4" descr="A picture containing outdoor, water, bird, light&#10;&#10;Description automatically generated">
            <a:extLst>
              <a:ext uri="{FF2B5EF4-FFF2-40B4-BE49-F238E27FC236}">
                <a16:creationId xmlns:a16="http://schemas.microsoft.com/office/drawing/2014/main" id="{12D1723E-CC21-4B6A-84C7-DE7821D66A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557" b="19136"/>
          <a:stretch/>
        </p:blipFill>
        <p:spPr>
          <a:xfrm>
            <a:off x="8232059" y="4968808"/>
            <a:ext cx="3758621" cy="1571999"/>
          </a:xfrm>
          <a:prstGeom prst="rect">
            <a:avLst/>
          </a:prstGeom>
          <a:ln>
            <a:solidFill>
              <a:schemeClr val="accent1"/>
            </a:solidFill>
          </a:ln>
          <a:effectLst/>
        </p:spPr>
      </p:pic>
      <p:pic>
        <p:nvPicPr>
          <p:cNvPr id="50" name="Picture Placeholder 9">
            <a:extLst>
              <a:ext uri="{FF2B5EF4-FFF2-40B4-BE49-F238E27FC236}">
                <a16:creationId xmlns:a16="http://schemas.microsoft.com/office/drawing/2014/main" id="{32E62890-C8AC-4AD3-A840-1A61D9C657B9}"/>
              </a:ext>
            </a:extLst>
          </p:cNvPr>
          <p:cNvPicPr>
            <a:picLocks noChangeAspect="1"/>
          </p:cNvPicPr>
          <p:nvPr/>
        </p:nvPicPr>
        <p:blipFill>
          <a:blip r:embed="rId4" cstate="print">
            <a:extLst>
              <a:ext uri="{28A0092B-C50C-407E-A947-70E740481C1C}">
                <a14:useLocalDpi xmlns:a14="http://schemas.microsoft.com/office/drawing/2010/main" val="0"/>
              </a:ext>
            </a:extLst>
          </a:blip>
          <a:srcRect t="4616" b="4616"/>
          <a:stretch>
            <a:fillRect/>
          </a:stretch>
        </p:blipFill>
        <p:spPr>
          <a:xfrm>
            <a:off x="8244472" y="798881"/>
            <a:ext cx="3733800" cy="2244725"/>
          </a:xfrm>
          <a:prstGeom prst="rect">
            <a:avLst/>
          </a:prstGeom>
        </p:spPr>
      </p:pic>
      <p:pic>
        <p:nvPicPr>
          <p:cNvPr id="51" name="image23.png">
            <a:extLst>
              <a:ext uri="{FF2B5EF4-FFF2-40B4-BE49-F238E27FC236}">
                <a16:creationId xmlns:a16="http://schemas.microsoft.com/office/drawing/2014/main" id="{733228A8-9E3E-4493-A86B-99E2606979C3}"/>
              </a:ext>
            </a:extLst>
          </p:cNvPr>
          <p:cNvPicPr/>
          <p:nvPr/>
        </p:nvPicPr>
        <p:blipFill rotWithShape="1">
          <a:blip r:embed="rId5"/>
          <a:srcRect t="48536"/>
          <a:stretch/>
        </p:blipFill>
        <p:spPr>
          <a:xfrm>
            <a:off x="8244473" y="1936499"/>
            <a:ext cx="3733800" cy="1107106"/>
          </a:xfrm>
          <a:prstGeom prst="rect">
            <a:avLst/>
          </a:prstGeom>
          <a:ln/>
        </p:spPr>
      </p:pic>
      <p:sp>
        <p:nvSpPr>
          <p:cNvPr id="52" name="Rectangle 51">
            <a:extLst>
              <a:ext uri="{FF2B5EF4-FFF2-40B4-BE49-F238E27FC236}">
                <a16:creationId xmlns:a16="http://schemas.microsoft.com/office/drawing/2014/main" id="{744BFAFA-76BA-4182-B9F5-DED7541B8E2D}"/>
              </a:ext>
            </a:extLst>
          </p:cNvPr>
          <p:cNvSpPr/>
          <p:nvPr/>
        </p:nvSpPr>
        <p:spPr>
          <a:xfrm>
            <a:off x="10209648" y="1642272"/>
            <a:ext cx="1768624" cy="234171"/>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pic>
        <p:nvPicPr>
          <p:cNvPr id="53" name="Picture 52">
            <a:extLst>
              <a:ext uri="{FF2B5EF4-FFF2-40B4-BE49-F238E27FC236}">
                <a16:creationId xmlns:a16="http://schemas.microsoft.com/office/drawing/2014/main" id="{8207C2F4-E648-4506-B4D9-D37874ABC2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2296">
            <a:off x="8257453" y="1317938"/>
            <a:ext cx="1996744" cy="500222"/>
          </a:xfrm>
          <a:prstGeom prst="rect">
            <a:avLst/>
          </a:prstGeom>
        </p:spPr>
      </p:pic>
      <p:cxnSp>
        <p:nvCxnSpPr>
          <p:cNvPr id="54" name="Straight Connector 53">
            <a:extLst>
              <a:ext uri="{FF2B5EF4-FFF2-40B4-BE49-F238E27FC236}">
                <a16:creationId xmlns:a16="http://schemas.microsoft.com/office/drawing/2014/main" id="{08A4B548-3FA0-4702-BA10-D091A6A68635}"/>
              </a:ext>
            </a:extLst>
          </p:cNvPr>
          <p:cNvCxnSpPr>
            <a:cxnSpLocks/>
          </p:cNvCxnSpPr>
          <p:nvPr/>
        </p:nvCxnSpPr>
        <p:spPr>
          <a:xfrm flipH="1" flipV="1">
            <a:off x="9689644" y="1747977"/>
            <a:ext cx="176784" cy="323088"/>
          </a:xfrm>
          <a:prstGeom prst="line">
            <a:avLst/>
          </a:prstGeom>
          <a:ln w="28575">
            <a:solidFill>
              <a:schemeClr val="bg1"/>
            </a:solidFill>
          </a:ln>
        </p:spPr>
        <p:style>
          <a:lnRef idx="3">
            <a:schemeClr val="accent1"/>
          </a:lnRef>
          <a:fillRef idx="0">
            <a:schemeClr val="accent1"/>
          </a:fillRef>
          <a:effectRef idx="2">
            <a:schemeClr val="accent1"/>
          </a:effectRef>
          <a:fontRef idx="minor">
            <a:schemeClr val="tx1"/>
          </a:fontRef>
        </p:style>
      </p:cxnSp>
      <p:sp>
        <p:nvSpPr>
          <p:cNvPr id="47" name="Rectangle 46">
            <a:extLst>
              <a:ext uri="{FF2B5EF4-FFF2-40B4-BE49-F238E27FC236}">
                <a16:creationId xmlns:a16="http://schemas.microsoft.com/office/drawing/2014/main" id="{7CAEB75D-5E1C-4FE5-9AC4-7944E5823546}"/>
              </a:ext>
            </a:extLst>
          </p:cNvPr>
          <p:cNvSpPr/>
          <p:nvPr/>
        </p:nvSpPr>
        <p:spPr>
          <a:xfrm>
            <a:off x="8244470" y="3186044"/>
            <a:ext cx="3733801" cy="1619871"/>
          </a:xfrm>
          <a:prstGeom prst="rect">
            <a:avLst/>
          </a:prstGeom>
          <a:pattFill prst="smGrid">
            <a:fgClr>
              <a:srgbClr val="F0F2F6"/>
            </a:fgClr>
            <a:bgClr>
              <a:srgbClr val="FFFFF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48" name="Trapezoid 47">
            <a:extLst>
              <a:ext uri="{FF2B5EF4-FFF2-40B4-BE49-F238E27FC236}">
                <a16:creationId xmlns:a16="http://schemas.microsoft.com/office/drawing/2014/main" id="{3222570C-CFC2-4E8A-9914-468BF4A934AC}"/>
              </a:ext>
            </a:extLst>
          </p:cNvPr>
          <p:cNvSpPr/>
          <p:nvPr/>
        </p:nvSpPr>
        <p:spPr>
          <a:xfrm rot="5400000">
            <a:off x="9646071" y="3925947"/>
            <a:ext cx="1433785" cy="197850"/>
          </a:xfrm>
          <a:prstGeom prst="trapezoid">
            <a:avLst>
              <a:gd name="adj" fmla="val 433076"/>
            </a:avLst>
          </a:prstGeom>
          <a:gradFill flip="none" rotWithShape="1">
            <a:gsLst>
              <a:gs pos="34000">
                <a:srgbClr val="FFC000"/>
              </a:gs>
              <a:gs pos="98000">
                <a:srgbClr val="FFFFFF"/>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pic>
        <p:nvPicPr>
          <p:cNvPr id="55" name="Picture 54" descr="Shape&#10;&#10;Description automatically generated">
            <a:extLst>
              <a:ext uri="{FF2B5EF4-FFF2-40B4-BE49-F238E27FC236}">
                <a16:creationId xmlns:a16="http://schemas.microsoft.com/office/drawing/2014/main" id="{2036F173-099B-4E6F-8E66-9158B81267E0}"/>
              </a:ext>
            </a:extLst>
          </p:cNvPr>
          <p:cNvPicPr>
            <a:picLocks noChangeAspect="1"/>
          </p:cNvPicPr>
          <p:nvPr/>
        </p:nvPicPr>
        <p:blipFill rotWithShape="1">
          <a:blip r:embed="rId8">
            <a:extLst>
              <a:ext uri="{28A0092B-C50C-407E-A947-70E740481C1C}">
                <a14:useLocalDpi xmlns:a14="http://schemas.microsoft.com/office/drawing/2010/main" val="0"/>
              </a:ext>
            </a:extLst>
          </a:blip>
          <a:srcRect l="24532" r="23589"/>
          <a:stretch/>
        </p:blipFill>
        <p:spPr>
          <a:xfrm>
            <a:off x="8307782" y="3472318"/>
            <a:ext cx="1937560" cy="1105110"/>
          </a:xfrm>
          <a:prstGeom prst="rect">
            <a:avLst/>
          </a:prstGeom>
          <a:ln>
            <a:noFill/>
          </a:ln>
        </p:spPr>
      </p:pic>
      <p:grpSp>
        <p:nvGrpSpPr>
          <p:cNvPr id="56" name="Group 55">
            <a:extLst>
              <a:ext uri="{FF2B5EF4-FFF2-40B4-BE49-F238E27FC236}">
                <a16:creationId xmlns:a16="http://schemas.microsoft.com/office/drawing/2014/main" id="{70B2139D-A8E5-4921-9FF6-023A6AA11FE9}"/>
              </a:ext>
            </a:extLst>
          </p:cNvPr>
          <p:cNvGrpSpPr/>
          <p:nvPr/>
        </p:nvGrpSpPr>
        <p:grpSpPr>
          <a:xfrm>
            <a:off x="8309329" y="3722188"/>
            <a:ext cx="1471896" cy="862091"/>
            <a:chOff x="6006833" y="3920494"/>
            <a:chExt cx="1466137" cy="862091"/>
          </a:xfrm>
        </p:grpSpPr>
        <p:pic>
          <p:nvPicPr>
            <p:cNvPr id="70" name="Picture 69" descr="A close up of a computer&#10;&#10;Description automatically generated">
              <a:extLst>
                <a:ext uri="{FF2B5EF4-FFF2-40B4-BE49-F238E27FC236}">
                  <a16:creationId xmlns:a16="http://schemas.microsoft.com/office/drawing/2014/main" id="{3C3F9918-27DC-4F94-86EC-1A686AFE349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668" t="12239" r="3354" b="13500"/>
            <a:stretch/>
          </p:blipFill>
          <p:spPr>
            <a:xfrm>
              <a:off x="6030913" y="3920494"/>
              <a:ext cx="1442057" cy="862091"/>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71" name="Isosceles Triangle 70">
              <a:extLst>
                <a:ext uri="{FF2B5EF4-FFF2-40B4-BE49-F238E27FC236}">
                  <a16:creationId xmlns:a16="http://schemas.microsoft.com/office/drawing/2014/main" id="{BB17A3D9-8AA2-48F7-AC70-3A5DDBD133B8}"/>
                </a:ext>
              </a:extLst>
            </p:cNvPr>
            <p:cNvSpPr/>
            <p:nvPr/>
          </p:nvSpPr>
          <p:spPr>
            <a:xfrm rot="21449872">
              <a:off x="6006833" y="4085023"/>
              <a:ext cx="88838" cy="653174"/>
            </a:xfrm>
            <a:prstGeom prst="triangle">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grpSp>
      <p:sp>
        <p:nvSpPr>
          <p:cNvPr id="57" name="Isosceles Triangle 56">
            <a:extLst>
              <a:ext uri="{FF2B5EF4-FFF2-40B4-BE49-F238E27FC236}">
                <a16:creationId xmlns:a16="http://schemas.microsoft.com/office/drawing/2014/main" id="{6D9CA2E9-5B77-4981-9898-E4669030EBEE}"/>
              </a:ext>
            </a:extLst>
          </p:cNvPr>
          <p:cNvSpPr/>
          <p:nvPr/>
        </p:nvSpPr>
        <p:spPr>
          <a:xfrm rot="236800">
            <a:off x="9683462" y="3809990"/>
            <a:ext cx="127571" cy="769415"/>
          </a:xfrm>
          <a:prstGeom prst="triangle">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58" name="Text Placeholder 3">
            <a:extLst>
              <a:ext uri="{FF2B5EF4-FFF2-40B4-BE49-F238E27FC236}">
                <a16:creationId xmlns:a16="http://schemas.microsoft.com/office/drawing/2014/main" id="{40019951-9C42-4C32-9707-B7B563D61D9C}"/>
              </a:ext>
            </a:extLst>
          </p:cNvPr>
          <p:cNvSpPr txBox="1">
            <a:spLocks/>
          </p:cNvSpPr>
          <p:nvPr/>
        </p:nvSpPr>
        <p:spPr>
          <a:xfrm>
            <a:off x="8647745" y="3170057"/>
            <a:ext cx="1426728" cy="27032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F0000"/>
                </a:solidFill>
                <a:effectLst/>
                <a:uLnTx/>
                <a:uFillTx/>
                <a:latin typeface="Franklin Gothic Book" panose="020B0503020102020204" pitchFamily="34" charset="0"/>
                <a:ea typeface="+mn-ea"/>
                <a:cs typeface="+mn-cs"/>
              </a:rPr>
              <a:t>Old Enclosure</a:t>
            </a:r>
          </a:p>
        </p:txBody>
      </p:sp>
      <p:pic>
        <p:nvPicPr>
          <p:cNvPr id="72" name="Picture 71">
            <a:extLst>
              <a:ext uri="{FF2B5EF4-FFF2-40B4-BE49-F238E27FC236}">
                <a16:creationId xmlns:a16="http://schemas.microsoft.com/office/drawing/2014/main" id="{1C90DCCF-500F-4E0D-8602-0CBBD960AD75}"/>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7910" b="98305" l="4472" r="97561">
                        <a14:foregroundMark x1="9756" y1="47458" x2="9756" y2="47458"/>
                        <a14:foregroundMark x1="4878" y1="44068" x2="4878" y2="44068"/>
                        <a14:foregroundMark x1="9756" y1="32768" x2="9756" y2="32768"/>
                        <a14:foregroundMark x1="35772" y1="11299" x2="35772" y2="11299"/>
                        <a14:foregroundMark x1="28862" y1="11864" x2="28862" y2="11864"/>
                        <a14:foregroundMark x1="23577" y1="17514" x2="23577" y2="17514"/>
                        <a14:foregroundMark x1="16667" y1="23164" x2="16667" y2="23164"/>
                        <a14:foregroundMark x1="33333" y1="7910" x2="33333" y2="7910"/>
                        <a14:foregroundMark x1="93089" y1="31073" x2="93089" y2="31073"/>
                        <a14:foregroundMark x1="94715" y1="46328" x2="94715" y2="46328"/>
                        <a14:foregroundMark x1="97561" y1="36723" x2="97561" y2="36723"/>
                        <a14:foregroundMark x1="70732" y1="23164" x2="70732" y2="23164"/>
                        <a14:foregroundMark x1="67886" y1="93785" x2="67886" y2="93785"/>
                        <a14:foregroundMark x1="34553" y1="86441" x2="34553" y2="86441"/>
                        <a14:foregroundMark x1="71138" y1="98305" x2="71138" y2="98305"/>
                        <a14:foregroundMark x1="54065" y1="93220" x2="54065" y2="93220"/>
                        <a14:foregroundMark x1="49187" y1="91525" x2="49187" y2="91525"/>
                        <a14:foregroundMark x1="48374" y1="91525" x2="48374" y2="91525"/>
                        <a14:foregroundMark x1="21138" y1="79661" x2="20732" y2="79661"/>
                        <a14:backgroundMark x1="20732" y1="79661" x2="20732" y2="79661"/>
                        <a14:backgroundMark x1="49187" y1="92090" x2="49187" y2="92090"/>
                        <a14:backgroundMark x1="48780" y1="90960" x2="48780" y2="90960"/>
                        <a14:backgroundMark x1="50000" y1="90960" x2="50000" y2="90960"/>
                        <a14:backgroundMark x1="48374" y1="92090" x2="48374" y2="92090"/>
                        <a14:backgroundMark x1="49187" y1="90960" x2="49187" y2="90960"/>
                        <a14:backgroundMark x1="54472" y1="93785" x2="54472" y2="93785"/>
                        <a14:backgroundMark x1="53659" y1="92655" x2="53659" y2="92655"/>
                        <a14:backgroundMark x1="53659" y1="93220" x2="53659" y2="93220"/>
                      </a14:backgroundRemoval>
                    </a14:imgEffect>
                  </a14:imgLayer>
                </a14:imgProps>
              </a:ext>
              <a:ext uri="{28A0092B-C50C-407E-A947-70E740481C1C}">
                <a14:useLocalDpi xmlns:a14="http://schemas.microsoft.com/office/drawing/2010/main" val="0"/>
              </a:ext>
            </a:extLst>
          </a:blip>
          <a:srcRect t="4065" b="86"/>
          <a:stretch/>
        </p:blipFill>
        <p:spPr>
          <a:xfrm>
            <a:off x="10527165" y="3619748"/>
            <a:ext cx="1436633" cy="990770"/>
          </a:xfrm>
          <a:prstGeom prst="rect">
            <a:avLst/>
          </a:prstGeom>
        </p:spPr>
      </p:pic>
      <p:sp>
        <p:nvSpPr>
          <p:cNvPr id="76" name="Arrow: Right 75">
            <a:extLst>
              <a:ext uri="{FF2B5EF4-FFF2-40B4-BE49-F238E27FC236}">
                <a16:creationId xmlns:a16="http://schemas.microsoft.com/office/drawing/2014/main" id="{B33C2E3B-6F50-4FD1-B4EA-6F1C0CB8268E}"/>
              </a:ext>
            </a:extLst>
          </p:cNvPr>
          <p:cNvSpPr/>
          <p:nvPr/>
        </p:nvSpPr>
        <p:spPr>
          <a:xfrm>
            <a:off x="10376086" y="3861515"/>
            <a:ext cx="151079" cy="328812"/>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77" name="Text Placeholder 3">
            <a:extLst>
              <a:ext uri="{FF2B5EF4-FFF2-40B4-BE49-F238E27FC236}">
                <a16:creationId xmlns:a16="http://schemas.microsoft.com/office/drawing/2014/main" id="{2B5B8173-3E28-4686-AB60-D5AF7E8F8142}"/>
              </a:ext>
            </a:extLst>
          </p:cNvPr>
          <p:cNvSpPr txBox="1">
            <a:spLocks/>
          </p:cNvSpPr>
          <p:nvPr/>
        </p:nvSpPr>
        <p:spPr>
          <a:xfrm>
            <a:off x="10285262" y="3186043"/>
            <a:ext cx="1823958" cy="42382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New Enclosure</a:t>
            </a:r>
            <a:endPar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endParaRPr>
          </a:p>
        </p:txBody>
      </p:sp>
      <p:sp>
        <p:nvSpPr>
          <p:cNvPr id="22" name="Rectangle 21">
            <a:extLst>
              <a:ext uri="{FF2B5EF4-FFF2-40B4-BE49-F238E27FC236}">
                <a16:creationId xmlns:a16="http://schemas.microsoft.com/office/drawing/2014/main" id="{E24B3406-AC47-43D3-A770-A6AD0D5FAD46}"/>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20516213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12" name="Text Placeholder 3">
            <a:extLst>
              <a:ext uri="{FF2B5EF4-FFF2-40B4-BE49-F238E27FC236}">
                <a16:creationId xmlns:a16="http://schemas.microsoft.com/office/drawing/2014/main" id="{4F4EF6DE-D65C-4A25-A464-BC66012B7B26}"/>
              </a:ext>
            </a:extLst>
          </p:cNvPr>
          <p:cNvSpPr txBox="1">
            <a:spLocks/>
          </p:cNvSpPr>
          <p:nvPr/>
        </p:nvSpPr>
        <p:spPr>
          <a:xfrm>
            <a:off x="350692" y="1583865"/>
            <a:ext cx="11765108"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1"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Fabricate prototype.</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 Complete</a:t>
            </a:r>
            <a:endParaRPr kumimoji="0" lang="en-US" sz="2000" b="0" i="0" u="none" strike="noStrike" kern="1200" cap="none" spc="0" normalizeH="0" baseline="0" noProof="0" dirty="0">
              <a:ln>
                <a:noFill/>
              </a:ln>
              <a:solidFill>
                <a:srgbClr val="E4E8EE"/>
              </a:solidFill>
              <a:effectLst/>
              <a:uLnTx/>
              <a:uFillTx/>
              <a:latin typeface="Noto Sans Symbols"/>
              <a:ea typeface="Noto Sans Symbols"/>
              <a:cs typeface="Noto Sans Symbols"/>
            </a:endParaRPr>
          </a:p>
          <a:p>
            <a:pPr marL="347472"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13" name="Text Placeholder 3">
            <a:extLst>
              <a:ext uri="{FF2B5EF4-FFF2-40B4-BE49-F238E27FC236}">
                <a16:creationId xmlns:a16="http://schemas.microsoft.com/office/drawing/2014/main" id="{00A97E37-0D05-454D-9ECC-B10AD7877F21}"/>
              </a:ext>
            </a:extLst>
          </p:cNvPr>
          <p:cNvSpPr txBox="1">
            <a:spLocks/>
          </p:cNvSpPr>
          <p:nvPr/>
        </p:nvSpPr>
        <p:spPr>
          <a:xfrm>
            <a:off x="2797577" y="3765496"/>
            <a:ext cx="1465729" cy="575752"/>
          </a:xfrm>
          <a:prstGeom prst="rect">
            <a:avLst/>
          </a:prstGeom>
        </p:spPr>
        <p:txBody>
          <a:bodyPr vert="horz" lIns="91440" tIns="45720" rIns="91440" bIns="45720" rtlCol="0">
            <a:noAutofit/>
          </a:bodyPr>
          <a:lstStyle>
            <a:defPPr>
              <a:defRPr lang="en-US"/>
            </a:defPPr>
            <a:lvl1pPr indent="0" algn="ctr">
              <a:lnSpc>
                <a:spcPct val="100000"/>
              </a:lnSpc>
              <a:spcBef>
                <a:spcPts val="600"/>
              </a:spcBef>
              <a:buFont typeface="Arial" panose="020B0604020202020204" pitchFamily="34" charset="0"/>
              <a:buNone/>
              <a:defRPr>
                <a:solidFill>
                  <a:srgbClr val="00B0F0"/>
                </a:solidFill>
                <a:latin typeface="Franklin Gothic Book" panose="020B0503020102020204" pitchFamily="34" charset="0"/>
              </a:defRPr>
            </a:lvl1pPr>
            <a:lvl2pPr marL="685800" indent="-228600">
              <a:lnSpc>
                <a:spcPct val="100000"/>
              </a:lnSpc>
              <a:spcBef>
                <a:spcPts val="200"/>
              </a:spcBef>
              <a:buFont typeface="Arial" panose="020B0604020202020204" pitchFamily="34" charset="0"/>
              <a:buChar char="•"/>
              <a:defRPr sz="2400">
                <a:latin typeface="Franklin Gothic Book" panose="020B0503020102020204" pitchFamily="34" charset="0"/>
              </a:defRPr>
            </a:lvl2pPr>
            <a:lvl3pPr marL="1143000" indent="-228600">
              <a:lnSpc>
                <a:spcPct val="100000"/>
              </a:lnSpc>
              <a:spcBef>
                <a:spcPts val="200"/>
              </a:spcBef>
              <a:buFont typeface="Arial" panose="020B0604020202020204" pitchFamily="34" charset="0"/>
              <a:buChar char="•"/>
              <a:defRPr sz="2000">
                <a:latin typeface="Franklin Gothic Book" panose="020B0503020102020204" pitchFamily="34" charset="0"/>
              </a:defRPr>
            </a:lvl3pPr>
            <a:lvl4pPr marL="1600200" indent="-228600">
              <a:lnSpc>
                <a:spcPct val="100000"/>
              </a:lnSpc>
              <a:spcBef>
                <a:spcPts val="200"/>
              </a:spcBef>
              <a:buFont typeface="Arial" panose="020B0604020202020204" pitchFamily="34" charset="0"/>
              <a:buChar char="•"/>
              <a:defRPr>
                <a:latin typeface="Franklin Gothic Book" panose="020B0503020102020204" pitchFamily="34" charset="0"/>
              </a:defRPr>
            </a:lvl4pPr>
            <a:lvl5pPr marL="2057400" indent="-228600">
              <a:lnSpc>
                <a:spcPct val="100000"/>
              </a:lnSpc>
              <a:spcBef>
                <a:spcPts val="200"/>
              </a:spcBef>
              <a:buFont typeface="Arial" panose="020B0604020202020204" pitchFamily="34" charset="0"/>
              <a:buChar char="•"/>
              <a:defRPr>
                <a:latin typeface="Franklin Gothic Book" panose="020B05030201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Build.</a:t>
            </a:r>
          </a:p>
        </p:txBody>
      </p:sp>
      <p:sp>
        <p:nvSpPr>
          <p:cNvPr id="14" name="Text Placeholder 3">
            <a:extLst>
              <a:ext uri="{FF2B5EF4-FFF2-40B4-BE49-F238E27FC236}">
                <a16:creationId xmlns:a16="http://schemas.microsoft.com/office/drawing/2014/main" id="{A94E145E-D8D9-461B-8467-45C753F41977}"/>
              </a:ext>
            </a:extLst>
          </p:cNvPr>
          <p:cNvSpPr txBox="1">
            <a:spLocks/>
          </p:cNvSpPr>
          <p:nvPr/>
        </p:nvSpPr>
        <p:spPr>
          <a:xfrm>
            <a:off x="1102664" y="2594576"/>
            <a:ext cx="1393841" cy="69415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Design.</a:t>
            </a:r>
          </a:p>
        </p:txBody>
      </p:sp>
      <p:pic>
        <p:nvPicPr>
          <p:cNvPr id="15" name="Picture 14" descr="A picture containing yellow, indoor, kitchen appliance&#10;&#10;Description automatically generated">
            <a:extLst>
              <a:ext uri="{FF2B5EF4-FFF2-40B4-BE49-F238E27FC236}">
                <a16:creationId xmlns:a16="http://schemas.microsoft.com/office/drawing/2014/main" id="{DC1DD3B7-7E1E-4876-9F0B-2FE75380DEDB}"/>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915" b="94843" l="0" r="97479">
                        <a14:foregroundMark x1="25042" y1="28475" x2="25042" y2="28475"/>
                        <a14:foregroundMark x1="18487" y1="17713" x2="18487" y2="17713"/>
                        <a14:foregroundMark x1="8739" y1="36323" x2="8739" y2="36323"/>
                        <a14:foregroundMark x1="54118" y1="58072" x2="54118" y2="58072"/>
                        <a14:foregroundMark x1="65882" y1="64350" x2="65882" y2="64350"/>
                        <a14:foregroundMark x1="90756" y1="74888" x2="90756" y2="74888"/>
                        <a14:foregroundMark x1="76471" y1="28924" x2="96975" y2="49552"/>
                        <a14:foregroundMark x1="96975" y1="49552" x2="98824" y2="83632"/>
                        <a14:foregroundMark x1="98824" y1="83632" x2="81008" y2="95516"/>
                        <a14:foregroundMark x1="81008" y1="95516" x2="35462" y2="89910"/>
                        <a14:foregroundMark x1="35462" y1="89910" x2="24034" y2="65247"/>
                        <a14:foregroundMark x1="24034" y1="65247" x2="54622" y2="30269"/>
                        <a14:foregroundMark x1="54622" y1="30269" x2="73782" y2="29596"/>
                        <a14:foregroundMark x1="73782" y1="29596" x2="74286" y2="29596"/>
                        <a14:foregroundMark x1="87731" y1="68386" x2="87731" y2="68386"/>
                        <a14:foregroundMark x1="78992" y1="65471" x2="78992" y2="65471"/>
                        <a14:foregroundMark x1="80336" y1="75561" x2="80336" y2="75561"/>
                        <a14:foregroundMark x1="90420" y1="82735" x2="90420" y2="82735"/>
                        <a14:foregroundMark x1="81008" y1="80717" x2="81008" y2="80717"/>
                        <a14:foregroundMark x1="83697" y1="72646" x2="83697" y2="72646"/>
                        <a14:foregroundMark x1="90420" y1="66592" x2="90420" y2="66592"/>
                        <a14:foregroundMark x1="97479" y1="68161" x2="97983" y2="70404"/>
                        <a14:foregroundMark x1="94118" y1="82735" x2="94118" y2="82735"/>
                        <a14:foregroundMark x1="78655" y1="64350" x2="78655" y2="64350"/>
                        <a14:foregroundMark x1="47899" y1="62108" x2="47899" y2="62108"/>
                        <a14:foregroundMark x1="18824" y1="79372" x2="18824" y2="79372"/>
                        <a14:foregroundMark x1="23025" y1="88565" x2="24202" y2="88565"/>
                        <a14:foregroundMark x1="13782" y1="17040" x2="13782" y2="17040"/>
                        <a14:foregroundMark x1="15966" y1="28475" x2="15966" y2="28475"/>
                        <a14:foregroundMark x1="11261" y1="39462" x2="11261" y2="39462"/>
                        <a14:foregroundMark x1="4370" y1="45740" x2="4370" y2="45740"/>
                        <a14:foregroundMark x1="12941" y1="20404" x2="12941" y2="20404"/>
                        <a14:foregroundMark x1="6218" y1="13004" x2="6218" y2="13004"/>
                        <a14:foregroundMark x1="25882" y1="33408" x2="25882" y2="33408"/>
                        <a14:foregroundMark x1="20504" y1="30493" x2="20504" y2="30493"/>
                        <a14:foregroundMark x1="15798" y1="24888" x2="14622" y2="23767"/>
                        <a14:foregroundMark x1="10420" y1="18834" x2="10420" y2="18834"/>
                        <a14:foregroundMark x1="1513" y1="39462" x2="1513" y2="39462"/>
                        <a14:foregroundMark x1="15462" y1="35650" x2="15462" y2="35650"/>
                        <a14:foregroundMark x1="18319" y1="1794" x2="28067" y2="28475"/>
                        <a14:foregroundMark x1="28067" y1="28475" x2="9244" y2="50224"/>
                        <a14:foregroundMark x1="9244" y1="50224" x2="168" y2="54036"/>
                        <a14:foregroundMark x1="11597" y1="11435" x2="11597" y2="11435"/>
                        <a14:foregroundMark x1="11261" y1="17040" x2="11261" y2="17040"/>
                        <a14:foregroundMark x1="7731" y1="19955" x2="7731" y2="19955"/>
                        <a14:foregroundMark x1="2857" y1="16368" x2="3697" y2="15471"/>
                        <a14:foregroundMark x1="13445" y1="6951" x2="13445" y2="6951"/>
                        <a14:foregroundMark x1="4538" y1="5157" x2="4538" y2="5157"/>
                        <a14:foregroundMark x1="13445" y1="3139" x2="13445" y2="3139"/>
                        <a14:foregroundMark x1="7059" y1="7623" x2="7059" y2="7623"/>
                        <a14:foregroundMark x1="62521" y1="61435" x2="62521" y2="61435"/>
                        <a14:foregroundMark x1="76471" y1="45740" x2="76471" y2="45740"/>
                        <a14:foregroundMark x1="72605" y1="35650" x2="72605" y2="35650"/>
                        <a14:foregroundMark x1="65546" y1="40807" x2="65546" y2="40807"/>
                        <a14:foregroundMark x1="57479" y1="42377" x2="57479" y2="42377"/>
                        <a14:foregroundMark x1="77815" y1="41256" x2="77815" y2="41256"/>
                        <a14:foregroundMark x1="78655" y1="54036" x2="78655" y2="54036"/>
                        <a14:foregroundMark x1="69580" y1="39013" x2="49076" y2="40135"/>
                        <a14:foregroundMark x1="49076" y1="40135" x2="41681" y2="69955"/>
                        <a14:foregroundMark x1="41681" y1="69955" x2="54958" y2="89238"/>
                        <a14:foregroundMark x1="54958" y1="89238" x2="74118" y2="81166"/>
                        <a14:foregroundMark x1="74118" y1="81166" x2="81681" y2="56502"/>
                        <a14:foregroundMark x1="81681" y1="56502" x2="58319" y2="32960"/>
                        <a14:foregroundMark x1="54454" y1="43049" x2="32269" y2="43722"/>
                        <a14:foregroundMark x1="32269" y1="43722" x2="21513" y2="69955"/>
                        <a14:foregroundMark x1="21513" y1="69955" x2="35966" y2="93722"/>
                        <a14:foregroundMark x1="35966" y1="93722" x2="57479" y2="94843"/>
                        <a14:foregroundMark x1="57479" y1="94843" x2="74622" y2="80269"/>
                        <a14:foregroundMark x1="74622" y1="80269" x2="67563" y2="49327"/>
                        <a14:foregroundMark x1="67563" y1="49327" x2="38655" y2="36099"/>
                        <a14:foregroundMark x1="30252" y1="27803" x2="11261" y2="37220"/>
                        <a14:foregroundMark x1="11261" y1="37220" x2="6723" y2="4709"/>
                        <a14:foregroundMark x1="6723" y1="4709" x2="26050" y2="14574"/>
                        <a14:foregroundMark x1="26050" y1="14574" x2="30252" y2="31839"/>
                        <a14:backgroundMark x1="46050" y1="15919" x2="46050" y2="15919"/>
                        <a14:backgroundMark x1="40672" y1="23318" x2="40672" y2="23318"/>
                        <a14:backgroundMark x1="48739" y1="29372" x2="48739" y2="29372"/>
                        <a14:backgroundMark x1="87899" y1="15247" x2="87899" y2="15247"/>
                        <a14:backgroundMark x1="79832" y1="17265" x2="79832" y2="17265"/>
                        <a14:backgroundMark x1="96639" y1="32735" x2="96639" y2="32735"/>
                        <a14:backgroundMark x1="3697" y1="71076" x2="3697" y2="71076"/>
                        <a14:backgroundMark x1="2017" y1="62556" x2="2017" y2="62556"/>
                        <a14:backgroundMark x1="53782" y1="24439" x2="53782" y2="24439"/>
                        <a14:backgroundMark x1="56975" y1="28251" x2="56975" y2="28251"/>
                        <a14:backgroundMark x1="96639" y1="33408" x2="96639" y2="33408"/>
                      </a14:backgroundRemoval>
                    </a14:imgEffect>
                  </a14:imgLayer>
                </a14:imgProps>
              </a:ext>
              <a:ext uri="{28A0092B-C50C-407E-A947-70E740481C1C}">
                <a14:useLocalDpi xmlns:a14="http://schemas.microsoft.com/office/drawing/2010/main" val="0"/>
              </a:ext>
            </a:extLst>
          </a:blip>
          <a:srcRect t="4962"/>
          <a:stretch/>
        </p:blipFill>
        <p:spPr>
          <a:xfrm rot="509033">
            <a:off x="1714621" y="3683128"/>
            <a:ext cx="2587090" cy="1844046"/>
          </a:xfrm>
          <a:prstGeom prst="rect">
            <a:avLst/>
          </a:prstGeom>
        </p:spPr>
      </p:pic>
      <p:pic>
        <p:nvPicPr>
          <p:cNvPr id="17" name="Picture 16">
            <a:extLst>
              <a:ext uri="{FF2B5EF4-FFF2-40B4-BE49-F238E27FC236}">
                <a16:creationId xmlns:a16="http://schemas.microsoft.com/office/drawing/2014/main" id="{6B9C62EF-28C8-440F-8023-BFCBFDCED9A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910" b="98305" l="4472" r="97561">
                        <a14:foregroundMark x1="9756" y1="47458" x2="9756" y2="47458"/>
                        <a14:foregroundMark x1="4878" y1="44068" x2="4878" y2="44068"/>
                        <a14:foregroundMark x1="9756" y1="32768" x2="9756" y2="32768"/>
                        <a14:foregroundMark x1="35772" y1="11299" x2="35772" y2="11299"/>
                        <a14:foregroundMark x1="28862" y1="11864" x2="28862" y2="11864"/>
                        <a14:foregroundMark x1="23577" y1="17514" x2="23577" y2="17514"/>
                        <a14:foregroundMark x1="16667" y1="23164" x2="16667" y2="23164"/>
                        <a14:foregroundMark x1="33333" y1="7910" x2="33333" y2="7910"/>
                        <a14:foregroundMark x1="93089" y1="31073" x2="93089" y2="31073"/>
                        <a14:foregroundMark x1="94715" y1="46328" x2="94715" y2="46328"/>
                        <a14:foregroundMark x1="97561" y1="36723" x2="97561" y2="36723"/>
                        <a14:foregroundMark x1="70732" y1="23164" x2="70732" y2="23164"/>
                        <a14:foregroundMark x1="67886" y1="93785" x2="67886" y2="93785"/>
                        <a14:foregroundMark x1="34553" y1="86441" x2="34553" y2="86441"/>
                        <a14:foregroundMark x1="71138" y1="98305" x2="71138" y2="98305"/>
                        <a14:foregroundMark x1="54065" y1="93220" x2="54065" y2="93220"/>
                        <a14:foregroundMark x1="49187" y1="91525" x2="49187" y2="91525"/>
                        <a14:foregroundMark x1="48374" y1="91525" x2="48374" y2="91525"/>
                        <a14:foregroundMark x1="21138" y1="79661" x2="20732" y2="79661"/>
                        <a14:backgroundMark x1="20732" y1="79661" x2="20732" y2="79661"/>
                        <a14:backgroundMark x1="49187" y1="92090" x2="49187" y2="92090"/>
                        <a14:backgroundMark x1="48780" y1="90960" x2="48780" y2="90960"/>
                        <a14:backgroundMark x1="50000" y1="90960" x2="50000" y2="90960"/>
                        <a14:backgroundMark x1="48374" y1="92090" x2="48374" y2="92090"/>
                        <a14:backgroundMark x1="49187" y1="90960" x2="49187" y2="90960"/>
                        <a14:backgroundMark x1="54472" y1="93785" x2="54472" y2="93785"/>
                        <a14:backgroundMark x1="53659" y1="92655" x2="53659" y2="92655"/>
                        <a14:backgroundMark x1="53659" y1="93220" x2="53659" y2="93220"/>
                      </a14:backgroundRemoval>
                    </a14:imgEffect>
                  </a14:imgLayer>
                </a14:imgProps>
              </a:ext>
              <a:ext uri="{28A0092B-C50C-407E-A947-70E740481C1C}">
                <a14:useLocalDpi xmlns:a14="http://schemas.microsoft.com/office/drawing/2010/main" val="0"/>
              </a:ext>
            </a:extLst>
          </a:blip>
          <a:srcRect t="4065" b="86"/>
          <a:stretch/>
        </p:blipFill>
        <p:spPr>
          <a:xfrm>
            <a:off x="9640903" y="764605"/>
            <a:ext cx="2342151" cy="1615259"/>
          </a:xfrm>
          <a:prstGeom prst="rect">
            <a:avLst/>
          </a:prstGeom>
        </p:spPr>
      </p:pic>
      <p:pic>
        <p:nvPicPr>
          <p:cNvPr id="18" name="Picture 17" descr="A picture containing text, yellow, container, bin&#10;&#10;Description automatically generated">
            <a:extLst>
              <a:ext uri="{FF2B5EF4-FFF2-40B4-BE49-F238E27FC236}">
                <a16:creationId xmlns:a16="http://schemas.microsoft.com/office/drawing/2014/main" id="{B00F39E3-FB92-42F1-8BBB-E24985D049FF}"/>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493" b="96386" l="4242" r="93725">
                        <a14:foregroundMark x1="28646" y1="6846" x2="28646" y2="6846"/>
                        <a14:foregroundMark x1="50668" y1="8160" x2="50668" y2="8160"/>
                        <a14:foregroundMark x1="76990" y1="3231" x2="76990" y2="3231"/>
                        <a14:foregroundMark x1="66822" y1="2738" x2="66822" y2="2738"/>
                        <a14:foregroundMark x1="20221" y1="3341" x2="20221" y2="3341"/>
                        <a14:foregroundMark x1="24521" y1="64622" x2="24521" y2="64622"/>
                        <a14:foregroundMark x1="47531" y1="66867" x2="48170" y2="66867"/>
                        <a14:foregroundMark x1="70773" y1="54436" x2="28181" y2="56462"/>
                        <a14:foregroundMark x1="28181" y1="56462" x2="18942" y2="58708"/>
                        <a14:foregroundMark x1="18942" y1="58708" x2="15630" y2="66375"/>
                        <a14:foregroundMark x1="15630" y1="66375" x2="21150" y2="74973"/>
                        <a14:foregroundMark x1="21150" y1="74973" x2="31784" y2="78039"/>
                        <a14:foregroundMark x1="31784" y1="78039" x2="43696" y2="77820"/>
                        <a14:foregroundMark x1="43696" y1="77820" x2="66647" y2="79792"/>
                        <a14:foregroundMark x1="66647" y1="79792" x2="73039" y2="75630"/>
                        <a14:foregroundMark x1="73039" y1="75630" x2="76874" y2="67032"/>
                        <a14:foregroundMark x1="76874" y1="67032" x2="77397" y2="57229"/>
                        <a14:foregroundMark x1="77397" y1="57229" x2="71354" y2="53286"/>
                        <a14:foregroundMark x1="71354" y1="53286" x2="71238" y2="53341"/>
                        <a14:foregroundMark x1="67577" y1="72618" x2="67577" y2="72618"/>
                        <a14:foregroundMark x1="62522" y1="67579" x2="62522" y2="67579"/>
                        <a14:foregroundMark x1="84602" y1="73549" x2="84602" y2="73549"/>
                        <a14:foregroundMark x1="85357" y1="76342" x2="85357" y2="76342"/>
                        <a14:foregroundMark x1="81813" y1="75958" x2="81813" y2="75958"/>
                        <a14:foregroundMark x1="79256" y1="74151" x2="79256" y2="74151"/>
                        <a14:foregroundMark x1="76467" y1="88992" x2="76467" y2="88992"/>
                        <a14:foregroundMark x1="80883" y1="87678" x2="80883" y2="87678"/>
                        <a14:foregroundMark x1="58048" y1="88664" x2="58048" y2="88664"/>
                        <a14:foregroundMark x1="38989" y1="90197" x2="38989" y2="90197"/>
                        <a14:foregroundMark x1="25450" y1="86035" x2="25450" y2="86035"/>
                        <a14:foregroundMark x1="20337" y1="89102" x2="20337" y2="89102"/>
                        <a14:foregroundMark x1="12783" y1="91895" x2="12783" y2="91895"/>
                        <a14:foregroundMark x1="8658" y1="83516" x2="8658" y2="83516"/>
                        <a14:foregroundMark x1="4242" y1="80887" x2="4242" y2="80887"/>
                        <a14:foregroundMark x1="7031" y1="73713" x2="7031" y2="73713"/>
                        <a14:foregroundMark x1="7670" y1="74370" x2="7670" y2="74370"/>
                        <a14:foregroundMark x1="5288" y1="79573" x2="5288" y2="79573"/>
                        <a14:foregroundMark x1="8542" y1="80723" x2="8542" y2="80723"/>
                        <a14:foregroundMark x1="10750" y1="68565" x2="10750" y2="68565"/>
                        <a14:foregroundMark x1="15166" y1="58379" x2="15166" y2="58379"/>
                        <a14:foregroundMark x1="18187" y1="53231" x2="18187" y2="53231"/>
                        <a14:foregroundMark x1="19117" y1="47700" x2="19117" y2="47700"/>
                        <a14:foregroundMark x1="18478" y1="45455" x2="18478" y2="45455"/>
                        <a14:foregroundMark x1="19001" y1="39704" x2="19001" y2="39704"/>
                        <a14:foregroundMark x1="27368" y1="2903" x2="27368" y2="2903"/>
                        <a14:foregroundMark x1="30912" y1="2245" x2="30912" y2="2245"/>
                        <a14:foregroundMark x1="70250" y1="3012" x2="70250" y2="3012"/>
                        <a14:foregroundMark x1="74956" y1="3122" x2="74956" y2="3122"/>
                        <a14:foregroundMark x1="61476" y1="3450" x2="61476" y2="3450"/>
                        <a14:foregroundMark x1="60721" y1="3341" x2="60721" y2="3341"/>
                        <a14:foregroundMark x1="23765" y1="1643" x2="23765" y2="1643"/>
                        <a14:foregroundMark x1="93725" y1="74754" x2="93725" y2="74754"/>
                        <a14:foregroundMark x1="79489" y1="52519" x2="79489" y2="52519"/>
                        <a14:foregroundMark x1="89250" y1="89923" x2="89250" y2="89923"/>
                        <a14:foregroundMark x1="81522" y1="84118" x2="81522" y2="84118"/>
                        <a14:foregroundMark x1="78268" y1="94469" x2="78268" y2="94469"/>
                        <a14:foregroundMark x1="67345" y1="96276" x2="67345" y2="96276"/>
                        <a14:foregroundMark x1="57292" y1="96440" x2="57292" y2="96440"/>
                        <a14:foregroundMark x1="28879" y1="1205" x2="28879" y2="1205"/>
                        <a14:foregroundMark x1="70366" y1="493" x2="70366" y2="493"/>
                        <a14:foregroundMark x1="75305" y1="2136" x2="75305" y2="2136"/>
                      </a14:backgroundRemoval>
                    </a14:imgEffect>
                  </a14:imgLayer>
                </a14:imgProps>
              </a:ext>
              <a:ext uri="{28A0092B-C50C-407E-A947-70E740481C1C}">
                <a14:useLocalDpi xmlns:a14="http://schemas.microsoft.com/office/drawing/2010/main" val="0"/>
              </a:ext>
            </a:extLst>
          </a:blip>
          <a:stretch>
            <a:fillRect/>
          </a:stretch>
        </p:blipFill>
        <p:spPr>
          <a:xfrm>
            <a:off x="6810206" y="2297305"/>
            <a:ext cx="3852820" cy="4087885"/>
          </a:xfrm>
          <a:prstGeom prst="rect">
            <a:avLst/>
          </a:prstGeom>
        </p:spPr>
      </p:pic>
      <p:cxnSp>
        <p:nvCxnSpPr>
          <p:cNvPr id="19" name="Straight Connector 18">
            <a:extLst>
              <a:ext uri="{FF2B5EF4-FFF2-40B4-BE49-F238E27FC236}">
                <a16:creationId xmlns:a16="http://schemas.microsoft.com/office/drawing/2014/main" id="{B4181C67-FDA7-4980-B205-ECE1A7F2CECA}"/>
              </a:ext>
            </a:extLst>
          </p:cNvPr>
          <p:cNvCxnSpPr>
            <a:cxnSpLocks/>
          </p:cNvCxnSpPr>
          <p:nvPr/>
        </p:nvCxnSpPr>
        <p:spPr>
          <a:xfrm flipH="1">
            <a:off x="10467191" y="1830083"/>
            <a:ext cx="969737" cy="3699348"/>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D9F79EE-7112-424C-9723-D5F17526A4B9}"/>
              </a:ext>
            </a:extLst>
          </p:cNvPr>
          <p:cNvSpPr txBox="1"/>
          <p:nvPr/>
        </p:nvSpPr>
        <p:spPr>
          <a:xfrm>
            <a:off x="4156276" y="2141365"/>
            <a:ext cx="301873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Custom build of electronic boards complete.</a:t>
            </a:r>
          </a:p>
        </p:txBody>
      </p:sp>
      <p:pic>
        <p:nvPicPr>
          <p:cNvPr id="21" name="Picture 20" descr="A picture containing text, electronics, circuit&#10;&#10;Description automatically generated">
            <a:extLst>
              <a:ext uri="{FF2B5EF4-FFF2-40B4-BE49-F238E27FC236}">
                <a16:creationId xmlns:a16="http://schemas.microsoft.com/office/drawing/2014/main" id="{17DD38B8-50ED-4CEC-93B4-69DBFC1C876B}"/>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2946" b="98200" l="3762" r="98903">
                        <a14:foregroundMark x1="16614" y1="46481" x2="16614" y2="46481"/>
                        <a14:foregroundMark x1="4075" y1="49100" x2="4075" y2="49100"/>
                        <a14:foregroundMark x1="53762" y1="92308" x2="53762" y2="92308"/>
                        <a14:foregroundMark x1="57837" y1="93617" x2="57837" y2="93617"/>
                        <a14:foregroundMark x1="57367" y1="98200" x2="57367" y2="98200"/>
                        <a14:foregroundMark x1="93887" y1="30606" x2="93887" y2="30606"/>
                        <a14:foregroundMark x1="94514" y1="23895" x2="94514" y2="23895"/>
                        <a14:foregroundMark x1="93260" y1="19804" x2="93260" y2="19804"/>
                        <a14:foregroundMark x1="97962" y1="22586" x2="97962" y2="22586"/>
                        <a14:foregroundMark x1="92633" y1="17349" x2="92633" y2="17349"/>
                        <a14:foregroundMark x1="52038" y1="7201" x2="52038" y2="7201"/>
                        <a14:foregroundMark x1="47492" y1="4419" x2="47492" y2="4419"/>
                        <a14:foregroundMark x1="14263" y1="24059" x2="14263" y2="24059"/>
                        <a14:foregroundMark x1="16614" y1="22586" x2="16614" y2="22586"/>
                        <a14:foregroundMark x1="23824" y1="15385" x2="23824" y2="15385"/>
                        <a14:foregroundMark x1="26959" y1="14075" x2="26959" y2="14075"/>
                        <a14:foregroundMark x1="22571" y1="18494" x2="22571" y2="18494"/>
                        <a14:foregroundMark x1="20063" y1="20786" x2="20063" y2="20786"/>
                        <a14:foregroundMark x1="18652" y1="21768" x2="18652" y2="21768"/>
                        <a14:foregroundMark x1="25549" y1="11620" x2="25549" y2="11620"/>
                        <a14:foregroundMark x1="27116" y1="11784" x2="27116" y2="11784"/>
                        <a14:foregroundMark x1="23041" y1="11293" x2="23041" y2="11293"/>
                        <a14:foregroundMark x1="21317" y1="12602" x2="21317" y2="12602"/>
                        <a14:foregroundMark x1="20063" y1="13748" x2="20063" y2="13748"/>
                        <a14:foregroundMark x1="19279" y1="15057" x2="19279" y2="15057"/>
                        <a14:foregroundMark x1="54389" y1="4583" x2="54389" y2="4583"/>
                        <a14:foregroundMark x1="61599" y1="6056" x2="61599" y2="6056"/>
                        <a14:foregroundMark x1="60345" y1="5237" x2="60345" y2="5237"/>
                        <a14:foregroundMark x1="57210" y1="4583" x2="57210" y2="4583"/>
                        <a14:foregroundMark x1="57680" y1="3601" x2="57680" y2="3601"/>
                        <a14:foregroundMark x1="57053" y1="3273" x2="57053" y2="3273"/>
                        <a14:foregroundMark x1="76489" y1="13912" x2="76489" y2="13912"/>
                        <a14:foregroundMark x1="77273" y1="11457" x2="77273" y2="11457"/>
                        <a14:foregroundMark x1="59875" y1="4910" x2="59875" y2="4910"/>
                        <a14:foregroundMark x1="58307" y1="2946" x2="58307" y2="2946"/>
                        <a14:foregroundMark x1="61285" y1="4583" x2="61285" y2="4583"/>
                        <a14:foregroundMark x1="61599" y1="3601" x2="61599" y2="3601"/>
                        <a14:foregroundMark x1="63166" y1="3928" x2="63166" y2="3928"/>
                        <a14:foregroundMark x1="60031" y1="4255" x2="60031" y2="4255"/>
                        <a14:foregroundMark x1="55172" y1="93617" x2="55172" y2="93617"/>
                        <a14:foregroundMark x1="55172" y1="92308" x2="55172" y2="92308"/>
                        <a14:foregroundMark x1="39655" y1="31915" x2="39655" y2="31915"/>
                        <a14:foregroundMark x1="17868" y1="47791" x2="17868" y2="47791"/>
                        <a14:foregroundMark x1="11912" y1="46972" x2="12226" y2="46972"/>
                        <a14:foregroundMark x1="13480" y1="43535" x2="13480" y2="43535"/>
                        <a14:foregroundMark x1="52038" y1="36989" x2="52038" y2="36989"/>
                        <a14:foregroundMark x1="21160" y1="54992" x2="21160" y2="54992"/>
                        <a14:foregroundMark x1="95611" y1="18167" x2="95611" y2="18167"/>
                        <a14:foregroundMark x1="98589" y1="21604" x2="98589" y2="21604"/>
                        <a14:foregroundMark x1="98903" y1="23404" x2="98903" y2="23404"/>
                        <a14:foregroundMark x1="69436" y1="10638" x2="69436" y2="10638"/>
                        <a14:foregroundMark x1="72727" y1="10802" x2="72727" y2="10802"/>
                        <a14:foregroundMark x1="73824" y1="10966" x2="73824" y2="10966"/>
                        <a14:foregroundMark x1="71630" y1="9984" x2="71630" y2="9984"/>
                        <a14:foregroundMark x1="67712" y1="8511" x2="67712" y2="8511"/>
                        <a14:foregroundMark x1="68652" y1="9002" x2="68652" y2="9002"/>
                        <a14:foregroundMark x1="69436" y1="9165" x2="69436" y2="9165"/>
                        <a14:foregroundMark x1="70846" y1="9493" x2="70846" y2="9493"/>
                        <a14:foregroundMark x1="68966" y1="8838" x2="68966" y2="8838"/>
                        <a14:foregroundMark x1="21317" y1="75123" x2="21317" y2="75123"/>
                        <a14:foregroundMark x1="22257" y1="75941" x2="22257" y2="75941"/>
                        <a14:foregroundMark x1="23197" y1="76759" x2="23197" y2="76759"/>
                        <a14:foregroundMark x1="5172" y1="63011" x2="5172" y2="63011"/>
                        <a14:foregroundMark x1="6583" y1="64157" x2="6583" y2="64157"/>
                        <a14:foregroundMark x1="8150" y1="65466" x2="8150" y2="65466"/>
                        <a14:foregroundMark x1="9875" y1="66612" x2="9875" y2="66612"/>
                        <a14:foregroundMark x1="96082" y1="29296" x2="96082" y2="29296"/>
                        <a14:backgroundMark x1="68182" y1="5565" x2="68182" y2="5565"/>
                        <a14:backgroundMark x1="64577" y1="5074" x2="64577" y2="5074"/>
                        <a14:backgroundMark x1="51724" y1="1964" x2="51724" y2="1964"/>
                        <a14:backgroundMark x1="99843" y1="22095" x2="99843" y2="22095"/>
                        <a14:backgroundMark x1="76489" y1="10638" x2="76489" y2="10638"/>
                        <a14:backgroundMark x1="75235" y1="10147" x2="75235" y2="10147"/>
                        <a14:backgroundMark x1="75549" y1="10802" x2="75549" y2="10802"/>
                        <a14:backgroundMark x1="75862" y1="9984" x2="75862" y2="9984"/>
                        <a14:backgroundMark x1="74608" y1="10638" x2="74608" y2="10638"/>
                        <a14:backgroundMark x1="72257" y1="9165" x2="72257" y2="9165"/>
                        <a14:backgroundMark x1="76645" y1="10802" x2="77116" y2="10966"/>
                        <a14:backgroundMark x1="76174" y1="10638" x2="76645" y2="10802"/>
                        <a14:backgroundMark x1="74295" y1="9984" x2="76174" y2="10638"/>
                        <a14:backgroundMark x1="72884" y1="9493" x2="74295" y2="9984"/>
                        <a14:backgroundMark x1="71942" y1="9165" x2="72884" y2="9493"/>
                        <a14:backgroundMark x1="71474" y1="9002" x2="71942" y2="9165"/>
                        <a14:backgroundMark x1="71003" y1="8838" x2="71474" y2="9002"/>
                        <a14:backgroundMark x1="70063" y1="8511" x2="71003" y2="8838"/>
                        <a14:backgroundMark x1="63950" y1="6383" x2="70063" y2="8511"/>
                      </a14:backgroundRemoval>
                    </a14:imgEffect>
                  </a14:imgLayer>
                </a14:imgProps>
              </a:ext>
              <a:ext uri="{28A0092B-C50C-407E-A947-70E740481C1C}">
                <a14:useLocalDpi xmlns:a14="http://schemas.microsoft.com/office/drawing/2010/main" val="0"/>
              </a:ext>
            </a:extLst>
          </a:blip>
          <a:stretch>
            <a:fillRect/>
          </a:stretch>
        </p:blipFill>
        <p:spPr>
          <a:xfrm>
            <a:off x="4932775" y="2801504"/>
            <a:ext cx="1465729" cy="1401749"/>
          </a:xfrm>
          <a:prstGeom prst="rect">
            <a:avLst/>
          </a:prstGeom>
        </p:spPr>
      </p:pic>
      <p:pic>
        <p:nvPicPr>
          <p:cNvPr id="22" name="Picture 21" descr="A picture containing text, sky, device&#10;&#10;Description automatically generated">
            <a:extLst>
              <a:ext uri="{FF2B5EF4-FFF2-40B4-BE49-F238E27FC236}">
                <a16:creationId xmlns:a16="http://schemas.microsoft.com/office/drawing/2014/main" id="{D801C919-5E73-47AE-AFF2-510B287E6075}"/>
              </a:ext>
            </a:extLst>
          </p:cNvPr>
          <p:cNvPicPr preferRelativeResize="0">
            <a:picLocks noChangeAspect="1"/>
          </p:cNvPicPr>
          <p:nvPr/>
        </p:nvPicPr>
        <p:blipFill>
          <a:blip r:embed="rId11" cstate="print">
            <a:extLst>
              <a:ext uri="{BEBA8EAE-BF5A-486C-A8C5-ECC9F3942E4B}">
                <a14:imgProps xmlns:a14="http://schemas.microsoft.com/office/drawing/2010/main">
                  <a14:imgLayer r:embed="rId12">
                    <a14:imgEffect>
                      <a14:backgroundRemoval t="9164" b="93891" l="1345" r="99090">
                        <a14:foregroundMark x1="9098" y1="16399" x2="9098" y2="16399"/>
                        <a14:foregroundMark x1="7595" y1="18489" x2="7595" y2="18489"/>
                        <a14:foregroundMark x1="8188" y1="35772" x2="8188" y2="35772"/>
                        <a14:foregroundMark x1="5222" y1="26206" x2="5222" y2="26206"/>
                        <a14:foregroundMark x1="5578" y1="28537" x2="5578" y2="28537"/>
                        <a14:foregroundMark x1="13054" y1="31190" x2="13054" y2="31190"/>
                        <a14:foregroundMark x1="23220" y1="34646" x2="23220" y2="34646"/>
                        <a14:foregroundMark x1="22745" y1="25723" x2="22745" y2="25723"/>
                        <a14:foregroundMark x1="88054" y1="25643" x2="88054" y2="25643"/>
                        <a14:foregroundMark x1="25158" y1="26447" x2="25158" y2="26447"/>
                        <a14:foregroundMark x1="18869" y1="25965" x2="18869" y2="25965"/>
                        <a14:foregroundMark x1="17445" y1="26125" x2="17445" y2="26125"/>
                        <a14:foregroundMark x1="16891" y1="26206" x2="16891" y2="26206"/>
                        <a14:foregroundMark x1="11630" y1="32315" x2="11630" y2="32315"/>
                        <a14:foregroundMark x1="14597" y1="33360" x2="14597" y2="33360"/>
                        <a14:foregroundMark x1="19541" y1="36254" x2="19541" y2="36254"/>
                        <a14:foregroundMark x1="22389" y1="37621" x2="22389" y2="37621"/>
                        <a14:foregroundMark x1="24446" y1="38826" x2="24446" y2="38826"/>
                        <a14:foregroundMark x1="25949" y1="38103" x2="25949" y2="38103"/>
                        <a14:foregroundMark x1="1820" y1="27572" x2="1820" y2="27572"/>
                        <a14:foregroundMark x1="91930" y1="36736" x2="91930" y2="36736"/>
                        <a14:foregroundMark x1="89834" y1="43328" x2="89834" y2="43328"/>
                        <a14:foregroundMark x1="97547" y1="26367" x2="97547" y2="26367"/>
                        <a14:foregroundMark x1="95926" y1="27814" x2="95926" y2="27814"/>
                        <a14:foregroundMark x1="94818" y1="28376" x2="94818" y2="28376"/>
                        <a14:foregroundMark x1="93908" y1="29582" x2="93908" y2="29582"/>
                        <a14:foregroundMark x1="97785" y1="28376" x2="97785" y2="28376"/>
                        <a14:foregroundMark x1="98734" y1="27974" x2="98734" y2="27974"/>
                        <a14:foregroundMark x1="98734" y1="47830" x2="98734" y2="47830"/>
                        <a14:foregroundMark x1="8703" y1="89630" x2="8703" y2="89630"/>
                        <a14:foregroundMark x1="1424" y1="47267" x2="1424" y2="47267"/>
                        <a14:foregroundMark x1="87935" y1="66399" x2="87935" y2="66399"/>
                        <a14:foregroundMark x1="83070" y1="66640" x2="83070" y2="66640"/>
                        <a14:foregroundMark x1="80103" y1="65032" x2="80103" y2="65032"/>
                        <a14:foregroundMark x1="99051" y1="69373" x2="99051" y2="69373"/>
                        <a14:foregroundMark x1="95688" y1="67926" x2="95688" y2="67926"/>
                        <a14:foregroundMark x1="94264" y1="67203" x2="94264" y2="67203"/>
                        <a14:foregroundMark x1="97112" y1="67685" x2="97112" y2="67685"/>
                        <a14:foregroundMark x1="91377" y1="92605" x2="91377" y2="92605"/>
                        <a14:foregroundMark x1="90111" y1="83601" x2="90111" y2="83601"/>
                        <a14:foregroundMark x1="89755" y1="73875" x2="89755" y2="73875"/>
                        <a14:foregroundMark x1="89834" y1="79341" x2="89834" y2="79341"/>
                        <a14:foregroundMark x1="89715" y1="86977" x2="89715" y2="86977"/>
                        <a14:foregroundMark x1="97745" y1="67444" x2="97745" y2="67444"/>
                        <a14:foregroundMark x1="88924" y1="68328" x2="88924" y2="68328"/>
                        <a14:foregroundMark x1="85957" y1="65354" x2="85957" y2="65354"/>
                        <a14:foregroundMark x1="14082" y1="50723" x2="14082" y2="50723"/>
                        <a14:foregroundMark x1="8584" y1="93408" x2="8584" y2="93408"/>
                        <a14:foregroundMark x1="7832" y1="79984" x2="7832" y2="79984"/>
                        <a14:foregroundMark x1="8070" y1="74035" x2="8070" y2="74035"/>
                        <a14:foregroundMark x1="7318" y1="73875" x2="7318" y2="73875"/>
                        <a14:foregroundMark x1="7120" y1="81672" x2="7120" y2="81672"/>
                        <a14:foregroundMark x1="6922" y1="71141" x2="6922" y2="71141"/>
                        <a14:foregroundMark x1="13252" y1="64228" x2="13252" y2="64228"/>
                        <a14:foregroundMark x1="11748" y1="65032" x2="11748" y2="65032"/>
                        <a14:foregroundMark x1="6131" y1="65836" x2="6131" y2="65836"/>
                        <a14:foregroundMark x1="4430" y1="66318" x2="4430" y2="66318"/>
                        <a14:foregroundMark x1="2690" y1="66640" x2="2690" y2="66640"/>
                        <a14:foregroundMark x1="15388" y1="61897" x2="15388" y2="61897"/>
                        <a14:foregroundMark x1="13172" y1="62379" x2="13172" y2="62379"/>
                        <a14:foregroundMark x1="20016" y1="60772" x2="20016" y2="60772"/>
                        <a14:foregroundMark x1="20530" y1="59244" x2="20530" y2="59244"/>
                        <a14:foregroundMark x1="69383" y1="60932" x2="69383" y2="60932"/>
                        <a14:foregroundMark x1="57160" y1="62219" x2="57160" y2="62219"/>
                        <a14:foregroundMark x1="7674" y1="9566" x2="7674" y2="9566"/>
                        <a14:foregroundMark x1="92207" y1="9244" x2="92207" y2="9244"/>
                        <a14:foregroundMark x1="91535" y1="93971" x2="91535" y2="93971"/>
                        <a14:foregroundMark x1="90862" y1="13424" x2="90862" y2="13424"/>
                        <a14:foregroundMark x1="90585" y1="21141" x2="90585" y2="21141"/>
                        <a14:foregroundMark x1="26028" y1="51608" x2="26028" y2="51608"/>
                        <a14:foregroundMark x1="99090" y1="28215" x2="99090" y2="28215"/>
                        <a14:foregroundMark x1="98180" y1="68006" x2="98180" y2="68006"/>
                        <a14:foregroundMark x1="84929" y1="26688" x2="84929" y2="26688"/>
                        <a14:foregroundMark x1="85641" y1="25643" x2="85641" y2="25643"/>
                        <a14:foregroundMark x1="85680" y1="29341" x2="85680" y2="29341"/>
                        <a14:foregroundMark x1="67168" y1="70981" x2="67168" y2="70981"/>
                        <a14:foregroundMark x1="26780" y1="69936" x2="26780" y2="69936"/>
                        <a14:foregroundMark x1="13133" y1="45418" x2="13133" y2="45418"/>
                        <a14:foregroundMark x1="13054" y1="44695" x2="13054" y2="44695"/>
                        <a14:backgroundMark x1="15625" y1="40675" x2="15625" y2="40675"/>
                        <a14:backgroundMark x1="88054" y1="40273" x2="88054" y2="40273"/>
                        <a14:backgroundMark x1="80380" y1="79421" x2="80380" y2="79421"/>
                        <a14:backgroundMark x1="19383" y1="39469" x2="19383" y2="39469"/>
                      </a14:backgroundRemoval>
                    </a14:imgEffect>
                  </a14:imgLayer>
                </a14:imgProps>
              </a:ext>
              <a:ext uri="{28A0092B-C50C-407E-A947-70E740481C1C}">
                <a14:useLocalDpi xmlns:a14="http://schemas.microsoft.com/office/drawing/2010/main" val="0"/>
              </a:ext>
            </a:extLst>
          </a:blip>
          <a:stretch>
            <a:fillRect/>
          </a:stretch>
        </p:blipFill>
        <p:spPr>
          <a:xfrm>
            <a:off x="4834170" y="4084971"/>
            <a:ext cx="1748263" cy="860300"/>
          </a:xfrm>
          <a:prstGeom prst="rect">
            <a:avLst/>
          </a:prstGeom>
        </p:spPr>
      </p:pic>
      <p:sp>
        <p:nvSpPr>
          <p:cNvPr id="23" name="Text Placeholder 3">
            <a:extLst>
              <a:ext uri="{FF2B5EF4-FFF2-40B4-BE49-F238E27FC236}">
                <a16:creationId xmlns:a16="http://schemas.microsoft.com/office/drawing/2014/main" id="{FD722A78-DD16-4198-9DF3-8BE557FB1C48}"/>
              </a:ext>
            </a:extLst>
          </p:cNvPr>
          <p:cNvSpPr txBox="1">
            <a:spLocks/>
          </p:cNvSpPr>
          <p:nvPr/>
        </p:nvSpPr>
        <p:spPr>
          <a:xfrm>
            <a:off x="350692" y="1139711"/>
            <a:ext cx="11551701" cy="55999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Milestones – Hardware Designed and Built</a:t>
            </a:r>
            <a:endParaRPr kumimoji="0" lang="en-US" sz="2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endParaRPr>
          </a:p>
        </p:txBody>
      </p:sp>
      <p:sp>
        <p:nvSpPr>
          <p:cNvPr id="24" name="Rectangle 23">
            <a:extLst>
              <a:ext uri="{FF2B5EF4-FFF2-40B4-BE49-F238E27FC236}">
                <a16:creationId xmlns:a16="http://schemas.microsoft.com/office/drawing/2014/main" id="{BA236D4B-D013-4850-A3A8-61356C182931}"/>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grpSp>
        <p:nvGrpSpPr>
          <p:cNvPr id="4" name="Group 3">
            <a:extLst>
              <a:ext uri="{FF2B5EF4-FFF2-40B4-BE49-F238E27FC236}">
                <a16:creationId xmlns:a16="http://schemas.microsoft.com/office/drawing/2014/main" id="{CAD98F4F-9BA2-412F-879F-9C37B8E66B56}"/>
              </a:ext>
            </a:extLst>
          </p:cNvPr>
          <p:cNvGrpSpPr/>
          <p:nvPr/>
        </p:nvGrpSpPr>
        <p:grpSpPr>
          <a:xfrm>
            <a:off x="529062" y="3005409"/>
            <a:ext cx="2593761" cy="1047963"/>
            <a:chOff x="529062" y="3005409"/>
            <a:chExt cx="2593761" cy="1047963"/>
          </a:xfrm>
        </p:grpSpPr>
        <p:sp>
          <p:nvSpPr>
            <p:cNvPr id="3" name="Rectangle: Rounded Corners 2">
              <a:extLst>
                <a:ext uri="{FF2B5EF4-FFF2-40B4-BE49-F238E27FC236}">
                  <a16:creationId xmlns:a16="http://schemas.microsoft.com/office/drawing/2014/main" id="{4DE0BD83-2BAC-4C50-9041-5A38FC5887F2}"/>
                </a:ext>
              </a:extLst>
            </p:cNvPr>
            <p:cNvSpPr/>
            <p:nvPr/>
          </p:nvSpPr>
          <p:spPr>
            <a:xfrm>
              <a:off x="957963" y="3258682"/>
              <a:ext cx="855030" cy="565278"/>
            </a:xfrm>
            <a:prstGeom prst="roundRect">
              <a:avLst/>
            </a:prstGeom>
            <a:solidFill>
              <a:srgbClr val="FEFE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pic>
          <p:nvPicPr>
            <p:cNvPr id="16" name="Picture 15" descr="A picture containing text, yellow&#10;&#10;Description automatically generated">
              <a:extLst>
                <a:ext uri="{FF2B5EF4-FFF2-40B4-BE49-F238E27FC236}">
                  <a16:creationId xmlns:a16="http://schemas.microsoft.com/office/drawing/2014/main" id="{00F7FC39-BF37-499B-B869-7918584FB9B3}"/>
                </a:ext>
              </a:extLst>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3194" b="97206" l="4194" r="97177">
                          <a14:foregroundMark x1="9194" y1="45709" x2="9194" y2="45709"/>
                          <a14:foregroundMark x1="4919" y1="62675" x2="4919" y2="62675"/>
                          <a14:foregroundMark x1="10484" y1="81836" x2="10484" y2="81836"/>
                          <a14:foregroundMark x1="11129" y1="92016" x2="11129" y2="92016"/>
                          <a14:foregroundMark x1="14597" y1="92016" x2="14597" y2="92016"/>
                          <a14:foregroundMark x1="4274" y1="61677" x2="4274" y2="61677"/>
                          <a14:foregroundMark x1="5081" y1="12575" x2="8629" y2="49301"/>
                          <a14:foregroundMark x1="8629" y1="49301" x2="24355" y2="75848"/>
                          <a14:foregroundMark x1="24355" y1="75848" x2="49516" y2="71657"/>
                          <a14:foregroundMark x1="49516" y1="71657" x2="89435" y2="81836"/>
                          <a14:foregroundMark x1="89435" y1="81836" x2="90645" y2="40719"/>
                          <a14:foregroundMark x1="90645" y1="40719" x2="74758" y2="13972"/>
                          <a14:foregroundMark x1="74758" y1="13972" x2="42177" y2="5190"/>
                          <a14:foregroundMark x1="91452" y1="8383" x2="91452" y2="8383"/>
                          <a14:foregroundMark x1="92097" y1="12575" x2="92097" y2="12575"/>
                          <a14:foregroundMark x1="30968" y1="54092" x2="30968" y2="54092"/>
                          <a14:foregroundMark x1="38468" y1="41916" x2="38468" y2="41916"/>
                          <a14:foregroundMark x1="44274" y1="55289" x2="44274" y2="55289"/>
                          <a14:foregroundMark x1="29677" y1="51497" x2="29677" y2="51497"/>
                          <a14:foregroundMark x1="35887" y1="47305" x2="35887" y2="47305"/>
                          <a14:foregroundMark x1="24677" y1="39721" x2="24677" y2="39721"/>
                          <a14:foregroundMark x1="23871" y1="32335" x2="23871" y2="32335"/>
                          <a14:foregroundMark x1="25806" y1="29142" x2="25806" y2="29142"/>
                          <a14:foregroundMark x1="25968" y1="29142" x2="26613" y2="29142"/>
                          <a14:foregroundMark x1="26855" y1="29142" x2="30726" y2="32934"/>
                          <a14:foregroundMark x1="36774" y1="34531" x2="38065" y2="37725"/>
                          <a14:foregroundMark x1="39113" y1="43513" x2="39758" y2="45110"/>
                          <a14:foregroundMark x1="41048" y1="49900" x2="41048" y2="49900"/>
                          <a14:foregroundMark x1="13710" y1="33333" x2="20726" y2="71058"/>
                          <a14:foregroundMark x1="20726" y1="71058" x2="40484" y2="65868"/>
                          <a14:foregroundMark x1="40484" y1="65868" x2="52097" y2="41317"/>
                          <a14:foregroundMark x1="52097" y1="41317" x2="38952" y2="17565"/>
                          <a14:foregroundMark x1="38952" y1="17565" x2="22500" y2="26747"/>
                          <a14:foregroundMark x1="22500" y1="26747" x2="16935" y2="34930"/>
                          <a14:foregroundMark x1="34194" y1="28144" x2="15968" y2="26547"/>
                          <a14:foregroundMark x1="15968" y1="26547" x2="11774" y2="70259"/>
                          <a14:foregroundMark x1="11774" y1="70259" x2="24919" y2="97405"/>
                          <a14:foregroundMark x1="24919" y1="97405" x2="56290" y2="83433"/>
                          <a14:foregroundMark x1="56290" y1="83433" x2="63065" y2="50299"/>
                          <a14:foregroundMark x1="63065" y1="50299" x2="47097" y2="26747"/>
                          <a14:foregroundMark x1="47097" y1="26747" x2="28145" y2="18363"/>
                          <a14:foregroundMark x1="41694" y1="53693" x2="41694" y2="53693"/>
                          <a14:foregroundMark x1="37823" y1="57285" x2="37823" y2="57285"/>
                          <a14:foregroundMark x1="30726" y1="47305" x2="30726" y2="47305"/>
                          <a14:foregroundMark x1="36532" y1="49301" x2="36532" y2="49301"/>
                          <a14:foregroundMark x1="45161" y1="31337" x2="45161" y2="31337"/>
                          <a14:foregroundMark x1="45565" y1="39721" x2="45565" y2="39721"/>
                          <a14:foregroundMark x1="39355" y1="30140" x2="39355" y2="30140"/>
                          <a14:foregroundMark x1="37419" y1="30140" x2="37419" y2="30140"/>
                          <a14:foregroundMark x1="19113" y1="46707" x2="19113" y2="46707"/>
                          <a14:foregroundMark x1="22339" y1="41317" x2="22339" y2="41317"/>
                          <a14:foregroundMark x1="21935" y1="38124" x2="21935" y2="38124"/>
                          <a14:foregroundMark x1="25806" y1="34531" x2="25806" y2="34531"/>
                          <a14:foregroundMark x1="27500" y1="39721" x2="27500" y2="39721"/>
                          <a14:foregroundMark x1="27097" y1="41916" x2="27097" y2="41916"/>
                          <a14:foregroundMark x1="24677" y1="46108" x2="24677" y2="46108"/>
                          <a14:foregroundMark x1="22581" y1="52096" x2="22581" y2="52096"/>
                          <a14:foregroundMark x1="25161" y1="57285" x2="25161" y2="57285"/>
                          <a14:foregroundMark x1="25565" y1="57285" x2="25565" y2="57285"/>
                          <a14:foregroundMark x1="26613" y1="49301" x2="27903" y2="46108"/>
                          <a14:foregroundMark x1="29194" y1="44112" x2="30081" y2="42515"/>
                          <a14:foregroundMark x1="33145" y1="41916" x2="34194" y2="42515"/>
                          <a14:foregroundMark x1="34435" y1="47305" x2="34435" y2="47305"/>
                          <a14:foregroundMark x1="34597" y1="54092" x2="35242" y2="54691"/>
                          <a14:foregroundMark x1="34839" y1="56287" x2="34839" y2="56287"/>
                          <a14:foregroundMark x1="32016" y1="56287" x2="32016" y2="56287"/>
                          <a14:foregroundMark x1="31774" y1="56287" x2="31774" y2="56287"/>
                          <a14:foregroundMark x1="40403" y1="45709" x2="40403" y2="45709"/>
                          <a14:foregroundMark x1="40403" y1="45709" x2="40403" y2="45709"/>
                          <a14:foregroundMark x1="40403" y1="45709" x2="40403" y2="45709"/>
                          <a14:foregroundMark x1="41935" y1="58483" x2="41935" y2="58483"/>
                          <a14:foregroundMark x1="37661" y1="56287" x2="37661" y2="56287"/>
                          <a14:foregroundMark x1="36532" y1="47305" x2="36532" y2="47305"/>
                          <a14:foregroundMark x1="39113" y1="42914" x2="39113" y2="42914"/>
                          <a14:foregroundMark x1="43629" y1="36527" x2="43629" y2="36527"/>
                          <a14:foregroundMark x1="42984" y1="36527" x2="42984" y2="36527"/>
                          <a14:foregroundMark x1="42984" y1="36527" x2="42984" y2="36527"/>
                          <a14:foregroundMark x1="42823" y1="32934" x2="42823" y2="32934"/>
                          <a14:foregroundMark x1="40000" y1="32934" x2="40000" y2="32934"/>
                          <a14:foregroundMark x1="38710" y1="35529" x2="38710" y2="35529"/>
                          <a14:foregroundMark x1="27016" y1="3792" x2="27016" y2="3792"/>
                          <a14:foregroundMark x1="28629" y1="3194" x2="28629" y2="3194"/>
                          <a14:foregroundMark x1="23710" y1="3992" x2="23710" y2="3992"/>
                          <a14:foregroundMark x1="23065" y1="3992" x2="23065" y2="3992"/>
                          <a14:foregroundMark x1="25081" y1="10978" x2="25081" y2="10978"/>
                          <a14:foregroundMark x1="27742" y1="9182" x2="27742" y2="9182"/>
                          <a14:foregroundMark x1="34194" y1="6587" x2="34194" y2="6587"/>
                          <a14:foregroundMark x1="37097" y1="7385" x2="37097" y2="7385"/>
                          <a14:foregroundMark x1="40161" y1="6986" x2="40161" y2="6986"/>
                          <a14:foregroundMark x1="58145" y1="8184" x2="58145" y2="8184"/>
                          <a14:foregroundMark x1="75081" y1="7186" x2="75081" y2="7186"/>
                          <a14:foregroundMark x1="78548" y1="11776" x2="78548" y2="11776"/>
                          <a14:foregroundMark x1="92742" y1="12375" x2="92742" y2="12375"/>
                          <a14:foregroundMark x1="97177" y1="25349" x2="97177" y2="25349"/>
                        </a14:backgroundRemoval>
                      </a14:imgEffect>
                    </a14:imgLayer>
                  </a14:imgProps>
                </a:ext>
                <a:ext uri="{28A0092B-C50C-407E-A947-70E740481C1C}">
                  <a14:useLocalDpi xmlns:a14="http://schemas.microsoft.com/office/drawing/2010/main" val="0"/>
                </a:ext>
              </a:extLst>
            </a:blip>
            <a:stretch>
              <a:fillRect/>
            </a:stretch>
          </p:blipFill>
          <p:spPr>
            <a:xfrm>
              <a:off x="529062" y="3005409"/>
              <a:ext cx="2593761" cy="1047963"/>
            </a:xfrm>
            <a:prstGeom prst="rect">
              <a:avLst/>
            </a:prstGeom>
          </p:spPr>
        </p:pic>
      </p:grpSp>
    </p:spTree>
    <p:extLst>
      <p:ext uri="{BB962C8B-B14F-4D97-AF65-F5344CB8AC3E}">
        <p14:creationId xmlns:p14="http://schemas.microsoft.com/office/powerpoint/2010/main" val="36031311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10" name="Text Placeholder 3">
            <a:extLst>
              <a:ext uri="{FF2B5EF4-FFF2-40B4-BE49-F238E27FC236}">
                <a16:creationId xmlns:a16="http://schemas.microsoft.com/office/drawing/2014/main" id="{30A2D88B-F2A5-49AC-AF3B-297A86947E27}"/>
              </a:ext>
            </a:extLst>
          </p:cNvPr>
          <p:cNvSpPr txBox="1">
            <a:spLocks/>
          </p:cNvSpPr>
          <p:nvPr/>
        </p:nvSpPr>
        <p:spPr>
          <a:xfrm>
            <a:off x="350692" y="1583865"/>
            <a:ext cx="11765108"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1"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Fabricate prototype.</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 Complete</a:t>
            </a:r>
            <a:endParaRPr kumimoji="0" lang="en-US" sz="2000" b="0" i="0" u="none" strike="noStrike" kern="1200" cap="none" spc="0" normalizeH="0" baseline="0" noProof="0" dirty="0">
              <a:ln>
                <a:noFill/>
              </a:ln>
              <a:solidFill>
                <a:srgbClr val="E4E8EE"/>
              </a:solidFill>
              <a:effectLst/>
              <a:uLnTx/>
              <a:uFillTx/>
              <a:latin typeface="Noto Sans Symbols"/>
              <a:ea typeface="Noto Sans Symbols"/>
              <a:cs typeface="Noto Sans Symbols"/>
            </a:endParaRPr>
          </a:p>
          <a:p>
            <a:pPr marL="347472"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5" name="Picture 4" descr="A picture containing text, yellow, meter&#10;&#10;Description automatically generated">
            <a:extLst>
              <a:ext uri="{FF2B5EF4-FFF2-40B4-BE49-F238E27FC236}">
                <a16:creationId xmlns:a16="http://schemas.microsoft.com/office/drawing/2014/main" id="{DBA00489-2CB4-4074-A77D-DCF110E653A6}"/>
              </a:ext>
            </a:extLst>
          </p:cNvPr>
          <p:cNvPicPr preferRelativeResize="0">
            <a:picLocks noChangeAspect="1"/>
          </p:cNvPicPr>
          <p:nvPr/>
        </p:nvPicPr>
        <p:blipFill>
          <a:blip r:embed="rId3" cstate="print">
            <a:extLst>
              <a:ext uri="{BEBA8EAE-BF5A-486C-A8C5-ECC9F3942E4B}">
                <a14:imgProps xmlns:a14="http://schemas.microsoft.com/office/drawing/2010/main">
                  <a14:imgLayer r:embed="rId4">
                    <a14:imgEffect>
                      <a14:backgroundRemoval t="1018" b="89959" l="1970" r="97889">
                        <a14:foregroundMark x1="8959" y1="15197" x2="8959" y2="15197"/>
                        <a14:foregroundMark x1="5816" y1="14858" x2="5816" y2="14858"/>
                        <a14:foregroundMark x1="6989" y1="2510" x2="6989" y2="2510"/>
                        <a14:foregroundMark x1="1970" y1="11805" x2="1970" y2="11805"/>
                        <a14:foregroundMark x1="44184" y1="1153" x2="44184" y2="1153"/>
                        <a14:foregroundMark x1="6614" y1="1153" x2="6614" y2="1153"/>
                        <a14:foregroundMark x1="43058" y1="59566" x2="43058" y2="59566"/>
                        <a14:foregroundMark x1="36398" y1="53189" x2="36398" y2="53189"/>
                        <a14:foregroundMark x1="29268" y1="52307" x2="29268" y2="52307"/>
                        <a14:foregroundMark x1="34756" y1="51832" x2="34756" y2="51832"/>
                        <a14:foregroundMark x1="47702" y1="52849" x2="47702" y2="52849"/>
                        <a14:foregroundMark x1="47702" y1="59905" x2="47702" y2="59905"/>
                        <a14:foregroundMark x1="38039" y1="76119" x2="38039" y2="76119"/>
                        <a14:foregroundMark x1="49343" y1="72049" x2="49343" y2="72049"/>
                        <a14:foregroundMark x1="46435" y1="72049" x2="46435" y2="72049"/>
                        <a14:foregroundMark x1="44794" y1="49593" x2="44794" y2="49593"/>
                        <a14:foregroundMark x1="72373" y1="41248" x2="72373" y2="41248"/>
                        <a14:foregroundMark x1="74296" y1="47083" x2="74296" y2="47083"/>
                        <a14:foregroundMark x1="73452" y1="58548" x2="73452" y2="58548"/>
                        <a14:foregroundMark x1="74390" y1="33582" x2="74390" y2="33582"/>
                        <a14:foregroundMark x1="38368" y1="73066" x2="38368" y2="73066"/>
                        <a14:foregroundMark x1="36398" y1="72456" x2="36398" y2="72456"/>
                        <a14:foregroundMark x1="49531" y1="47490" x2="26548" y2="46947"/>
                        <a14:foregroundMark x1="26548" y1="46947" x2="23734" y2="55563"/>
                        <a14:foregroundMark x1="23734" y1="55563" x2="26220" y2="76187"/>
                        <a14:foregroundMark x1="26220" y1="76187" x2="30910" y2="80529"/>
                        <a14:foregroundMark x1="30910" y1="80529" x2="43527" y2="79647"/>
                        <a14:foregroundMark x1="43527" y1="79647" x2="48405" y2="83311"/>
                        <a14:foregroundMark x1="48405" y1="83311" x2="51735" y2="51425"/>
                        <a14:foregroundMark x1="51735" y1="51425" x2="49531" y2="45183"/>
                        <a14:foregroundMark x1="49531" y1="45183" x2="47373" y2="46811"/>
                        <a14:foregroundMark x1="34099" y1="55427" x2="34099" y2="55427"/>
                        <a14:foregroundMark x1="31098" y1="53731" x2="31098" y2="53731"/>
                        <a14:foregroundMark x1="30722" y1="50611" x2="30722" y2="50611"/>
                        <a14:foregroundMark x1="31191" y1="48711" x2="31191" y2="48711"/>
                        <a14:foregroundMark x1="30769" y1="48304" x2="30769" y2="48304"/>
                        <a14:foregroundMark x1="32176" y1="47829" x2="32176" y2="47829"/>
                        <a14:foregroundMark x1="36351" y1="49118" x2="36351" y2="49118"/>
                        <a14:foregroundMark x1="36257" y1="50407" x2="36257" y2="50407"/>
                        <a14:foregroundMark x1="36351" y1="52239" x2="36351" y2="52239"/>
                        <a14:foregroundMark x1="36023" y1="57666" x2="36023" y2="57666"/>
                        <a14:foregroundMark x1="38649" y1="71506" x2="38649" y2="71506"/>
                        <a14:foregroundMark x1="40478" y1="69199" x2="35553" y2="68860"/>
                        <a14:foregroundMark x1="35553" y1="68860" x2="32223" y2="74966"/>
                        <a14:foregroundMark x1="32223" y1="74966" x2="37523" y2="77748"/>
                        <a14:foregroundMark x1="37523" y1="77748" x2="40854" y2="72456"/>
                        <a14:foregroundMark x1="40854" y1="72456" x2="40807" y2="70217"/>
                        <a14:foregroundMark x1="47139" y1="73134" x2="47139" y2="73134"/>
                        <a14:foregroundMark x1="48124" y1="71710" x2="48124" y2="71710"/>
                        <a14:foregroundMark x1="47702" y1="71031" x2="47702" y2="71031"/>
                        <a14:foregroundMark x1="46435" y1="72388" x2="46435" y2="72388"/>
                        <a14:foregroundMark x1="44747" y1="71710" x2="44747" y2="71710"/>
                        <a14:foregroundMark x1="55253" y1="66486" x2="55253" y2="66486"/>
                        <a14:foregroundMark x1="53518" y1="59430" x2="53518" y2="59430"/>
                        <a14:foregroundMark x1="48452" y1="50068" x2="48452" y2="50068"/>
                        <a14:foregroundMark x1="53705" y1="49796" x2="53705" y2="49796"/>
                        <a14:foregroundMark x1="57223" y1="50882" x2="57223" y2="50882"/>
                        <a14:foregroundMark x1="58208" y1="52307" x2="58208" y2="52307"/>
                        <a14:foregroundMark x1="56473" y1="50407" x2="56473" y2="50407"/>
                        <a14:foregroundMark x1="57786" y1="51493" x2="57786" y2="51493"/>
                        <a14:foregroundMark x1="58396" y1="53392" x2="58396" y2="53392"/>
                        <a14:foregroundMark x1="57317" y1="55767" x2="57317" y2="55767"/>
                        <a14:foregroundMark x1="55300" y1="57734" x2="55300" y2="57734"/>
                        <a14:foregroundMark x1="54362" y1="58616" x2="54362" y2="58616"/>
                        <a14:foregroundMark x1="56144" y1="56784" x2="56144" y2="56784"/>
                        <a14:foregroundMark x1="86210" y1="54274" x2="86210" y2="54274"/>
                        <a14:foregroundMark x1="79221" y1="29512" x2="79221" y2="29512"/>
                        <a14:foregroundMark x1="81191" y1="33175" x2="81191" y2="33175"/>
                        <a14:foregroundMark x1="68949" y1="30733" x2="68949" y2="30733"/>
                        <a14:foregroundMark x1="62664" y1="25916" x2="62664" y2="25916"/>
                        <a14:foregroundMark x1="64353" y1="23541" x2="64353" y2="23541"/>
                        <a14:foregroundMark x1="83396" y1="23474" x2="83396" y2="23474"/>
                        <a14:foregroundMark x1="88555" y1="23745" x2="88555" y2="23745"/>
                        <a14:foregroundMark x1="92495" y1="56513" x2="92495" y2="56513"/>
                        <a14:foregroundMark x1="90994" y1="55088" x2="90994" y2="55088"/>
                        <a14:foregroundMark x1="88837" y1="54545" x2="88837" y2="54545"/>
                        <a14:foregroundMark x1="87477" y1="54410" x2="87477" y2="54410"/>
                        <a14:foregroundMark x1="88086" y1="54410" x2="88086" y2="54410"/>
                        <a14:foregroundMark x1="90338" y1="54749" x2="90338" y2="54749"/>
                        <a14:foregroundMark x1="92917" y1="58209" x2="92917" y2="58209"/>
                        <a14:foregroundMark x1="93715" y1="60855" x2="93715" y2="60855"/>
                        <a14:foregroundMark x1="93856" y1="62415" x2="93856" y2="62415"/>
                        <a14:foregroundMark x1="94512" y1="70149" x2="94512" y2="70149"/>
                        <a14:foregroundMark x1="96060" y1="70488" x2="96060" y2="70488"/>
                        <a14:foregroundMark x1="97186" y1="68453" x2="97186" y2="68453"/>
                        <a14:foregroundMark x1="97936" y1="64450" x2="97936" y2="64450"/>
                        <a14:foregroundMark x1="97186" y1="60651" x2="97186" y2="60651"/>
                        <a14:foregroundMark x1="95310" y1="58412" x2="95310" y2="58412"/>
                        <a14:foregroundMark x1="94278" y1="57531" x2="94278" y2="57531"/>
                        <a14:foregroundMark x1="92871" y1="56988" x2="92871" y2="56988"/>
                        <a14:foregroundMark x1="75516" y1="36906" x2="75516" y2="36906"/>
                        <a14:foregroundMark x1="74953" y1="28290" x2="74953" y2="28290"/>
                        <a14:foregroundMark x1="70919" y1="25645" x2="67308" y2="30801"/>
                        <a14:foregroundMark x1="67308" y1="30801" x2="69606" y2="48982"/>
                        <a14:foregroundMark x1="69606" y1="48982" x2="74672" y2="55292"/>
                        <a14:foregroundMark x1="74672" y1="55292" x2="78752" y2="50814"/>
                        <a14:foregroundMark x1="78752" y1="50814" x2="82223" y2="41520"/>
                        <a14:foregroundMark x1="82223" y1="41520" x2="81098" y2="34261"/>
                        <a14:foregroundMark x1="81098" y1="34261" x2="69184" y2="27341"/>
                        <a14:foregroundMark x1="42917" y1="68182" x2="43715" y2="75712"/>
                        <a14:foregroundMark x1="43715" y1="75712" x2="48218" y2="72999"/>
                        <a14:foregroundMark x1="48218" y1="72999" x2="43105" y2="68521"/>
                        <a14:foregroundMark x1="43105" y1="68521" x2="42355" y2="68589"/>
                        <a14:foregroundMark x1="43386" y1="58141" x2="38133" y2="59362"/>
                        <a14:foregroundMark x1="38133" y1="59362" x2="40994" y2="65265"/>
                        <a14:foregroundMark x1="40994" y1="65265" x2="45966" y2="64790"/>
                        <a14:foregroundMark x1="45966" y1="64790" x2="43340" y2="58345"/>
                        <a14:foregroundMark x1="43340" y1="58345" x2="41510" y2="58345"/>
                        <a14:foregroundMark x1="48124" y1="60312" x2="47655" y2="60176"/>
                        <a14:foregroundMark x1="48734" y1="59634" x2="44371" y2="62890"/>
                        <a14:foregroundMark x1="44371" y1="62890" x2="48687" y2="66486"/>
                        <a14:foregroundMark x1="48687" y1="66486" x2="48171" y2="60448"/>
                        <a14:foregroundMark x1="38837" y1="60448" x2="42777" y2="65400"/>
                        <a14:foregroundMark x1="42777" y1="65400" x2="39306" y2="59294"/>
                        <a14:foregroundMark x1="29784" y1="54342" x2="24531" y2="55088"/>
                        <a14:foregroundMark x1="24531" y1="55088" x2="26689" y2="62687"/>
                        <a14:foregroundMark x1="26689" y1="62687" x2="33771" y2="65129"/>
                        <a14:foregroundMark x1="33771" y1="65129" x2="38837" y2="64315"/>
                        <a14:foregroundMark x1="38837" y1="64315" x2="35694" y2="56988"/>
                        <a14:foregroundMark x1="35694" y1="56988" x2="30675" y2="54003"/>
                        <a14:foregroundMark x1="19606" y1="89213" x2="19606" y2="89213"/>
                        <a14:foregroundMark x1="15854" y1="88874" x2="15854" y2="88874"/>
                        <a14:foregroundMark x1="21623" y1="88670" x2="21623" y2="88670"/>
                        <a14:foregroundMark x1="49062" y1="89213" x2="49062" y2="89213"/>
                        <a14:foregroundMark x1="34756" y1="89959" x2="34756" y2="89959"/>
                        <a14:foregroundMark x1="36867" y1="89213" x2="36867" y2="89213"/>
                        <a14:foregroundMark x1="31989" y1="88874" x2="31989" y2="88874"/>
                        <a14:foregroundMark x1="30206" y1="89009" x2="30206" y2="89009"/>
                        <a14:foregroundMark x1="47983" y1="10041" x2="47983" y2="10041"/>
                        <a14:foregroundMark x1="94794" y1="57734" x2="94794" y2="57734"/>
                        <a14:foregroundMark x1="93386" y1="58887" x2="93386" y2="58887"/>
                        <a14:foregroundMark x1="93902" y1="68046" x2="93902" y2="68046"/>
                        <a14:foregroundMark x1="97655" y1="66825" x2="97655" y2="66825"/>
                        <a14:foregroundMark x1="91229" y1="57056" x2="91229" y2="57056"/>
                        <a14:foregroundMark x1="85178" y1="63908" x2="85178" y2="63908"/>
                        <a14:foregroundMark x1="84522" y1="66825" x2="84522" y2="66825"/>
                        <a14:foregroundMark x1="87008" y1="60176" x2="87008" y2="60176"/>
                        <a14:foregroundMark x1="89118" y1="57734" x2="89118" y2="57734"/>
                        <a14:foregroundMark x1="90572" y1="57123" x2="90572" y2="57123"/>
                        <a14:foregroundMark x1="87805" y1="59159" x2="87805" y2="59159"/>
                        <a14:foregroundMark x1="88415" y1="58141" x2="88415" y2="58141"/>
                        <a14:foregroundMark x1="89869" y1="57395" x2="89869" y2="57395"/>
                        <a14:foregroundMark x1="84099" y1="70149" x2="84099" y2="70149"/>
                        <a14:foregroundMark x1="83771" y1="73270" x2="83771" y2="73270"/>
                        <a14:foregroundMark x1="83630" y1="75645" x2="83630" y2="75645"/>
                        <a14:foregroundMark x1="83959" y1="71913" x2="83959" y2="71913"/>
                        <a14:foregroundMark x1="84287" y1="68996" x2="84287" y2="68996"/>
                        <a14:foregroundMark x1="82833" y1="78833" x2="82833" y2="78833"/>
                        <a14:foregroundMark x1="79644" y1="82700" x2="79644" y2="82700"/>
                        <a14:foregroundMark x1="77017" y1="83853" x2="77017" y2="83853"/>
                        <a14:foregroundMark x1="73030" y1="81343" x2="73030" y2="81343"/>
                        <a14:foregroundMark x1="78659" y1="83582" x2="78659" y2="83582"/>
                        <a14:foregroundMark x1="74156" y1="82904" x2="74156" y2="82904"/>
                        <a14:foregroundMark x1="73593" y1="82157" x2="73593" y2="82157"/>
                        <a14:foregroundMark x1="75000" y1="83718" x2="75000" y2="83718"/>
                        <a14:foregroundMark x1="71904" y1="79104" x2="71904" y2="79104"/>
                        <a14:foregroundMark x1="70638" y1="76255" x2="70638" y2="76255"/>
                        <a14:foregroundMark x1="72233" y1="79851" x2="72233" y2="79851"/>
                        <a14:foregroundMark x1="68152" y1="73270" x2="68152" y2="73270"/>
                        <a14:foregroundMark x1="69418" y1="74355" x2="69418" y2="74355"/>
                        <a14:foregroundMark x1="69887" y1="75237" x2="69887" y2="75237"/>
                        <a14:foregroundMark x1="64869" y1="73474" x2="64869" y2="73474"/>
                        <a14:foregroundMark x1="66182" y1="72863" x2="66182" y2="72863"/>
                        <a14:foregroundMark x1="61492" y1="76255" x2="61492" y2="76255"/>
                        <a14:foregroundMark x1="63274" y1="74830" x2="63274" y2="74830"/>
                        <a14:foregroundMark x1="59381" y1="77748" x2="59381" y2="77748"/>
                        <a14:foregroundMark x1="56379" y1="78358" x2="56379" y2="78358"/>
                        <a14:foregroundMark x1="54503" y1="77544" x2="54503" y2="77544"/>
                        <a14:foregroundMark x1="57692" y1="78290" x2="57692" y2="78290"/>
                        <a14:foregroundMark x1="55206" y1="78290" x2="55206" y2="78290"/>
                        <a14:foregroundMark x1="53283" y1="76526" x2="53283" y2="76526"/>
                        <a14:foregroundMark x1="57176" y1="53053" x2="57176" y2="53053"/>
                        <a14:foregroundMark x1="23546" y1="88060" x2="23546" y2="88060"/>
                        <a14:backgroundMark x1="86867" y1="56988" x2="86867" y2="56988"/>
                        <a14:backgroundMark x1="56285" y1="51493" x2="56285" y2="51493"/>
                        <a14:backgroundMark x1="57692" y1="52035" x2="57692" y2="52035"/>
                        <a14:backgroundMark x1="53987" y1="54342" x2="53987" y2="54342"/>
                        <a14:backgroundMark x1="2158" y1="2714" x2="2158" y2="2714"/>
                      </a14:backgroundRemoval>
                    </a14:imgEffect>
                  </a14:imgLayer>
                </a14:imgProps>
              </a:ext>
              <a:ext uri="{28A0092B-C50C-407E-A947-70E740481C1C}">
                <a14:useLocalDpi xmlns:a14="http://schemas.microsoft.com/office/drawing/2010/main" val="0"/>
              </a:ext>
            </a:extLst>
          </a:blip>
          <a:stretch>
            <a:fillRect/>
          </a:stretch>
        </p:blipFill>
        <p:spPr>
          <a:xfrm>
            <a:off x="4981094" y="1581428"/>
            <a:ext cx="7017121" cy="4851424"/>
          </a:xfrm>
          <a:prstGeom prst="rect">
            <a:avLst/>
          </a:prstGeom>
        </p:spPr>
      </p:pic>
      <p:pic>
        <p:nvPicPr>
          <p:cNvPr id="14" name="Picture 13" descr="A picture containing outdoor, cable, connector, sitting&#10;&#10;Description automatically generated">
            <a:extLst>
              <a:ext uri="{FF2B5EF4-FFF2-40B4-BE49-F238E27FC236}">
                <a16:creationId xmlns:a16="http://schemas.microsoft.com/office/drawing/2014/main" id="{B5682198-8173-4156-A424-68F71460BD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7911" y="2483612"/>
            <a:ext cx="4075599" cy="3047057"/>
          </a:xfrm>
          <a:prstGeom prst="rect">
            <a:avLst/>
          </a:prstGeom>
        </p:spPr>
      </p:pic>
      <p:pic>
        <p:nvPicPr>
          <p:cNvPr id="15" name="Picture 14" descr="A picture containing text, electronics&#10;&#10;Description automatically generated">
            <a:extLst>
              <a:ext uri="{FF2B5EF4-FFF2-40B4-BE49-F238E27FC236}">
                <a16:creationId xmlns:a16="http://schemas.microsoft.com/office/drawing/2014/main" id="{53366CB2-AD67-4D6E-B2C3-6DCE538A3E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6565" y="5167592"/>
            <a:ext cx="1771650" cy="1771650"/>
          </a:xfrm>
          <a:prstGeom prst="rect">
            <a:avLst/>
          </a:prstGeom>
        </p:spPr>
      </p:pic>
      <p:sp>
        <p:nvSpPr>
          <p:cNvPr id="16" name="Text Placeholder 3">
            <a:extLst>
              <a:ext uri="{FF2B5EF4-FFF2-40B4-BE49-F238E27FC236}">
                <a16:creationId xmlns:a16="http://schemas.microsoft.com/office/drawing/2014/main" id="{A61A776D-0EE3-4A31-9C23-D76FEB5F4C35}"/>
              </a:ext>
            </a:extLst>
          </p:cNvPr>
          <p:cNvSpPr txBox="1">
            <a:spLocks/>
          </p:cNvSpPr>
          <p:nvPr/>
        </p:nvSpPr>
        <p:spPr>
          <a:xfrm>
            <a:off x="9239339" y="2263092"/>
            <a:ext cx="2216475" cy="559998"/>
          </a:xfrm>
          <a:prstGeom prst="rect">
            <a:avLst/>
          </a:prstGeom>
        </p:spPr>
        <p:txBody>
          <a:bodyPr vert="horz" lIns="91440" tIns="45720" rIns="91440" bIns="45720" rtlCol="0">
            <a:noAutofit/>
          </a:bodyPr>
          <a:lstStyle>
            <a:defPPr>
              <a:defRPr lang="en-US"/>
            </a:defPPr>
            <a:lvl1pPr indent="0" algn="ctr">
              <a:lnSpc>
                <a:spcPct val="100000"/>
              </a:lnSpc>
              <a:spcBef>
                <a:spcPts val="600"/>
              </a:spcBef>
              <a:buFont typeface="Arial" panose="020B0604020202020204" pitchFamily="34" charset="0"/>
              <a:buNone/>
              <a:defRPr>
                <a:solidFill>
                  <a:srgbClr val="00B0F0"/>
                </a:solidFill>
                <a:latin typeface="Franklin Gothic Book" panose="020B0503020102020204" pitchFamily="34" charset="0"/>
              </a:defRPr>
            </a:lvl1pPr>
            <a:lvl2pPr marL="685800" indent="-228600">
              <a:lnSpc>
                <a:spcPct val="100000"/>
              </a:lnSpc>
              <a:spcBef>
                <a:spcPts val="200"/>
              </a:spcBef>
              <a:buFont typeface="Arial" panose="020B0604020202020204" pitchFamily="34" charset="0"/>
              <a:buChar char="•"/>
              <a:defRPr sz="2400">
                <a:latin typeface="Franklin Gothic Book" panose="020B0503020102020204" pitchFamily="34" charset="0"/>
              </a:defRPr>
            </a:lvl2pPr>
            <a:lvl3pPr marL="1143000" indent="-228600">
              <a:lnSpc>
                <a:spcPct val="100000"/>
              </a:lnSpc>
              <a:spcBef>
                <a:spcPts val="200"/>
              </a:spcBef>
              <a:buFont typeface="Arial" panose="020B0604020202020204" pitchFamily="34" charset="0"/>
              <a:buChar char="•"/>
              <a:defRPr sz="2000">
                <a:latin typeface="Franklin Gothic Book" panose="020B0503020102020204" pitchFamily="34" charset="0"/>
              </a:defRPr>
            </a:lvl3pPr>
            <a:lvl4pPr marL="1600200" indent="-228600">
              <a:lnSpc>
                <a:spcPct val="100000"/>
              </a:lnSpc>
              <a:spcBef>
                <a:spcPts val="200"/>
              </a:spcBef>
              <a:buFont typeface="Arial" panose="020B0604020202020204" pitchFamily="34" charset="0"/>
              <a:buChar char="•"/>
              <a:defRPr>
                <a:latin typeface="Franklin Gothic Book" panose="020B0503020102020204" pitchFamily="34" charset="0"/>
              </a:defRPr>
            </a:lvl4pPr>
            <a:lvl5pPr marL="2057400" indent="-228600">
              <a:lnSpc>
                <a:spcPct val="100000"/>
              </a:lnSpc>
              <a:spcBef>
                <a:spcPts val="200"/>
              </a:spcBef>
              <a:buFont typeface="Arial" panose="020B0604020202020204" pitchFamily="34" charset="0"/>
              <a:buChar char="•"/>
              <a:defRPr>
                <a:latin typeface="Franklin Gothic Book" panose="020B05030201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Laptop</a:t>
            </a:r>
          </a:p>
        </p:txBody>
      </p:sp>
      <p:sp>
        <p:nvSpPr>
          <p:cNvPr id="17" name="Text Placeholder 3">
            <a:extLst>
              <a:ext uri="{FF2B5EF4-FFF2-40B4-BE49-F238E27FC236}">
                <a16:creationId xmlns:a16="http://schemas.microsoft.com/office/drawing/2014/main" id="{68836249-6FCC-4D51-A103-ABCC7CA3FD72}"/>
              </a:ext>
            </a:extLst>
          </p:cNvPr>
          <p:cNvSpPr txBox="1">
            <a:spLocks/>
          </p:cNvSpPr>
          <p:nvPr/>
        </p:nvSpPr>
        <p:spPr>
          <a:xfrm>
            <a:off x="5907910" y="1223370"/>
            <a:ext cx="2137676" cy="55999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New Marine IP Enclosure</a:t>
            </a:r>
          </a:p>
        </p:txBody>
      </p:sp>
      <p:sp>
        <p:nvSpPr>
          <p:cNvPr id="18" name="Text Placeholder 3">
            <a:extLst>
              <a:ext uri="{FF2B5EF4-FFF2-40B4-BE49-F238E27FC236}">
                <a16:creationId xmlns:a16="http://schemas.microsoft.com/office/drawing/2014/main" id="{BD111183-AEB6-4EC0-856E-2F474A7BBF83}"/>
              </a:ext>
            </a:extLst>
          </p:cNvPr>
          <p:cNvSpPr txBox="1">
            <a:spLocks/>
          </p:cNvSpPr>
          <p:nvPr/>
        </p:nvSpPr>
        <p:spPr>
          <a:xfrm>
            <a:off x="1750532" y="2058511"/>
            <a:ext cx="2216475" cy="559998"/>
          </a:xfrm>
          <a:prstGeom prst="rect">
            <a:avLst/>
          </a:prstGeom>
        </p:spPr>
        <p:txBody>
          <a:bodyPr vert="horz" lIns="91440" tIns="45720" rIns="91440" bIns="45720" rtlCol="0">
            <a:noAutofit/>
          </a:bodyPr>
          <a:lstStyle>
            <a:defPPr>
              <a:defRPr lang="en-US"/>
            </a:defPPr>
            <a:lvl1pPr indent="0" algn="ctr">
              <a:lnSpc>
                <a:spcPct val="100000"/>
              </a:lnSpc>
              <a:spcBef>
                <a:spcPts val="600"/>
              </a:spcBef>
              <a:buFont typeface="Arial" panose="020B0604020202020204" pitchFamily="34" charset="0"/>
              <a:buNone/>
              <a:defRPr>
                <a:solidFill>
                  <a:srgbClr val="00B0F0"/>
                </a:solidFill>
                <a:latin typeface="Franklin Gothic Book" panose="020B0503020102020204" pitchFamily="34" charset="0"/>
              </a:defRPr>
            </a:lvl1pPr>
            <a:lvl2pPr marL="685800" indent="-228600">
              <a:lnSpc>
                <a:spcPct val="100000"/>
              </a:lnSpc>
              <a:spcBef>
                <a:spcPts val="200"/>
              </a:spcBef>
              <a:buFont typeface="Arial" panose="020B0604020202020204" pitchFamily="34" charset="0"/>
              <a:buChar char="•"/>
              <a:defRPr sz="2400">
                <a:latin typeface="Franklin Gothic Book" panose="020B0503020102020204" pitchFamily="34" charset="0"/>
              </a:defRPr>
            </a:lvl2pPr>
            <a:lvl3pPr marL="1143000" indent="-228600">
              <a:lnSpc>
                <a:spcPct val="100000"/>
              </a:lnSpc>
              <a:spcBef>
                <a:spcPts val="200"/>
              </a:spcBef>
              <a:buFont typeface="Arial" panose="020B0604020202020204" pitchFamily="34" charset="0"/>
              <a:buChar char="•"/>
              <a:defRPr sz="2000">
                <a:latin typeface="Franklin Gothic Book" panose="020B0503020102020204" pitchFamily="34" charset="0"/>
              </a:defRPr>
            </a:lvl3pPr>
            <a:lvl4pPr marL="1600200" indent="-228600">
              <a:lnSpc>
                <a:spcPct val="100000"/>
              </a:lnSpc>
              <a:spcBef>
                <a:spcPts val="200"/>
              </a:spcBef>
              <a:buFont typeface="Arial" panose="020B0604020202020204" pitchFamily="34" charset="0"/>
              <a:buChar char="•"/>
              <a:defRPr>
                <a:latin typeface="Franklin Gothic Book" panose="020B0503020102020204" pitchFamily="34" charset="0"/>
              </a:defRPr>
            </a:lvl4pPr>
            <a:lvl5pPr marL="2057400" indent="-228600">
              <a:lnSpc>
                <a:spcPct val="100000"/>
              </a:lnSpc>
              <a:spcBef>
                <a:spcPts val="200"/>
              </a:spcBef>
              <a:buFont typeface="Arial" panose="020B0604020202020204" pitchFamily="34" charset="0"/>
              <a:buChar char="•"/>
              <a:defRPr>
                <a:latin typeface="Franklin Gothic Book" panose="020B05030201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Marine IP Cable</a:t>
            </a:r>
          </a:p>
        </p:txBody>
      </p:sp>
      <p:sp>
        <p:nvSpPr>
          <p:cNvPr id="19" name="Text Placeholder 3">
            <a:extLst>
              <a:ext uri="{FF2B5EF4-FFF2-40B4-BE49-F238E27FC236}">
                <a16:creationId xmlns:a16="http://schemas.microsoft.com/office/drawing/2014/main" id="{E40A96B7-809C-47CA-8182-8E1D6815B7E7}"/>
              </a:ext>
            </a:extLst>
          </p:cNvPr>
          <p:cNvSpPr txBox="1">
            <a:spLocks/>
          </p:cNvSpPr>
          <p:nvPr/>
        </p:nvSpPr>
        <p:spPr>
          <a:xfrm>
            <a:off x="10614924" y="5250670"/>
            <a:ext cx="1383291" cy="55999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GPS</a:t>
            </a:r>
          </a:p>
        </p:txBody>
      </p:sp>
      <p:sp>
        <p:nvSpPr>
          <p:cNvPr id="12" name="Rectangle 11">
            <a:extLst>
              <a:ext uri="{FF2B5EF4-FFF2-40B4-BE49-F238E27FC236}">
                <a16:creationId xmlns:a16="http://schemas.microsoft.com/office/drawing/2014/main" id="{412D1208-7131-4488-B7BF-E4E35F615351}"/>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9313340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10" name="Text Placeholder 3">
            <a:extLst>
              <a:ext uri="{FF2B5EF4-FFF2-40B4-BE49-F238E27FC236}">
                <a16:creationId xmlns:a16="http://schemas.microsoft.com/office/drawing/2014/main" id="{30A2D88B-F2A5-49AC-AF3B-297A86947E27}"/>
              </a:ext>
            </a:extLst>
          </p:cNvPr>
          <p:cNvSpPr txBox="1">
            <a:spLocks/>
          </p:cNvSpPr>
          <p:nvPr/>
        </p:nvSpPr>
        <p:spPr>
          <a:xfrm>
            <a:off x="350692" y="1583865"/>
            <a:ext cx="11765108"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Design and write prototype firmware.</a:t>
            </a:r>
            <a:r>
              <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rPr>
              <a:t>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Noto Sans Symbols"/>
                <a:cs typeface="Noto Sans Symbols"/>
              </a:rPr>
              <a:t>Firmware developed and undergoing small-scale laboratory tests and bug fixes.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endPar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 </a:t>
            </a:r>
          </a:p>
        </p:txBody>
      </p:sp>
      <p:sp>
        <p:nvSpPr>
          <p:cNvPr id="11" name="Arrow: Bent-Up 10">
            <a:extLst>
              <a:ext uri="{FF2B5EF4-FFF2-40B4-BE49-F238E27FC236}">
                <a16:creationId xmlns:a16="http://schemas.microsoft.com/office/drawing/2014/main" id="{1F9E50E4-75F9-4BEE-9375-61FF08E24D75}"/>
              </a:ext>
            </a:extLst>
          </p:cNvPr>
          <p:cNvSpPr/>
          <p:nvPr/>
        </p:nvSpPr>
        <p:spPr>
          <a:xfrm rot="5400000">
            <a:off x="2285013" y="4041380"/>
            <a:ext cx="1350645" cy="879475"/>
          </a:xfrm>
          <a:prstGeom prst="bentUpArrow">
            <a:avLst/>
          </a:prstGeom>
          <a:solidFill>
            <a:srgbClr val="FFC000"/>
          </a:solidFill>
          <a:ln>
            <a:solidFill>
              <a:srgbClr val="FFC00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FF5BB20A-E9C9-4B7C-9B5F-EA1832CC4A34}"/>
              </a:ext>
            </a:extLst>
          </p:cNvPr>
          <p:cNvPicPr>
            <a:picLocks noChangeAspect="1"/>
          </p:cNvPicPr>
          <p:nvPr/>
        </p:nvPicPr>
        <p:blipFill rotWithShape="1">
          <a:blip r:embed="rId3">
            <a:extLst>
              <a:ext uri="{28A0092B-C50C-407E-A947-70E740481C1C}">
                <a14:useLocalDpi xmlns:a14="http://schemas.microsoft.com/office/drawing/2010/main" val="0"/>
              </a:ext>
            </a:extLst>
          </a:blip>
          <a:srcRect l="7625" t="21257" r="6077" b="6638"/>
          <a:stretch/>
        </p:blipFill>
        <p:spPr bwMode="auto">
          <a:xfrm>
            <a:off x="3452158" y="3431654"/>
            <a:ext cx="2917226" cy="1826902"/>
          </a:xfrm>
          <a:prstGeom prst="rect">
            <a:avLst/>
          </a:prstGeom>
          <a:noFill/>
          <a:ln>
            <a:noFill/>
          </a:ln>
          <a:extLst>
            <a:ext uri="{53640926-AAD7-44D8-BBD7-CCE9431645EC}">
              <a14:shadowObscured xmlns:a14="http://schemas.microsoft.com/office/drawing/2010/main"/>
            </a:ext>
          </a:extLst>
        </p:spPr>
      </p:pic>
      <p:pic>
        <p:nvPicPr>
          <p:cNvPr id="1026" name="5BDB80F2-7CA4-4B72-BB19-D289CA02157D">
            <a:extLst>
              <a:ext uri="{FF2B5EF4-FFF2-40B4-BE49-F238E27FC236}">
                <a16:creationId xmlns:a16="http://schemas.microsoft.com/office/drawing/2014/main" id="{BD79601A-8C90-44D4-A07A-80F4D2880D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54889" y="2917067"/>
            <a:ext cx="2755135" cy="1550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2">
            <a:extLst>
              <a:ext uri="{FF2B5EF4-FFF2-40B4-BE49-F238E27FC236}">
                <a16:creationId xmlns:a16="http://schemas.microsoft.com/office/drawing/2014/main" id="{85494FA9-69E7-4CEC-8553-3C9C730ACAE9}"/>
              </a:ext>
            </a:extLst>
          </p:cNvPr>
          <p:cNvSpPr txBox="1">
            <a:spLocks noChangeArrowheads="1"/>
          </p:cNvSpPr>
          <p:nvPr/>
        </p:nvSpPr>
        <p:spPr bwMode="auto">
          <a:xfrm>
            <a:off x="3980813" y="3165837"/>
            <a:ext cx="1859915" cy="348615"/>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E4E8EE"/>
                </a:solidFill>
                <a:effectLst/>
                <a:uLnTx/>
                <a:uFillTx/>
                <a:latin typeface="Arial" panose="020B0604020202020204" pitchFamily="34" charset="0"/>
                <a:ea typeface="Arial" panose="020B0604020202020204" pitchFamily="34" charset="0"/>
                <a:cs typeface="+mn-cs"/>
              </a:rPr>
              <a:t>Display Interface: Build</a:t>
            </a:r>
            <a:endParaRPr kumimoji="0" lang="en-US" sz="1100" b="0" i="0" u="none" strike="noStrike" kern="1200" cap="none" spc="0" normalizeH="0" baseline="0" noProof="0" dirty="0">
              <a:ln>
                <a:noFill/>
              </a:ln>
              <a:solidFill>
                <a:srgbClr val="E4E8EE"/>
              </a:solidFill>
              <a:effectLst/>
              <a:uLnTx/>
              <a:uFillTx/>
              <a:latin typeface="Arial" panose="020B0604020202020204" pitchFamily="34" charset="0"/>
              <a:ea typeface="Arial" panose="020B0604020202020204" pitchFamily="34" charset="0"/>
              <a:cs typeface="+mn-cs"/>
            </a:endParaRPr>
          </a:p>
        </p:txBody>
      </p:sp>
      <p:sp>
        <p:nvSpPr>
          <p:cNvPr id="15" name="Text Box 2">
            <a:extLst>
              <a:ext uri="{FF2B5EF4-FFF2-40B4-BE49-F238E27FC236}">
                <a16:creationId xmlns:a16="http://schemas.microsoft.com/office/drawing/2014/main" id="{D64DFE3F-C566-4CF6-BB6D-AFEDC26EC449}"/>
              </a:ext>
            </a:extLst>
          </p:cNvPr>
          <p:cNvSpPr txBox="1">
            <a:spLocks noChangeArrowheads="1"/>
          </p:cNvSpPr>
          <p:nvPr/>
        </p:nvSpPr>
        <p:spPr bwMode="auto">
          <a:xfrm>
            <a:off x="723932" y="2632587"/>
            <a:ext cx="1958920" cy="270459"/>
          </a:xfrm>
          <a:prstGeom prst="rect">
            <a:avLst/>
          </a:prstGeom>
          <a:noFill/>
          <a:ln w="9525">
            <a:noFill/>
            <a:miter lim="800000"/>
            <a:headEnd/>
            <a:tailEnd/>
          </a:ln>
        </p:spPr>
        <p:txBody>
          <a:bodyPr rot="0" vert="horz" wrap="square" lIns="91440" tIns="45720" rIns="91440" bIns="45720" anchor="t" anchorCtr="0">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100" b="1" i="0" u="none" strike="noStrike" kern="1200" cap="none" spc="0" normalizeH="0" baseline="0" noProof="0">
                <a:ln>
                  <a:noFill/>
                </a:ln>
                <a:solidFill>
                  <a:srgbClr val="E4E8EE"/>
                </a:solidFill>
                <a:effectLst/>
                <a:uLnTx/>
                <a:uFillTx/>
                <a:latin typeface="Arial" panose="020B0604020202020204" pitchFamily="34" charset="0"/>
                <a:ea typeface="Arial" panose="020B0604020202020204" pitchFamily="34" charset="0"/>
                <a:cs typeface="+mn-cs"/>
              </a:rPr>
              <a:t>Display Interface: Design</a:t>
            </a:r>
            <a:endParaRPr kumimoji="0" lang="en-US" sz="1100" b="0" i="0" u="none" strike="noStrike" kern="1200" cap="none" spc="0" normalizeH="0" baseline="0" noProof="0">
              <a:ln>
                <a:noFill/>
              </a:ln>
              <a:solidFill>
                <a:srgbClr val="E4E8EE"/>
              </a:solidFill>
              <a:effectLst/>
              <a:uLnTx/>
              <a:uFillTx/>
              <a:latin typeface="Arial" panose="020B0604020202020204" pitchFamily="34" charset="0"/>
              <a:ea typeface="Arial" panose="020B0604020202020204" pitchFamily="34" charset="0"/>
              <a:cs typeface="+mn-cs"/>
            </a:endParaRPr>
          </a:p>
        </p:txBody>
      </p:sp>
      <p:grpSp>
        <p:nvGrpSpPr>
          <p:cNvPr id="18" name="Group 17">
            <a:extLst>
              <a:ext uri="{FF2B5EF4-FFF2-40B4-BE49-F238E27FC236}">
                <a16:creationId xmlns:a16="http://schemas.microsoft.com/office/drawing/2014/main" id="{8BDD5B1E-B93F-4315-8C39-2D273C02E991}"/>
              </a:ext>
            </a:extLst>
          </p:cNvPr>
          <p:cNvGrpSpPr/>
          <p:nvPr/>
        </p:nvGrpSpPr>
        <p:grpSpPr>
          <a:xfrm>
            <a:off x="6711517" y="2523236"/>
            <a:ext cx="5149349" cy="2230527"/>
            <a:chOff x="0" y="-415495"/>
            <a:chExt cx="5149449" cy="2231595"/>
          </a:xfrm>
        </p:grpSpPr>
        <p:grpSp>
          <p:nvGrpSpPr>
            <p:cNvPr id="19" name="Group 18">
              <a:extLst>
                <a:ext uri="{FF2B5EF4-FFF2-40B4-BE49-F238E27FC236}">
                  <a16:creationId xmlns:a16="http://schemas.microsoft.com/office/drawing/2014/main" id="{BB05DC19-740D-4EB8-85CE-3800A7A380E5}"/>
                </a:ext>
              </a:extLst>
            </p:cNvPr>
            <p:cNvGrpSpPr/>
            <p:nvPr/>
          </p:nvGrpSpPr>
          <p:grpSpPr>
            <a:xfrm>
              <a:off x="0" y="-415495"/>
              <a:ext cx="5149449" cy="2231595"/>
              <a:chOff x="0" y="-504606"/>
              <a:chExt cx="5149718" cy="2231839"/>
            </a:xfrm>
          </p:grpSpPr>
          <p:pic>
            <p:nvPicPr>
              <p:cNvPr id="23" name="Picture 22">
                <a:extLst>
                  <a:ext uri="{FF2B5EF4-FFF2-40B4-BE49-F238E27FC236}">
                    <a16:creationId xmlns:a16="http://schemas.microsoft.com/office/drawing/2014/main" id="{BDFED2DB-D910-41D3-931E-A94FBBEB8F0A}"/>
                  </a:ext>
                </a:extLst>
              </p:cNvPr>
              <p:cNvPicPr>
                <a:picLocks noChangeAspect="1"/>
              </p:cNvPicPr>
              <p:nvPr/>
            </p:nvPicPr>
            <p:blipFill rotWithShape="1">
              <a:blip r:embed="rId5">
                <a:extLst>
                  <a:ext uri="{28A0092B-C50C-407E-A947-70E740481C1C}">
                    <a14:useLocalDpi xmlns:a14="http://schemas.microsoft.com/office/drawing/2010/main" val="0"/>
                  </a:ext>
                </a:extLst>
              </a:blip>
              <a:srcRect l="5279" t="21113" r="8820" b="6243"/>
              <a:stretch/>
            </p:blipFill>
            <p:spPr bwMode="auto">
              <a:xfrm>
                <a:off x="0" y="17813"/>
                <a:ext cx="2696845" cy="1709420"/>
              </a:xfrm>
              <a:prstGeom prst="rect">
                <a:avLst/>
              </a:prstGeom>
              <a:noFill/>
              <a:ln w="28575">
                <a:solidFill>
                  <a:srgbClr val="FFC000"/>
                </a:solidFill>
              </a:ln>
              <a:extLst>
                <a:ext uri="{53640926-AAD7-44D8-BBD7-CCE9431645EC}">
                  <a14:shadowObscured xmlns:a14="http://schemas.microsoft.com/office/drawing/2010/main"/>
                </a:ext>
              </a:extLst>
            </p:spPr>
          </p:pic>
          <p:pic>
            <p:nvPicPr>
              <p:cNvPr id="24" name="Picture 23">
                <a:extLst>
                  <a:ext uri="{FF2B5EF4-FFF2-40B4-BE49-F238E27FC236}">
                    <a16:creationId xmlns:a16="http://schemas.microsoft.com/office/drawing/2014/main" id="{B0442C91-67EA-47B1-B22A-F3166D94A3C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948" t="23647" r="7324" b="10220"/>
              <a:stretch/>
            </p:blipFill>
            <p:spPr bwMode="auto">
              <a:xfrm>
                <a:off x="2908169" y="-504606"/>
                <a:ext cx="2241549" cy="1377129"/>
              </a:xfrm>
              <a:prstGeom prst="rect">
                <a:avLst/>
              </a:prstGeom>
              <a:noFill/>
              <a:ln w="28575">
                <a:solidFill>
                  <a:srgbClr val="FF6600"/>
                </a:solidFill>
              </a:ln>
              <a:extLst>
                <a:ext uri="{53640926-AAD7-44D8-BBD7-CCE9431645EC}">
                  <a14:shadowObscured xmlns:a14="http://schemas.microsoft.com/office/drawing/2010/main"/>
                </a:ext>
              </a:extLst>
            </p:spPr>
          </p:pic>
        </p:grpSp>
        <p:sp>
          <p:nvSpPr>
            <p:cNvPr id="20" name="Rectangle 19">
              <a:extLst>
                <a:ext uri="{FF2B5EF4-FFF2-40B4-BE49-F238E27FC236}">
                  <a16:creationId xmlns:a16="http://schemas.microsoft.com/office/drawing/2014/main" id="{8263429D-2523-4FDB-AB6A-30A71BA7F7C6}"/>
                </a:ext>
              </a:extLst>
            </p:cNvPr>
            <p:cNvSpPr/>
            <p:nvPr/>
          </p:nvSpPr>
          <p:spPr>
            <a:xfrm>
              <a:off x="1167493" y="500001"/>
              <a:ext cx="765959" cy="267195"/>
            </a:xfrm>
            <a:prstGeom prst="rect">
              <a:avLst/>
            </a:prstGeom>
            <a:noFill/>
            <a:ln w="28575">
              <a:solidFill>
                <a:srgbClr val="FF660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cxnSp>
          <p:nvCxnSpPr>
            <p:cNvPr id="21" name="Straight Connector 20">
              <a:extLst>
                <a:ext uri="{FF2B5EF4-FFF2-40B4-BE49-F238E27FC236}">
                  <a16:creationId xmlns:a16="http://schemas.microsoft.com/office/drawing/2014/main" id="{44240AE8-1962-4F9A-AB55-4A82C08409D5}"/>
                </a:ext>
              </a:extLst>
            </p:cNvPr>
            <p:cNvCxnSpPr>
              <a:cxnSpLocks/>
            </p:cNvCxnSpPr>
            <p:nvPr/>
          </p:nvCxnSpPr>
          <p:spPr>
            <a:xfrm flipV="1">
              <a:off x="1167493" y="-415495"/>
              <a:ext cx="1740525" cy="915495"/>
            </a:xfrm>
            <a:prstGeom prst="line">
              <a:avLst/>
            </a:prstGeom>
            <a:ln w="28575">
              <a:solidFill>
                <a:srgbClr val="FF6600"/>
              </a:solidFill>
            </a:ln>
          </p:spPr>
          <p:style>
            <a:lnRef idx="1">
              <a:schemeClr val="accent6"/>
            </a:lnRef>
            <a:fillRef idx="0">
              <a:schemeClr val="accent6"/>
            </a:fillRef>
            <a:effectRef idx="0">
              <a:schemeClr val="accent6"/>
            </a:effectRef>
            <a:fontRef idx="minor">
              <a:schemeClr val="tx1"/>
            </a:fontRef>
          </p:style>
        </p:cxnSp>
      </p:grpSp>
      <p:sp>
        <p:nvSpPr>
          <p:cNvPr id="25" name="Rectangle 24">
            <a:extLst>
              <a:ext uri="{FF2B5EF4-FFF2-40B4-BE49-F238E27FC236}">
                <a16:creationId xmlns:a16="http://schemas.microsoft.com/office/drawing/2014/main" id="{F0345DC9-D307-4785-BC7D-208A31F23B58}"/>
              </a:ext>
            </a:extLst>
          </p:cNvPr>
          <p:cNvSpPr/>
          <p:nvPr/>
        </p:nvSpPr>
        <p:spPr>
          <a:xfrm>
            <a:off x="4928539" y="3731414"/>
            <a:ext cx="648001" cy="626147"/>
          </a:xfrm>
          <a:prstGeom prst="rect">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A4B08ED5-DF4C-4911-9DF1-5C0CD316734B}"/>
              </a:ext>
            </a:extLst>
          </p:cNvPr>
          <p:cNvCxnSpPr>
            <a:cxnSpLocks/>
          </p:cNvCxnSpPr>
          <p:nvPr/>
        </p:nvCxnSpPr>
        <p:spPr>
          <a:xfrm flipV="1">
            <a:off x="4928539" y="3034346"/>
            <a:ext cx="1782978" cy="697069"/>
          </a:xfrm>
          <a:prstGeom prst="line">
            <a:avLst/>
          </a:prstGeom>
          <a:ln w="28575">
            <a:solidFill>
              <a:srgbClr val="FFC000"/>
            </a:solidFill>
          </a:ln>
        </p:spPr>
        <p:style>
          <a:lnRef idx="1">
            <a:schemeClr val="accent6"/>
          </a:lnRef>
          <a:fillRef idx="0">
            <a:schemeClr val="accent6"/>
          </a:fillRef>
          <a:effectRef idx="0">
            <a:schemeClr val="accent6"/>
          </a:effectRef>
          <a:fontRef idx="minor">
            <a:schemeClr val="tx1"/>
          </a:fontRef>
        </p:style>
      </p:cxnSp>
      <p:sp>
        <p:nvSpPr>
          <p:cNvPr id="22" name="Rectangle 21">
            <a:extLst>
              <a:ext uri="{FF2B5EF4-FFF2-40B4-BE49-F238E27FC236}">
                <a16:creationId xmlns:a16="http://schemas.microsoft.com/office/drawing/2014/main" id="{B019A1B5-4030-4519-8792-DA640C794749}"/>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32353449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8" name="Text Placeholder 3"/>
          <p:cNvSpPr txBox="1">
            <a:spLocks/>
          </p:cNvSpPr>
          <p:nvPr/>
        </p:nvSpPr>
        <p:spPr>
          <a:xfrm>
            <a:off x="350692" y="1139711"/>
            <a:ext cx="11551701" cy="55999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Milestones – Software Design Complete</a:t>
            </a:r>
            <a:endParaRPr kumimoji="0" lang="en-US" sz="2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endParaRPr>
          </a:p>
        </p:txBody>
      </p:sp>
      <p:sp>
        <p:nvSpPr>
          <p:cNvPr id="11" name="Text Placeholder 3">
            <a:extLst>
              <a:ext uri="{FF2B5EF4-FFF2-40B4-BE49-F238E27FC236}">
                <a16:creationId xmlns:a16="http://schemas.microsoft.com/office/drawing/2014/main" id="{1624CAE6-393D-4DE7-AEC8-AFA1C1E32C75}"/>
              </a:ext>
            </a:extLst>
          </p:cNvPr>
          <p:cNvSpPr txBox="1">
            <a:spLocks/>
          </p:cNvSpPr>
          <p:nvPr/>
        </p:nvSpPr>
        <p:spPr>
          <a:xfrm>
            <a:off x="350691" y="1583865"/>
            <a:ext cx="11551701"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Engineering report outlining requirement and specification details.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a:t>
            </a:r>
            <a:endParaRPr kumimoji="0" lang="en-US" sz="2000" b="0" i="0" u="none" strike="noStrike" kern="1200" cap="none" spc="0" normalizeH="0" baseline="0" noProof="0" dirty="0">
              <a:ln>
                <a:noFill/>
              </a:ln>
              <a:solidFill>
                <a:srgbClr val="E4E8EE"/>
              </a:solidFill>
              <a:effectLst/>
              <a:uLnTx/>
              <a:uFillTx/>
              <a:latin typeface="Noto Sans Symbols"/>
              <a:ea typeface="Noto Sans Symbols"/>
              <a:cs typeface="Noto Sans Symbol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Develop a plan-design-implement-test-revise loop.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a:t>
            </a:r>
            <a:endParaRPr kumimoji="0" lang="en-US" sz="2000" b="0" i="0" u="none" strike="noStrike" kern="1200" cap="none" spc="0" normalizeH="0" baseline="0" noProof="0" dirty="0">
              <a:ln>
                <a:noFill/>
              </a:ln>
              <a:solidFill>
                <a:srgbClr val="E4E8EE"/>
              </a:solidFill>
              <a:effectLst/>
              <a:uLnTx/>
              <a:uFillTx/>
              <a:latin typeface="Noto Sans Symbols"/>
              <a:ea typeface="Noto Sans Symbols"/>
              <a:cs typeface="Noto Sans Symbol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Select a suite of core usage and testing cases.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a:t>
            </a:r>
            <a:endParaRPr kumimoji="0" lang="en-US" sz="2000" b="0" i="0" u="none" strike="noStrike" kern="1200" cap="none" spc="0" normalizeH="0" baseline="0" noProof="0" dirty="0">
              <a:ln>
                <a:noFill/>
              </a:ln>
              <a:solidFill>
                <a:srgbClr val="E4E8EE"/>
              </a:solidFill>
              <a:effectLst/>
              <a:uLnTx/>
              <a:uFillTx/>
              <a:latin typeface="Noto Sans Symbols"/>
              <a:ea typeface="Noto Sans Symbols"/>
              <a:cs typeface="Noto Sans Symbol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6" name="Picture 5" descr="Diagram&#10;&#10;Description automatically generated">
            <a:extLst>
              <a:ext uri="{FF2B5EF4-FFF2-40B4-BE49-F238E27FC236}">
                <a16:creationId xmlns:a16="http://schemas.microsoft.com/office/drawing/2014/main" id="{225B27DA-D0AA-49CF-BE9D-6FA527C623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235337" y="3051911"/>
            <a:ext cx="3075078" cy="3979512"/>
          </a:xfrm>
          <a:prstGeom prst="rect">
            <a:avLst/>
          </a:prstGeom>
          <a:ln>
            <a:solidFill>
              <a:schemeClr val="tx2">
                <a:lumMod val="10000"/>
              </a:schemeClr>
            </a:solidFill>
          </a:ln>
        </p:spPr>
      </p:pic>
      <p:pic>
        <p:nvPicPr>
          <p:cNvPr id="4" name="Picture 3" descr="Diagram, schematic&#10;&#10;Description automatically generated">
            <a:extLst>
              <a:ext uri="{FF2B5EF4-FFF2-40B4-BE49-F238E27FC236}">
                <a16:creationId xmlns:a16="http://schemas.microsoft.com/office/drawing/2014/main" id="{39B5ED57-81E1-43A1-85D0-AB87E3B31E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558461" y="2595142"/>
            <a:ext cx="3075077" cy="3979511"/>
          </a:xfrm>
          <a:prstGeom prst="rect">
            <a:avLst/>
          </a:prstGeom>
          <a:ln>
            <a:solidFill>
              <a:schemeClr val="tx2">
                <a:lumMod val="10000"/>
              </a:schemeClr>
            </a:solidFill>
          </a:ln>
        </p:spPr>
      </p:pic>
      <p:sp>
        <p:nvSpPr>
          <p:cNvPr id="10" name="Text Placeholder 3">
            <a:extLst>
              <a:ext uri="{FF2B5EF4-FFF2-40B4-BE49-F238E27FC236}">
                <a16:creationId xmlns:a16="http://schemas.microsoft.com/office/drawing/2014/main" id="{6357975D-89AF-47F1-A6C6-72DF6F9CF540}"/>
              </a:ext>
            </a:extLst>
          </p:cNvPr>
          <p:cNvSpPr txBox="1">
            <a:spLocks/>
          </p:cNvSpPr>
          <p:nvPr/>
        </p:nvSpPr>
        <p:spPr>
          <a:xfrm>
            <a:off x="8951265" y="2966648"/>
            <a:ext cx="1393841" cy="69415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Design.</a:t>
            </a:r>
          </a:p>
        </p:txBody>
      </p:sp>
      <p:sp>
        <p:nvSpPr>
          <p:cNvPr id="12" name="Rectangle 11">
            <a:extLst>
              <a:ext uri="{FF2B5EF4-FFF2-40B4-BE49-F238E27FC236}">
                <a16:creationId xmlns:a16="http://schemas.microsoft.com/office/drawing/2014/main" id="{28514086-5482-46A1-9EE7-2FE102F4D0E4}"/>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41945455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8" name="Text Placeholder 3"/>
          <p:cNvSpPr txBox="1">
            <a:spLocks/>
          </p:cNvSpPr>
          <p:nvPr/>
        </p:nvSpPr>
        <p:spPr>
          <a:xfrm>
            <a:off x="350692" y="1139711"/>
            <a:ext cx="11551701" cy="55999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Project Milestones – Software Build Complete</a:t>
            </a:r>
            <a:endParaRPr kumimoji="0" lang="en-US" sz="24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endParaRPr>
          </a:p>
        </p:txBody>
      </p:sp>
      <p:sp>
        <p:nvSpPr>
          <p:cNvPr id="11" name="Text Placeholder 3">
            <a:extLst>
              <a:ext uri="{FF2B5EF4-FFF2-40B4-BE49-F238E27FC236}">
                <a16:creationId xmlns:a16="http://schemas.microsoft.com/office/drawing/2014/main" id="{1624CAE6-393D-4DE7-AEC8-AFA1C1E32C75}"/>
              </a:ext>
            </a:extLst>
          </p:cNvPr>
          <p:cNvSpPr txBox="1">
            <a:spLocks/>
          </p:cNvSpPr>
          <p:nvPr/>
        </p:nvSpPr>
        <p:spPr>
          <a:xfrm>
            <a:off x="350691" y="1583865"/>
            <a:ext cx="11551701"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Mock-up a user interface and menu structure.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a:t>
            </a:r>
            <a:endParaRPr kumimoji="0" lang="en-US" sz="2000" b="0" i="0" u="none" strike="noStrike" kern="1200" cap="none" spc="0" normalizeH="0" baseline="0" noProof="0" dirty="0">
              <a:ln>
                <a:noFill/>
              </a:ln>
              <a:solidFill>
                <a:srgbClr val="E4E8EE"/>
              </a:solidFill>
              <a:effectLst/>
              <a:uLnTx/>
              <a:uFillTx/>
              <a:latin typeface="Noto Sans Symbols"/>
              <a:ea typeface="Noto Sans Symbols"/>
              <a:cs typeface="Noto Sans Symbol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Complete mockups of user interfaces and software control systems.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rPr>
              <a:t>Complete</a:t>
            </a:r>
            <a:endParaRPr kumimoji="0" lang="en-US" sz="2000" b="0" i="0" u="none" strike="noStrike" kern="1200" cap="none" spc="0" normalizeH="0" baseline="0" noProof="0" dirty="0">
              <a:ln>
                <a:noFill/>
              </a:ln>
              <a:solidFill>
                <a:srgbClr val="E4E8EE"/>
              </a:solidFill>
              <a:effectLst/>
              <a:uLnTx/>
              <a:uFillTx/>
              <a:latin typeface="Noto Sans Symbols"/>
              <a:ea typeface="Noto Sans Symbols"/>
              <a:cs typeface="Noto Sans Symbol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6" name="Picture 5" descr="Diagram&#10;&#10;Description automatically generated">
            <a:extLst>
              <a:ext uri="{FF2B5EF4-FFF2-40B4-BE49-F238E27FC236}">
                <a16:creationId xmlns:a16="http://schemas.microsoft.com/office/drawing/2014/main" id="{225B27DA-D0AA-49CF-BE9D-6FA527C623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275989" y="3254710"/>
            <a:ext cx="1785571" cy="2310739"/>
          </a:xfrm>
          <a:prstGeom prst="rect">
            <a:avLst/>
          </a:prstGeom>
          <a:ln>
            <a:solidFill>
              <a:schemeClr val="tx2">
                <a:lumMod val="10000"/>
              </a:schemeClr>
            </a:solidFill>
          </a:ln>
        </p:spPr>
      </p:pic>
      <p:pic>
        <p:nvPicPr>
          <p:cNvPr id="4" name="Picture 3" descr="Diagram, schematic&#10;&#10;Description automatically generated">
            <a:extLst>
              <a:ext uri="{FF2B5EF4-FFF2-40B4-BE49-F238E27FC236}">
                <a16:creationId xmlns:a16="http://schemas.microsoft.com/office/drawing/2014/main" id="{39B5ED57-81E1-43A1-85D0-AB87E3B31E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576865" y="2630040"/>
            <a:ext cx="1785571" cy="2310739"/>
          </a:xfrm>
          <a:prstGeom prst="rect">
            <a:avLst/>
          </a:prstGeom>
          <a:ln>
            <a:solidFill>
              <a:schemeClr val="tx2">
                <a:lumMod val="10000"/>
              </a:schemeClr>
            </a:solidFill>
          </a:ln>
        </p:spPr>
      </p:pic>
      <p:sp>
        <p:nvSpPr>
          <p:cNvPr id="10" name="Text Placeholder 3">
            <a:extLst>
              <a:ext uri="{FF2B5EF4-FFF2-40B4-BE49-F238E27FC236}">
                <a16:creationId xmlns:a16="http://schemas.microsoft.com/office/drawing/2014/main" id="{6357975D-89AF-47F1-A6C6-72DF6F9CF540}"/>
              </a:ext>
            </a:extLst>
          </p:cNvPr>
          <p:cNvSpPr txBox="1">
            <a:spLocks/>
          </p:cNvSpPr>
          <p:nvPr/>
        </p:nvSpPr>
        <p:spPr>
          <a:xfrm>
            <a:off x="3492935" y="3034503"/>
            <a:ext cx="1393841" cy="69415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Design.</a:t>
            </a:r>
          </a:p>
        </p:txBody>
      </p:sp>
      <p:pic>
        <p:nvPicPr>
          <p:cNvPr id="5" name="Picture 4" descr="Text&#10;&#10;Description automatically generated with medium confidence">
            <a:extLst>
              <a:ext uri="{FF2B5EF4-FFF2-40B4-BE49-F238E27FC236}">
                <a16:creationId xmlns:a16="http://schemas.microsoft.com/office/drawing/2014/main" id="{6FF43D15-673B-475A-954D-F6FCBD3AAE8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641" t="4222"/>
          <a:stretch/>
        </p:blipFill>
        <p:spPr>
          <a:xfrm>
            <a:off x="6995718" y="3106138"/>
            <a:ext cx="4157191" cy="3164819"/>
          </a:xfrm>
          <a:prstGeom prst="rect">
            <a:avLst/>
          </a:prstGeom>
        </p:spPr>
      </p:pic>
      <p:sp>
        <p:nvSpPr>
          <p:cNvPr id="12" name="Text Placeholder 3">
            <a:extLst>
              <a:ext uri="{FF2B5EF4-FFF2-40B4-BE49-F238E27FC236}">
                <a16:creationId xmlns:a16="http://schemas.microsoft.com/office/drawing/2014/main" id="{78299984-6B03-48C4-8BFA-BE94C7AC2BAE}"/>
              </a:ext>
            </a:extLst>
          </p:cNvPr>
          <p:cNvSpPr txBox="1">
            <a:spLocks/>
          </p:cNvSpPr>
          <p:nvPr/>
        </p:nvSpPr>
        <p:spPr>
          <a:xfrm>
            <a:off x="8307028" y="2687425"/>
            <a:ext cx="1393841" cy="69415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Build.</a:t>
            </a:r>
          </a:p>
        </p:txBody>
      </p:sp>
      <p:grpSp>
        <p:nvGrpSpPr>
          <p:cNvPr id="3" name="Group 2">
            <a:extLst>
              <a:ext uri="{FF2B5EF4-FFF2-40B4-BE49-F238E27FC236}">
                <a16:creationId xmlns:a16="http://schemas.microsoft.com/office/drawing/2014/main" id="{936B8859-79D6-44EC-95FB-2E06B4734781}"/>
              </a:ext>
            </a:extLst>
          </p:cNvPr>
          <p:cNvGrpSpPr/>
          <p:nvPr/>
        </p:nvGrpSpPr>
        <p:grpSpPr>
          <a:xfrm rot="16200000">
            <a:off x="5103331" y="4158655"/>
            <a:ext cx="2046420" cy="492271"/>
            <a:chOff x="4812389" y="2655741"/>
            <a:chExt cx="2307269" cy="338810"/>
          </a:xfrm>
        </p:grpSpPr>
        <p:sp>
          <p:nvSpPr>
            <p:cNvPr id="13" name="Trapezoid 12">
              <a:extLst>
                <a:ext uri="{FF2B5EF4-FFF2-40B4-BE49-F238E27FC236}">
                  <a16:creationId xmlns:a16="http://schemas.microsoft.com/office/drawing/2014/main" id="{46A10757-2C0E-43DD-B557-467FEE2690EF}"/>
                </a:ext>
              </a:extLst>
            </p:cNvPr>
            <p:cNvSpPr/>
            <p:nvPr/>
          </p:nvSpPr>
          <p:spPr>
            <a:xfrm rot="10800000">
              <a:off x="4812389" y="2655741"/>
              <a:ext cx="2307269" cy="254540"/>
            </a:xfrm>
            <a:prstGeom prst="trapezoid">
              <a:avLst>
                <a:gd name="adj" fmla="val 433076"/>
              </a:avLst>
            </a:prstGeom>
            <a:gradFill flip="none" rotWithShape="1">
              <a:gsLst>
                <a:gs pos="34000">
                  <a:srgbClr val="FFC000"/>
                </a:gs>
                <a:gs pos="98000">
                  <a:srgbClr val="222D3A"/>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4" name="Arrow: Right 13">
              <a:extLst>
                <a:ext uri="{FF2B5EF4-FFF2-40B4-BE49-F238E27FC236}">
                  <a16:creationId xmlns:a16="http://schemas.microsoft.com/office/drawing/2014/main" id="{5D2074CA-8148-45C5-97C0-6A7D5A3D5BDD}"/>
                </a:ext>
              </a:extLst>
            </p:cNvPr>
            <p:cNvSpPr/>
            <p:nvPr/>
          </p:nvSpPr>
          <p:spPr>
            <a:xfrm rot="5400000">
              <a:off x="5900645" y="2754606"/>
              <a:ext cx="151079" cy="328812"/>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D27DDD3C-1DE2-4BF7-A42E-7216D7C33540}"/>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32318205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11" name="Text Placeholder 3">
            <a:extLst>
              <a:ext uri="{FF2B5EF4-FFF2-40B4-BE49-F238E27FC236}">
                <a16:creationId xmlns:a16="http://schemas.microsoft.com/office/drawing/2014/main" id="{1624CAE6-393D-4DE7-AEC8-AFA1C1E32C75}"/>
              </a:ext>
            </a:extLst>
          </p:cNvPr>
          <p:cNvSpPr txBox="1">
            <a:spLocks/>
          </p:cNvSpPr>
          <p:nvPr/>
        </p:nvSpPr>
        <p:spPr>
          <a:xfrm>
            <a:off x="350691" y="1583865"/>
            <a:ext cx="11551701"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Submit engineering report reviewing design, fabrication methods, construction, and initial performance reviews of hardware system.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endPar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4" name="Picture 3">
            <a:extLst>
              <a:ext uri="{FF2B5EF4-FFF2-40B4-BE49-F238E27FC236}">
                <a16:creationId xmlns:a16="http://schemas.microsoft.com/office/drawing/2014/main" id="{15D87693-5FCC-42CF-8D5B-80BED9E4AFAB}"/>
              </a:ext>
            </a:extLst>
          </p:cNvPr>
          <p:cNvPicPr>
            <a:picLocks noChangeAspect="1"/>
          </p:cNvPicPr>
          <p:nvPr/>
        </p:nvPicPr>
        <p:blipFill>
          <a:blip r:embed="rId3"/>
          <a:stretch>
            <a:fillRect/>
          </a:stretch>
        </p:blipFill>
        <p:spPr>
          <a:xfrm>
            <a:off x="6629919" y="2305541"/>
            <a:ext cx="3166569" cy="4135120"/>
          </a:xfrm>
          <a:prstGeom prst="rect">
            <a:avLst/>
          </a:prstGeom>
        </p:spPr>
      </p:pic>
      <p:sp>
        <p:nvSpPr>
          <p:cNvPr id="6" name="Rectangle 5">
            <a:extLst>
              <a:ext uri="{FF2B5EF4-FFF2-40B4-BE49-F238E27FC236}">
                <a16:creationId xmlns:a16="http://schemas.microsoft.com/office/drawing/2014/main" id="{A8AE1EF8-C336-4D5A-92D8-88D4CE9F2C75}"/>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42819249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11" name="Text Placeholder 3">
            <a:extLst>
              <a:ext uri="{FF2B5EF4-FFF2-40B4-BE49-F238E27FC236}">
                <a16:creationId xmlns:a16="http://schemas.microsoft.com/office/drawing/2014/main" id="{1624CAE6-393D-4DE7-AEC8-AFA1C1E32C75}"/>
              </a:ext>
            </a:extLst>
          </p:cNvPr>
          <p:cNvSpPr txBox="1">
            <a:spLocks/>
          </p:cNvSpPr>
          <p:nvPr/>
        </p:nvSpPr>
        <p:spPr>
          <a:xfrm>
            <a:off x="350691" y="1583865"/>
            <a:ext cx="11551701"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Startup and initial performance and function tests.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 </a:t>
            </a: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Complete performance and functional tests in laboratory.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endParaRPr kumimoji="0" lang="en-US" sz="2000" b="0" i="0" u="none" strike="noStrike" kern="1200" cap="none" spc="0" normalizeH="0" baseline="0" noProof="0" dirty="0">
              <a:ln>
                <a:noFill/>
              </a:ln>
              <a:solidFill>
                <a:srgbClr val="E4E8EE"/>
              </a:solidFill>
              <a:effectLst/>
              <a:uLnTx/>
              <a:uFillTx/>
              <a:latin typeface="Noto Sans Symbols"/>
              <a:ea typeface="Noto Sans Symbols"/>
              <a:cs typeface="Noto Sans Symbol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6" name="Picture 5">
            <a:extLst>
              <a:ext uri="{FF2B5EF4-FFF2-40B4-BE49-F238E27FC236}">
                <a16:creationId xmlns:a16="http://schemas.microsoft.com/office/drawing/2014/main" id="{1289DECA-F631-49E5-A17C-CC0D177E41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524" y="2944800"/>
            <a:ext cx="2697309" cy="1517236"/>
          </a:xfrm>
          <a:prstGeom prst="rect">
            <a:avLst/>
          </a:prstGeom>
          <a:ln>
            <a:solidFill>
              <a:schemeClr val="bg1"/>
            </a:solidFill>
          </a:ln>
        </p:spPr>
      </p:pic>
      <p:pic>
        <p:nvPicPr>
          <p:cNvPr id="8" name="Picture 7" descr="Graphical user interface&#10;&#10;Description automatically generated">
            <a:extLst>
              <a:ext uri="{FF2B5EF4-FFF2-40B4-BE49-F238E27FC236}">
                <a16:creationId xmlns:a16="http://schemas.microsoft.com/office/drawing/2014/main" id="{9748B95D-5CB7-4101-84F1-2233411E1C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807509" y="4747163"/>
            <a:ext cx="2753294" cy="1693498"/>
          </a:xfrm>
          <a:prstGeom prst="rect">
            <a:avLst/>
          </a:prstGeom>
          <a:ln>
            <a:solidFill>
              <a:schemeClr val="bg1"/>
            </a:solidFill>
          </a:ln>
        </p:spPr>
      </p:pic>
      <p:pic>
        <p:nvPicPr>
          <p:cNvPr id="14" name="Picture 13" descr="Graphical user interface&#10;&#10;Description automatically generated">
            <a:extLst>
              <a:ext uri="{FF2B5EF4-FFF2-40B4-BE49-F238E27FC236}">
                <a16:creationId xmlns:a16="http://schemas.microsoft.com/office/drawing/2014/main" id="{A67E77C0-E4B6-404D-B760-42265B6C18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9664" r="37101"/>
          <a:stretch/>
        </p:blipFill>
        <p:spPr>
          <a:xfrm>
            <a:off x="8744224" y="867372"/>
            <a:ext cx="2879864" cy="1803010"/>
          </a:xfrm>
          <a:prstGeom prst="rect">
            <a:avLst/>
          </a:prstGeom>
          <a:ln>
            <a:solidFill>
              <a:schemeClr val="bg1"/>
            </a:solidFill>
          </a:ln>
        </p:spPr>
      </p:pic>
      <p:pic>
        <p:nvPicPr>
          <p:cNvPr id="16" name="Picture 15" descr="Graphical user interface&#10;&#10;Description automatically generated">
            <a:extLst>
              <a:ext uri="{FF2B5EF4-FFF2-40B4-BE49-F238E27FC236}">
                <a16:creationId xmlns:a16="http://schemas.microsoft.com/office/drawing/2014/main" id="{6601CABE-00E8-411C-B8BE-34CCB65ABBD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599262" y="3002378"/>
            <a:ext cx="3169788" cy="1402080"/>
          </a:xfrm>
          <a:prstGeom prst="rect">
            <a:avLst/>
          </a:prstGeom>
          <a:ln>
            <a:solidFill>
              <a:schemeClr val="bg1"/>
            </a:solidFill>
          </a:ln>
        </p:spPr>
      </p:pic>
      <p:grpSp>
        <p:nvGrpSpPr>
          <p:cNvPr id="19" name="Group 18">
            <a:extLst>
              <a:ext uri="{FF2B5EF4-FFF2-40B4-BE49-F238E27FC236}">
                <a16:creationId xmlns:a16="http://schemas.microsoft.com/office/drawing/2014/main" id="{BCE01CEE-6CCF-4A09-873E-21AE730C5A85}"/>
              </a:ext>
            </a:extLst>
          </p:cNvPr>
          <p:cNvGrpSpPr/>
          <p:nvPr/>
        </p:nvGrpSpPr>
        <p:grpSpPr>
          <a:xfrm>
            <a:off x="3241523" y="2467182"/>
            <a:ext cx="3684223" cy="2907712"/>
            <a:chOff x="3459547" y="2670382"/>
            <a:chExt cx="3684223" cy="2907712"/>
          </a:xfrm>
        </p:grpSpPr>
        <p:pic>
          <p:nvPicPr>
            <p:cNvPr id="4" name="Picture 3" descr="A picture containing person, yellow&#10;&#10;Description automatically generated">
              <a:extLst>
                <a:ext uri="{FF2B5EF4-FFF2-40B4-BE49-F238E27FC236}">
                  <a16:creationId xmlns:a16="http://schemas.microsoft.com/office/drawing/2014/main" id="{225138DD-36A5-442C-AAF8-B054F939C2E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3459547" y="2670382"/>
              <a:ext cx="3684223" cy="2907712"/>
            </a:xfrm>
            <a:prstGeom prst="rect">
              <a:avLst/>
            </a:prstGeom>
          </p:spPr>
        </p:pic>
        <p:sp>
          <p:nvSpPr>
            <p:cNvPr id="17" name="Rectangle 16">
              <a:extLst>
                <a:ext uri="{FF2B5EF4-FFF2-40B4-BE49-F238E27FC236}">
                  <a16:creationId xmlns:a16="http://schemas.microsoft.com/office/drawing/2014/main" id="{63BAB770-C953-4BEF-ACEB-525EA90B1570}"/>
                </a:ext>
              </a:extLst>
            </p:cNvPr>
            <p:cNvSpPr/>
            <p:nvPr/>
          </p:nvSpPr>
          <p:spPr>
            <a:xfrm>
              <a:off x="3459547" y="3943778"/>
              <a:ext cx="235444" cy="443478"/>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CC8AEF3-293E-47C4-946E-E135E813AAD4}"/>
                </a:ext>
              </a:extLst>
            </p:cNvPr>
            <p:cNvSpPr/>
            <p:nvPr/>
          </p:nvSpPr>
          <p:spPr>
            <a:xfrm rot="534106">
              <a:off x="3475926" y="3875619"/>
              <a:ext cx="314960" cy="156638"/>
            </a:xfrm>
            <a:prstGeom prst="rect">
              <a:avLst/>
            </a:prstGeom>
            <a:solidFill>
              <a:srgbClr val="B7A6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grpSp>
      <p:pic>
        <p:nvPicPr>
          <p:cNvPr id="12" name="Picture 11" descr="A screenshot of a computer&#10;&#10;Description automatically generated with medium confidence">
            <a:extLst>
              <a:ext uri="{FF2B5EF4-FFF2-40B4-BE49-F238E27FC236}">
                <a16:creationId xmlns:a16="http://schemas.microsoft.com/office/drawing/2014/main" id="{3196A410-1852-4FE3-ABAD-FB06508F5B7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567720" y="4531011"/>
            <a:ext cx="2468880" cy="1727200"/>
          </a:xfrm>
          <a:prstGeom prst="rect">
            <a:avLst/>
          </a:prstGeom>
          <a:ln>
            <a:solidFill>
              <a:schemeClr val="bg1"/>
            </a:solidFill>
          </a:ln>
        </p:spPr>
      </p:pic>
      <p:sp>
        <p:nvSpPr>
          <p:cNvPr id="20" name="Arrow: Down 19">
            <a:extLst>
              <a:ext uri="{FF2B5EF4-FFF2-40B4-BE49-F238E27FC236}">
                <a16:creationId xmlns:a16="http://schemas.microsoft.com/office/drawing/2014/main" id="{5E8DD2F3-F1CC-4FCC-BA69-2BD66D61DA5E}"/>
              </a:ext>
            </a:extLst>
          </p:cNvPr>
          <p:cNvSpPr/>
          <p:nvPr/>
        </p:nvSpPr>
        <p:spPr>
          <a:xfrm>
            <a:off x="9884436" y="2713302"/>
            <a:ext cx="599440" cy="270699"/>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0E972796-5E90-4720-9BC1-C3672BA30488}"/>
              </a:ext>
            </a:extLst>
          </p:cNvPr>
          <p:cNvSpPr/>
          <p:nvPr/>
        </p:nvSpPr>
        <p:spPr>
          <a:xfrm>
            <a:off x="9884436" y="4440461"/>
            <a:ext cx="599440" cy="270699"/>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5AD21631-C2F2-4679-92B4-6011EA5D9148}"/>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5549719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10" name="Text Placeholder 3">
            <a:extLst>
              <a:ext uri="{FF2B5EF4-FFF2-40B4-BE49-F238E27FC236}">
                <a16:creationId xmlns:a16="http://schemas.microsoft.com/office/drawing/2014/main" id="{30A2D88B-F2A5-49AC-AF3B-297A86947E27}"/>
              </a:ext>
            </a:extLst>
          </p:cNvPr>
          <p:cNvSpPr txBox="1">
            <a:spLocks/>
          </p:cNvSpPr>
          <p:nvPr/>
        </p:nvSpPr>
        <p:spPr>
          <a:xfrm>
            <a:off x="350692" y="1220263"/>
            <a:ext cx="11696528"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Hardware: Beach testing of device and its integrations with the Marine IP cables.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 Complete</a:t>
            </a:r>
            <a:endPar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4" name="Picture 3" descr="A picture containing text, person, outdoor&#10;&#10;Description automatically generated">
            <a:extLst>
              <a:ext uri="{FF2B5EF4-FFF2-40B4-BE49-F238E27FC236}">
                <a16:creationId xmlns:a16="http://schemas.microsoft.com/office/drawing/2014/main" id="{E61C13CF-5C1D-4B26-A818-2C9F7FEDD0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310216" y="2169679"/>
            <a:ext cx="2873366" cy="4445866"/>
          </a:xfrm>
          <a:prstGeom prst="rect">
            <a:avLst/>
          </a:prstGeom>
        </p:spPr>
      </p:pic>
      <p:pic>
        <p:nvPicPr>
          <p:cNvPr id="7" name="Picture 6" descr="Chart&#10;&#10;Description automatically generated">
            <a:extLst>
              <a:ext uri="{FF2B5EF4-FFF2-40B4-BE49-F238E27FC236}">
                <a16:creationId xmlns:a16="http://schemas.microsoft.com/office/drawing/2014/main" id="{2A90DEB8-2A14-4C32-8CAF-7C2FCC591A0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947378" y="2159136"/>
            <a:ext cx="3169788" cy="4417474"/>
          </a:xfrm>
          <a:prstGeom prst="rect">
            <a:avLst/>
          </a:prstGeom>
          <a:ln w="38100">
            <a:solidFill>
              <a:srgbClr val="FFC000"/>
            </a:solidFill>
          </a:ln>
        </p:spPr>
      </p:pic>
      <p:sp>
        <p:nvSpPr>
          <p:cNvPr id="8" name="Rectangle 7">
            <a:extLst>
              <a:ext uri="{FF2B5EF4-FFF2-40B4-BE49-F238E27FC236}">
                <a16:creationId xmlns:a16="http://schemas.microsoft.com/office/drawing/2014/main" id="{F6D8F0E0-4598-48DB-94E2-61BEF48726C9}"/>
              </a:ext>
            </a:extLst>
          </p:cNvPr>
          <p:cNvSpPr/>
          <p:nvPr/>
        </p:nvSpPr>
        <p:spPr>
          <a:xfrm>
            <a:off x="5320145" y="4544291"/>
            <a:ext cx="865910" cy="1093445"/>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F7E16938-BE78-4AEA-9BE0-D94E961D7A71}"/>
              </a:ext>
            </a:extLst>
          </p:cNvPr>
          <p:cNvCxnSpPr/>
          <p:nvPr/>
        </p:nvCxnSpPr>
        <p:spPr>
          <a:xfrm flipV="1">
            <a:off x="5320145" y="2130744"/>
            <a:ext cx="2627233" cy="241354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90191E6-CA31-4DF1-BA3A-4376BE971D9F}"/>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29865589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11" name="Text Placeholder 3">
            <a:extLst>
              <a:ext uri="{FF2B5EF4-FFF2-40B4-BE49-F238E27FC236}">
                <a16:creationId xmlns:a16="http://schemas.microsoft.com/office/drawing/2014/main" id="{1624CAE6-393D-4DE7-AEC8-AFA1C1E32C75}"/>
              </a:ext>
            </a:extLst>
          </p:cNvPr>
          <p:cNvSpPr txBox="1">
            <a:spLocks/>
          </p:cNvSpPr>
          <p:nvPr/>
        </p:nvSpPr>
        <p:spPr>
          <a:xfrm>
            <a:off x="350692" y="1583865"/>
            <a:ext cx="9867036"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Submit Field Test Plans for HQ USCG Project Champion review and approval.</a:t>
            </a:r>
            <a:r>
              <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rPr>
              <a:t>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April 2022</a:t>
            </a:r>
          </a:p>
          <a:p>
            <a:pPr marL="1033272" marR="0" lvl="1"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Demonstration planned for May 2nd with </a:t>
            </a:r>
            <a:b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Coast Guard LCDR Clifton Graham and </a:t>
            </a:r>
            <a:b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 NOAA representative in attendance.</a:t>
            </a:r>
          </a:p>
          <a:p>
            <a:pPr marL="1033272" marR="0" lvl="1"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6" name="Picture 5">
            <a:extLst>
              <a:ext uri="{FF2B5EF4-FFF2-40B4-BE49-F238E27FC236}">
                <a16:creationId xmlns:a16="http://schemas.microsoft.com/office/drawing/2014/main" id="{9A0DF949-EBCA-47AF-B49B-D5C410AEA7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86566" y="2154150"/>
            <a:ext cx="3263741" cy="4286511"/>
          </a:xfrm>
          <a:prstGeom prst="rect">
            <a:avLst/>
          </a:prstGeom>
        </p:spPr>
      </p:pic>
      <p:sp>
        <p:nvSpPr>
          <p:cNvPr id="7" name="Rectangle 6">
            <a:extLst>
              <a:ext uri="{FF2B5EF4-FFF2-40B4-BE49-F238E27FC236}">
                <a16:creationId xmlns:a16="http://schemas.microsoft.com/office/drawing/2014/main" id="{CBB5C030-CD40-4C07-BD34-DC36E4CB288C}"/>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12601177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10" name="Text Placeholder 3">
            <a:extLst>
              <a:ext uri="{FF2B5EF4-FFF2-40B4-BE49-F238E27FC236}">
                <a16:creationId xmlns:a16="http://schemas.microsoft.com/office/drawing/2014/main" id="{30A2D88B-F2A5-49AC-AF3B-297A86947E27}"/>
              </a:ext>
            </a:extLst>
          </p:cNvPr>
          <p:cNvSpPr txBox="1">
            <a:spLocks/>
          </p:cNvSpPr>
          <p:nvPr/>
        </p:nvSpPr>
        <p:spPr>
          <a:xfrm>
            <a:off x="350692" y="1220263"/>
            <a:ext cx="11696528"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Complete implementation of Arctic-Ready Marine IP System – Hardware, Software.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7" name="Picture 6" descr="A close-up of a circuit board&#10;&#10;Description automatically generated with medium confidence">
            <a:extLst>
              <a:ext uri="{FF2B5EF4-FFF2-40B4-BE49-F238E27FC236}">
                <a16:creationId xmlns:a16="http://schemas.microsoft.com/office/drawing/2014/main" id="{CB4E6579-0ECC-4A45-926E-44D5BE9237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309" y="2596391"/>
            <a:ext cx="3212957" cy="2409718"/>
          </a:xfrm>
          <a:prstGeom prst="rect">
            <a:avLst/>
          </a:prstGeom>
        </p:spPr>
      </p:pic>
      <p:pic>
        <p:nvPicPr>
          <p:cNvPr id="14" name="Picture 13" descr="A picture containing yellow&#10;&#10;Description automatically generated">
            <a:extLst>
              <a:ext uri="{FF2B5EF4-FFF2-40B4-BE49-F238E27FC236}">
                <a16:creationId xmlns:a16="http://schemas.microsoft.com/office/drawing/2014/main" id="{E9033361-4B10-4BCA-AEF6-DFCA128D018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8053" b="95933" l="3617" r="97589">
                        <a14:foregroundMark x1="8063" y1="25514" x2="8742" y2="62983"/>
                        <a14:foregroundMark x1="8742" y1="62983" x2="32442" y2="72555"/>
                        <a14:foregroundMark x1="32442" y1="72555" x2="46345" y2="59039"/>
                        <a14:foregroundMark x1="46345" y1="59039" x2="45403" y2="31964"/>
                        <a14:foregroundMark x1="45403" y1="31964" x2="8440" y2="25514"/>
                        <a14:foregroundMark x1="45818" y1="73131" x2="77920" y2="86401"/>
                        <a14:foregroundMark x1="77920" y1="86401" x2="89261" y2="73500"/>
                        <a14:foregroundMark x1="89261" y1="73500" x2="88357" y2="52506"/>
                        <a14:foregroundMark x1="88357" y1="52506" x2="90618" y2="33895"/>
                        <a14:foregroundMark x1="90618" y1="33895" x2="66880" y2="25883"/>
                        <a14:foregroundMark x1="66880" y1="25883" x2="48832" y2="27896"/>
                        <a14:foregroundMark x1="48832" y1="27896" x2="43331" y2="40961"/>
                        <a14:foregroundMark x1="43331" y1="40961" x2="46684" y2="72555"/>
                        <a14:foregroundMark x1="78598" y1="12859" x2="92012" y2="15612"/>
                        <a14:foregroundMark x1="92012" y1="15612" x2="97589" y2="58217"/>
                        <a14:foregroundMark x1="97589" y1="58217" x2="90354" y2="88496"/>
                        <a14:foregroundMark x1="90354" y1="88496" x2="75772" y2="89195"/>
                        <a14:foregroundMark x1="75772" y1="89195" x2="69518" y2="47864"/>
                        <a14:foregroundMark x1="69518" y1="47864" x2="78598" y2="13270"/>
                        <a14:foregroundMark x1="78598" y1="13270" x2="78749" y2="12983"/>
                        <a14:foregroundMark x1="43029" y1="33361" x2="42163" y2="50411"/>
                        <a14:foregroundMark x1="42163" y1="50411" x2="51093" y2="69844"/>
                        <a14:foregroundMark x1="51093" y1="69844" x2="73738" y2="76582"/>
                        <a14:foregroundMark x1="73738" y1="76582" x2="84175" y2="70049"/>
                        <a14:foregroundMark x1="84175" y1="70049" x2="85192" y2="42194"/>
                        <a14:foregroundMark x1="85192" y1="42194" x2="76978" y2="29704"/>
                        <a14:foregroundMark x1="76978" y1="29704" x2="61115" y2="24158"/>
                        <a14:foregroundMark x1="61115" y1="24158" x2="46345" y2="26993"/>
                        <a14:foregroundMark x1="46345" y1="26993" x2="43519" y2="37346"/>
                        <a14:foregroundMark x1="49322" y1="47371" x2="53580" y2="60559"/>
                        <a14:foregroundMark x1="53580" y1="60559" x2="66767" y2="57601"/>
                        <a14:foregroundMark x1="66767" y1="57601" x2="55162" y2="39975"/>
                        <a14:foregroundMark x1="55162" y1="39975" x2="49096" y2="41208"/>
                        <a14:foregroundMark x1="49322" y1="55382" x2="66428" y2="65366"/>
                        <a14:foregroundMark x1="66428" y1="65366" x2="80595" y2="54478"/>
                        <a14:foregroundMark x1="80595" y1="54478" x2="63715" y2="41372"/>
                        <a14:foregroundMark x1="63715" y1="41372" x2="51696" y2="44536"/>
                        <a14:foregroundMark x1="51696" y1="44536" x2="49472" y2="56902"/>
                        <a14:foregroundMark x1="43783" y1="33073" x2="54635" y2="57724"/>
                        <a14:foregroundMark x1="54635" y1="57724" x2="66654" y2="34141"/>
                        <a14:foregroundMark x1="66654" y1="34141" x2="52148" y2="22884"/>
                        <a14:foregroundMark x1="52148" y1="22884" x2="44122" y2="33813"/>
                        <a14:foregroundMark x1="44122" y1="33813" x2="47099" y2="46631"/>
                        <a14:foregroundMark x1="47099" y1="46631" x2="48832" y2="49712"/>
                        <a14:foregroundMark x1="81274" y1="61709" x2="82291" y2="61956"/>
                        <a14:foregroundMark x1="49849" y1="23048" x2="87905" y2="11545"/>
                        <a14:foregroundMark x1="87905" y1="11545" x2="72645" y2="22925"/>
                        <a14:foregroundMark x1="72645" y1="22925" x2="52638" y2="22884"/>
                        <a14:foregroundMark x1="46194" y1="75472" x2="47589" y2="88989"/>
                        <a14:foregroundMark x1="47589" y1="88989" x2="53353" y2="73418"/>
                        <a14:foregroundMark x1="53353" y1="73418" x2="46948" y2="75185"/>
                        <a14:foregroundMark x1="47702" y1="22473" x2="48229" y2="9408"/>
                        <a14:foregroundMark x1="48229" y1="9408" x2="56481" y2="21076"/>
                        <a14:foregroundMark x1="56481" y1="21076" x2="48078" y2="22350"/>
                        <a14:foregroundMark x1="75207" y1="93057" x2="77732" y2="93057"/>
                        <a14:foregroundMark x1="79390" y1="94577" x2="79390" y2="94577"/>
                        <a14:foregroundMark x1="83647" y1="95974" x2="83647" y2="95974"/>
                        <a14:foregroundMark x1="84665" y1="9984" x2="84665" y2="9984"/>
                        <a14:foregroundMark x1="82668" y1="8053" x2="82668" y2="8053"/>
                        <a14:foregroundMark x1="73323" y1="11750" x2="73323" y2="11750"/>
                        <a14:foregroundMark x1="68915" y1="14380" x2="68915" y2="14380"/>
                        <a14:foregroundMark x1="61831" y1="17543" x2="61831" y2="17543"/>
                        <a14:foregroundMark x1="69668" y1="13804" x2="69668" y2="13804"/>
                        <a14:foregroundMark x1="66014" y1="15735" x2="66014" y2="15735"/>
                        <a14:foregroundMark x1="59797" y1="19721" x2="67634" y2="14503"/>
                        <a14:foregroundMark x1="64732" y1="16721" x2="67898" y2="15489"/>
                        <a14:foregroundMark x1="49322" y1="92646" x2="49322" y2="92646"/>
                        <a14:foregroundMark x1="48455" y1="92810" x2="48455" y2="92810"/>
                        <a14:foregroundMark x1="48342" y1="95111" x2="48342" y2="95111"/>
                        <a14:foregroundMark x1="48191" y1="95974" x2="48191" y2="95974"/>
                        <a14:foregroundMark x1="47965" y1="90181" x2="47965" y2="90181"/>
                        <a14:foregroundMark x1="3655" y1="78882" x2="3655" y2="78882"/>
                        <a14:foregroundMark x1="5275" y1="80403" x2="5275" y2="80403"/>
                        <a14:foregroundMark x1="4785" y1="21816" x2="4785" y2="21816"/>
                        <a14:foregroundMark x1="5690" y1="19187" x2="5690" y2="19187"/>
                        <a14:foregroundMark x1="8214" y1="18077" x2="8214" y2="18077"/>
                        <a14:foregroundMark x1="77468" y1="10107" x2="77468" y2="10107"/>
                        <a14:foregroundMark x1="48832" y1="90468" x2="48832" y2="90468"/>
                      </a14:backgroundRemoval>
                    </a14:imgEffect>
                  </a14:imgLayer>
                </a14:imgProps>
              </a:ext>
              <a:ext uri="{28A0092B-C50C-407E-A947-70E740481C1C}">
                <a14:useLocalDpi xmlns:a14="http://schemas.microsoft.com/office/drawing/2010/main" val="0"/>
              </a:ext>
            </a:extLst>
          </a:blip>
          <a:srcRect/>
          <a:stretch/>
        </p:blipFill>
        <p:spPr>
          <a:xfrm rot="5400000">
            <a:off x="3956859" y="2249980"/>
            <a:ext cx="4024742" cy="3692236"/>
          </a:xfrm>
          <a:prstGeom prst="rect">
            <a:avLst/>
          </a:prstGeom>
        </p:spPr>
      </p:pic>
      <p:grpSp>
        <p:nvGrpSpPr>
          <p:cNvPr id="6" name="Group 5">
            <a:extLst>
              <a:ext uri="{FF2B5EF4-FFF2-40B4-BE49-F238E27FC236}">
                <a16:creationId xmlns:a16="http://schemas.microsoft.com/office/drawing/2014/main" id="{68322673-D33D-4080-A4E9-992A62E45239}"/>
              </a:ext>
            </a:extLst>
          </p:cNvPr>
          <p:cNvGrpSpPr/>
          <p:nvPr/>
        </p:nvGrpSpPr>
        <p:grpSpPr>
          <a:xfrm>
            <a:off x="7850531" y="2083727"/>
            <a:ext cx="3737237" cy="3463602"/>
            <a:chOff x="7850531" y="2083727"/>
            <a:chExt cx="3737237" cy="3463602"/>
          </a:xfrm>
        </p:grpSpPr>
        <p:pic>
          <p:nvPicPr>
            <p:cNvPr id="16" name="Picture 15" descr="A picture containing text, person, outdoor&#10;&#10;Description automatically generated">
              <a:extLst>
                <a:ext uri="{FF2B5EF4-FFF2-40B4-BE49-F238E27FC236}">
                  <a16:creationId xmlns:a16="http://schemas.microsoft.com/office/drawing/2014/main" id="{0E8791B9-DD23-41B1-8A01-3C89A87AC1A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7850531" y="2941880"/>
              <a:ext cx="1683903" cy="2605449"/>
            </a:xfrm>
            <a:prstGeom prst="rect">
              <a:avLst/>
            </a:prstGeom>
          </p:spPr>
        </p:pic>
        <p:pic>
          <p:nvPicPr>
            <p:cNvPr id="17" name="Picture 16" descr="Chart&#10;&#10;Description automatically generated">
              <a:extLst>
                <a:ext uri="{FF2B5EF4-FFF2-40B4-BE49-F238E27FC236}">
                  <a16:creationId xmlns:a16="http://schemas.microsoft.com/office/drawing/2014/main" id="{15434220-4F77-428B-A5E7-CAB2B5BA583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9730150" y="2127105"/>
              <a:ext cx="1857618" cy="2588810"/>
            </a:xfrm>
            <a:prstGeom prst="rect">
              <a:avLst/>
            </a:prstGeom>
            <a:ln w="38100">
              <a:solidFill>
                <a:srgbClr val="FFC000"/>
              </a:solidFill>
            </a:ln>
          </p:spPr>
        </p:pic>
        <p:sp>
          <p:nvSpPr>
            <p:cNvPr id="18" name="Rectangle 17">
              <a:extLst>
                <a:ext uri="{FF2B5EF4-FFF2-40B4-BE49-F238E27FC236}">
                  <a16:creationId xmlns:a16="http://schemas.microsoft.com/office/drawing/2014/main" id="{3EE1CEDC-33E3-400F-B461-2EA02F5C2F38}"/>
                </a:ext>
              </a:extLst>
            </p:cNvPr>
            <p:cNvSpPr/>
            <p:nvPr/>
          </p:nvSpPr>
          <p:spPr>
            <a:xfrm>
              <a:off x="8424668" y="4375236"/>
              <a:ext cx="477748" cy="640801"/>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4DE4F587-AE25-4AE5-BED7-9C3F655E23AC}"/>
                </a:ext>
              </a:extLst>
            </p:cNvPr>
            <p:cNvCxnSpPr>
              <a:cxnSpLocks/>
            </p:cNvCxnSpPr>
            <p:nvPr/>
          </p:nvCxnSpPr>
          <p:spPr>
            <a:xfrm flipV="1">
              <a:off x="8457134" y="2083727"/>
              <a:ext cx="1273016" cy="2291509"/>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214D3444-9768-41DE-8845-A8D621635F80}"/>
              </a:ext>
            </a:extLst>
          </p:cNvPr>
          <p:cNvGrpSpPr/>
          <p:nvPr/>
        </p:nvGrpSpPr>
        <p:grpSpPr>
          <a:xfrm rot="7112395">
            <a:off x="3595181" y="4488985"/>
            <a:ext cx="1247926" cy="453814"/>
            <a:chOff x="4812389" y="2655741"/>
            <a:chExt cx="2307269" cy="312342"/>
          </a:xfrm>
        </p:grpSpPr>
        <p:sp>
          <p:nvSpPr>
            <p:cNvPr id="23" name="Trapezoid 22">
              <a:extLst>
                <a:ext uri="{FF2B5EF4-FFF2-40B4-BE49-F238E27FC236}">
                  <a16:creationId xmlns:a16="http://schemas.microsoft.com/office/drawing/2014/main" id="{FEBFBC6E-D6CB-4B81-BF36-3CD4934B723F}"/>
                </a:ext>
              </a:extLst>
            </p:cNvPr>
            <p:cNvSpPr/>
            <p:nvPr/>
          </p:nvSpPr>
          <p:spPr>
            <a:xfrm rot="10800000">
              <a:off x="4812389" y="2655741"/>
              <a:ext cx="2307269" cy="254540"/>
            </a:xfrm>
            <a:prstGeom prst="trapezoid">
              <a:avLst>
                <a:gd name="adj" fmla="val 433076"/>
              </a:avLst>
            </a:prstGeom>
            <a:gradFill flip="none" rotWithShape="1">
              <a:gsLst>
                <a:gs pos="34000">
                  <a:srgbClr val="FFC000"/>
                </a:gs>
                <a:gs pos="98000">
                  <a:srgbClr val="222D3A"/>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24" name="Arrow: Right 23">
              <a:extLst>
                <a:ext uri="{FF2B5EF4-FFF2-40B4-BE49-F238E27FC236}">
                  <a16:creationId xmlns:a16="http://schemas.microsoft.com/office/drawing/2014/main" id="{01750FE5-69E8-4F7E-998D-2B733D755CEE}"/>
                </a:ext>
              </a:extLst>
            </p:cNvPr>
            <p:cNvSpPr/>
            <p:nvPr/>
          </p:nvSpPr>
          <p:spPr>
            <a:xfrm rot="5400000">
              <a:off x="5896667" y="2615933"/>
              <a:ext cx="151079" cy="553221"/>
            </a:xfrm>
            <a:prstGeom prst="rightArrow">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grpSp>
      <p:pic>
        <p:nvPicPr>
          <p:cNvPr id="4" name="Picture 3" descr="A person fishing on a rocky beach&#10;&#10;Description automatically generated with medium confidence">
            <a:extLst>
              <a:ext uri="{FF2B5EF4-FFF2-40B4-BE49-F238E27FC236}">
                <a16:creationId xmlns:a16="http://schemas.microsoft.com/office/drawing/2014/main" id="{46F9A735-29F9-4A79-B679-A45F298BC1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49593" y="4846725"/>
            <a:ext cx="2282467" cy="1711850"/>
          </a:xfrm>
          <a:prstGeom prst="rect">
            <a:avLst/>
          </a:prstGeom>
        </p:spPr>
      </p:pic>
      <p:sp>
        <p:nvSpPr>
          <p:cNvPr id="20" name="Rectangle 19">
            <a:extLst>
              <a:ext uri="{FF2B5EF4-FFF2-40B4-BE49-F238E27FC236}">
                <a16:creationId xmlns:a16="http://schemas.microsoft.com/office/drawing/2014/main" id="{AE06C855-FF10-4191-A7A9-B0B1F9FBAEC4}"/>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28897234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657699"/>
          </a:xfrm>
        </p:spPr>
        <p:txBody>
          <a:bodyPr>
            <a:normAutofit/>
          </a:bodyPr>
          <a:lstStyle/>
          <a:p>
            <a:r>
              <a:rPr lang="en-US" altLang="en-US" dirty="0"/>
              <a:t>Marine IP: Progress on Milestones</a:t>
            </a:r>
            <a:endParaRPr lang="en-US" dirty="0"/>
          </a:p>
        </p:txBody>
      </p:sp>
      <p:sp>
        <p:nvSpPr>
          <p:cNvPr id="10" name="Text Placeholder 3">
            <a:extLst>
              <a:ext uri="{FF2B5EF4-FFF2-40B4-BE49-F238E27FC236}">
                <a16:creationId xmlns:a16="http://schemas.microsoft.com/office/drawing/2014/main" id="{30A2D88B-F2A5-49AC-AF3B-297A86947E27}"/>
              </a:ext>
            </a:extLst>
          </p:cNvPr>
          <p:cNvSpPr txBox="1">
            <a:spLocks/>
          </p:cNvSpPr>
          <p:nvPr/>
        </p:nvSpPr>
        <p:spPr>
          <a:xfrm>
            <a:off x="350692" y="1220263"/>
            <a:ext cx="11696528"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Complete Field Trials of Arctic-Ready Marine IP System.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Complete data analysis and reporting.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April 30</a:t>
            </a:r>
            <a:endParaRPr kumimoji="0" lang="en-US" sz="2000" b="0" i="0" u="none" strike="noStrike" kern="1200" cap="none" spc="0" normalizeH="0" baseline="0" noProof="0" dirty="0">
              <a:ln>
                <a:noFill/>
              </a:ln>
              <a:solidFill>
                <a:srgbClr val="00FF00"/>
              </a:solidFill>
              <a:effectLst/>
              <a:uLnTx/>
              <a:uFillTx/>
              <a:latin typeface="Franklin Gothic Book" panose="020B0503020102020204" pitchFamily="34" charset="0"/>
              <a:ea typeface="+mn-ea"/>
              <a:cs typeface="+mn-c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endParaRPr>
          </a:p>
          <a:p>
            <a:pPr marL="347472" marR="0" lvl="0" indent="-347472"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347472"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6" name="Rectangle 5">
            <a:extLst>
              <a:ext uri="{FF2B5EF4-FFF2-40B4-BE49-F238E27FC236}">
                <a16:creationId xmlns:a16="http://schemas.microsoft.com/office/drawing/2014/main" id="{29C7C227-FFDE-45AB-ADD6-CB245F9A8ACF}"/>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5" name="Picture 4" descr="A person working on a computer&#10;&#10;Description automatically generated with medium confidence">
            <a:extLst>
              <a:ext uri="{FF2B5EF4-FFF2-40B4-BE49-F238E27FC236}">
                <a16:creationId xmlns:a16="http://schemas.microsoft.com/office/drawing/2014/main" id="{127D19ED-44B5-4188-8623-BA0ADAA9D6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346" y="2484961"/>
            <a:ext cx="3962399" cy="2971799"/>
          </a:xfrm>
          <a:prstGeom prst="rect">
            <a:avLst/>
          </a:prstGeom>
        </p:spPr>
      </p:pic>
      <p:pic>
        <p:nvPicPr>
          <p:cNvPr id="7" name="Picture 6" descr="A picture containing text, sky, outdoor, snow&#10;&#10;Description automatically generated">
            <a:extLst>
              <a:ext uri="{FF2B5EF4-FFF2-40B4-BE49-F238E27FC236}">
                <a16:creationId xmlns:a16="http://schemas.microsoft.com/office/drawing/2014/main" id="{63416537-9ABD-46AE-A43C-C4335C58262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7793" b="19293"/>
          <a:stretch/>
        </p:blipFill>
        <p:spPr>
          <a:xfrm>
            <a:off x="4791246" y="2726303"/>
            <a:ext cx="2310494" cy="3144982"/>
          </a:xfrm>
          <a:prstGeom prst="rect">
            <a:avLst/>
          </a:prstGeom>
        </p:spPr>
      </p:pic>
      <p:pic>
        <p:nvPicPr>
          <p:cNvPr id="8" name="Picture 7" descr="A picture containing outdoor, way&#10;&#10;Description automatically generated">
            <a:extLst>
              <a:ext uri="{FF2B5EF4-FFF2-40B4-BE49-F238E27FC236}">
                <a16:creationId xmlns:a16="http://schemas.microsoft.com/office/drawing/2014/main" id="{FD05D628-84F7-473B-844D-13668D6DB7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2056" y="687787"/>
            <a:ext cx="4038599" cy="3028949"/>
          </a:xfrm>
          <a:prstGeom prst="rect">
            <a:avLst/>
          </a:prstGeom>
        </p:spPr>
      </p:pic>
      <p:pic>
        <p:nvPicPr>
          <p:cNvPr id="4" name="Picture 3" descr="A picture containing sky, outdoor, shore&#10;&#10;Description automatically generated">
            <a:extLst>
              <a:ext uri="{FF2B5EF4-FFF2-40B4-BE49-F238E27FC236}">
                <a16:creationId xmlns:a16="http://schemas.microsoft.com/office/drawing/2014/main" id="{2AA86117-2592-4A7A-974D-741BEEAA7E1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7467" r="124" b="4394"/>
          <a:stretch/>
        </p:blipFill>
        <p:spPr>
          <a:xfrm>
            <a:off x="7487242" y="4081695"/>
            <a:ext cx="4478255" cy="2291395"/>
          </a:xfrm>
          <a:prstGeom prst="rect">
            <a:avLst/>
          </a:prstGeom>
        </p:spPr>
      </p:pic>
    </p:spTree>
    <p:extLst>
      <p:ext uri="{BB962C8B-B14F-4D97-AF65-F5344CB8AC3E}">
        <p14:creationId xmlns:p14="http://schemas.microsoft.com/office/powerpoint/2010/main" val="34799004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352791"/>
            <a:ext cx="9072168" cy="719483"/>
          </a:xfrm>
        </p:spPr>
        <p:txBody>
          <a:bodyPr>
            <a:normAutofit/>
          </a:bodyPr>
          <a:lstStyle/>
          <a:p>
            <a:r>
              <a:rPr lang="en-US" altLang="en-US" dirty="0"/>
              <a:t>Marine IP: Progress on Outcomes/Outputs</a:t>
            </a:r>
            <a:endParaRPr lang="en-US" dirty="0"/>
          </a:p>
        </p:txBody>
      </p:sp>
      <p:sp>
        <p:nvSpPr>
          <p:cNvPr id="8" name="Text Placeholder 3"/>
          <p:cNvSpPr txBox="1">
            <a:spLocks/>
          </p:cNvSpPr>
          <p:nvPr/>
        </p:nvSpPr>
        <p:spPr>
          <a:xfrm>
            <a:off x="350692" y="1208902"/>
            <a:ext cx="11119948" cy="4907418"/>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4488" marR="0" lvl="1" indent="-344488"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Provide test plan for Arctic-Ready Marine IP System.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endParaRPr kumimoji="0" lang="en-US" sz="2000" b="0" i="0" u="none" strike="noStrike" kern="1200" cap="none" spc="0" normalizeH="0" baseline="0" noProof="0" dirty="0">
              <a:ln>
                <a:noFill/>
              </a:ln>
              <a:solidFill>
                <a:srgbClr val="00FF00"/>
              </a:solidFill>
              <a:effectLst/>
              <a:uLnTx/>
              <a:uFillTx/>
              <a:latin typeface="Noto Sans Symbols"/>
              <a:ea typeface="Noto Sans Symbols"/>
              <a:cs typeface="Noto Sans Symbols"/>
            </a:endParaRPr>
          </a:p>
          <a:p>
            <a:pPr marL="342900" marR="0" lvl="0" indent="-34290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2000" b="1" i="1"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Engineering Design Report:</a:t>
            </a:r>
            <a:r>
              <a:rPr kumimoji="0" lang="en-US" sz="2000" b="1"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  </a:t>
            </a: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Provide advanced information for the design parameters for applications of Marine IP with an autonomous underwater vehicle (AUV).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endParaRPr kumimoji="0" lang="en-US" sz="2000" b="0" i="0" u="none" strike="noStrike" kern="1200" cap="none" spc="0" normalizeH="0" baseline="0" noProof="0" dirty="0">
              <a:ln>
                <a:noFill/>
              </a:ln>
              <a:solidFill>
                <a:srgbClr val="00FF00"/>
              </a:solidFill>
              <a:effectLst/>
              <a:uLnTx/>
              <a:uFillTx/>
              <a:latin typeface="Noto Sans Symbols"/>
              <a:ea typeface="Noto Sans Symbols"/>
              <a:cs typeface="Noto Sans Symbols"/>
            </a:endParaRPr>
          </a:p>
          <a:p>
            <a:pPr marL="342900" marR="0" lvl="0" indent="-34290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2000" b="1" i="1"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Arctic-Ready Marine IP System – Hardware</a:t>
            </a:r>
            <a:r>
              <a:rPr kumimoji="0" lang="en-US" sz="2000" b="0" i="1"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 </a:t>
            </a: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Provide a Marine IP measurement field kit designed for use in arctic conditions.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r>
              <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rPr>
              <a:t> </a:t>
            </a:r>
          </a:p>
          <a:p>
            <a:pPr marL="342900" marR="0" lvl="0" indent="-34290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2000" b="1" i="1"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Arctic-Ready Marine IP System – Software</a:t>
            </a:r>
            <a:r>
              <a:rPr kumimoji="0" lang="en-US" sz="2000" b="0" i="1"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 </a:t>
            </a: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Provide a new software interface for data collection using the Marine IP measurement field kit.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Complete</a:t>
            </a:r>
            <a:endParaRPr kumimoji="0" lang="en-US" sz="2000" b="1" i="0" u="none" strike="noStrike" kern="1200" cap="none" spc="0" normalizeH="0" baseline="0" noProof="0" dirty="0">
              <a:ln>
                <a:noFill/>
              </a:ln>
              <a:solidFill>
                <a:srgbClr val="FFFF00"/>
              </a:solidFill>
              <a:effectLst/>
              <a:uLnTx/>
              <a:uFillTx/>
              <a:latin typeface="Franklin Gothic Book" panose="020B0503020102020204" pitchFamily="34" charset="0"/>
              <a:ea typeface="Libre Franklin"/>
              <a:cs typeface="Libre Franklin"/>
            </a:endParaRPr>
          </a:p>
          <a:p>
            <a:pPr marL="342900" marR="0" lvl="0" indent="-34290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2000" b="1" i="1"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Technical Report:</a:t>
            </a: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  Provide DHS with a report with all the results of this research that becomes publicly available.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April 30 </a:t>
            </a:r>
          </a:p>
          <a:p>
            <a:pPr marL="342900" marR="0" lvl="0" indent="-34290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2000" b="1" i="1"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Peer-Reviewed Publications</a:t>
            </a:r>
            <a:r>
              <a:rPr kumimoji="0" lang="en-US" sz="2000" b="1"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  </a:t>
            </a: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Research team will produce draft peer-reviewed scientific publications from this project.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Intended</a:t>
            </a:r>
          </a:p>
          <a:p>
            <a:pPr marL="342900" marR="0" lvl="0" indent="-34290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2000" b="1" i="1"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Publicly Available Data</a:t>
            </a:r>
            <a:r>
              <a:rPr kumimoji="0" lang="en-US" sz="2000" b="1"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  </a:t>
            </a: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Libre Franklin"/>
                <a:cs typeface="Libre Franklin"/>
              </a:rPr>
              <a:t>Researchers (in coordination with ADAC) will ensure all releasable data produced during this project is publicly available within 6 months of project conclusion. </a:t>
            </a:r>
            <a:r>
              <a:rPr kumimoji="0" lang="en-US" sz="2000" b="1" i="0" u="none" strike="noStrike" kern="1200" cap="none" spc="0" normalizeH="0" baseline="0" noProof="0" dirty="0">
                <a:ln>
                  <a:noFill/>
                </a:ln>
                <a:solidFill>
                  <a:srgbClr val="00FF00"/>
                </a:solidFill>
                <a:effectLst/>
                <a:uLnTx/>
                <a:uFillTx/>
                <a:latin typeface="Franklin Gothic Book" panose="020B0503020102020204" pitchFamily="34" charset="0"/>
                <a:ea typeface="Libre Franklin"/>
                <a:cs typeface="Libre Franklin"/>
              </a:rPr>
              <a:t>April 30 </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t>
            </a:r>
          </a:p>
        </p:txBody>
      </p:sp>
      <p:sp>
        <p:nvSpPr>
          <p:cNvPr id="5" name="Rectangle 4">
            <a:extLst>
              <a:ext uri="{FF2B5EF4-FFF2-40B4-BE49-F238E27FC236}">
                <a16:creationId xmlns:a16="http://schemas.microsoft.com/office/drawing/2014/main" id="{051564E5-8ECE-46E2-839C-BA758FA65E0D}"/>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26510904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88516"/>
            <a:ext cx="9072168" cy="670200"/>
          </a:xfrm>
        </p:spPr>
        <p:txBody>
          <a:bodyPr>
            <a:normAutofit/>
          </a:bodyPr>
          <a:lstStyle/>
          <a:p>
            <a:r>
              <a:rPr lang="en-US" altLang="en-US" dirty="0"/>
              <a:t>Marine IP: </a:t>
            </a:r>
            <a:r>
              <a:rPr lang="en-US" dirty="0"/>
              <a:t>Student Contributions</a:t>
            </a:r>
          </a:p>
        </p:txBody>
      </p:sp>
      <p:sp>
        <p:nvSpPr>
          <p:cNvPr id="8" name="Text Placeholder 3"/>
          <p:cNvSpPr txBox="1">
            <a:spLocks/>
          </p:cNvSpPr>
          <p:nvPr/>
        </p:nvSpPr>
        <p:spPr>
          <a:xfrm>
            <a:off x="444497" y="1442593"/>
            <a:ext cx="7901836"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Students did not contribute to this research</a:t>
            </a:r>
          </a:p>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One full-time employee and one part-time employee support this project, driving cable design, build, and testing, as well as supporting data processing and analysis</a:t>
            </a:r>
          </a:p>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2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6" name="Rectangle 5">
            <a:extLst>
              <a:ext uri="{FF2B5EF4-FFF2-40B4-BE49-F238E27FC236}">
                <a16:creationId xmlns:a16="http://schemas.microsoft.com/office/drawing/2014/main" id="{8C6D1F43-D91D-4C1A-9BDF-FEEFE72EFE0A}"/>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27190964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04813"/>
            <a:ext cx="9072168" cy="756553"/>
          </a:xfrm>
        </p:spPr>
        <p:txBody>
          <a:bodyPr>
            <a:normAutofit/>
          </a:bodyPr>
          <a:lstStyle/>
          <a:p>
            <a:r>
              <a:rPr lang="en-US" altLang="en-US" dirty="0"/>
              <a:t>Marine IP: </a:t>
            </a:r>
            <a:r>
              <a:rPr lang="en-US" dirty="0"/>
              <a:t>Update on Transition and TRL</a:t>
            </a:r>
          </a:p>
        </p:txBody>
      </p:sp>
      <p:sp>
        <p:nvSpPr>
          <p:cNvPr id="8" name="Text Placeholder 3"/>
          <p:cNvSpPr txBox="1">
            <a:spLocks/>
          </p:cNvSpPr>
          <p:nvPr/>
        </p:nvSpPr>
        <p:spPr>
          <a:xfrm>
            <a:off x="350692" y="1209972"/>
            <a:ext cx="7682071" cy="443805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The goal of this research is to demonstrate Marine IP technology in a relevant environment to enhance situational awareness for the USCG, DHS and other agencies relating to oil released in open or ice-laden water.</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Steps to transition:</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Demonstration of value and effectiveness for the USCG and other stakeholders through open water and simulated ice environment testing – ADAC Year 6 research.</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Development of commercialized equipment, ruggedized for the Arctic environment – ADAC Year 7-8 research.</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Develop a software interface suitable for USCG usage – ADAC Year 7-8 research.</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200" b="1"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17" name="Picture 16" descr="A picture containing text, yellow, meter&#10;&#10;Description automatically generated">
            <a:extLst>
              <a:ext uri="{FF2B5EF4-FFF2-40B4-BE49-F238E27FC236}">
                <a16:creationId xmlns:a16="http://schemas.microsoft.com/office/drawing/2014/main" id="{5CF387F4-11A5-4A1D-9B33-DA40EFE19F01}"/>
              </a:ext>
            </a:extLst>
          </p:cNvPr>
          <p:cNvPicPr preferRelativeResize="0">
            <a:picLocks noChangeAspect="1"/>
          </p:cNvPicPr>
          <p:nvPr/>
        </p:nvPicPr>
        <p:blipFill>
          <a:blip r:embed="rId3" cstate="print">
            <a:extLst>
              <a:ext uri="{BEBA8EAE-BF5A-486C-A8C5-ECC9F3942E4B}">
                <a14:imgProps xmlns:a14="http://schemas.microsoft.com/office/drawing/2010/main">
                  <a14:imgLayer r:embed="rId4">
                    <a14:imgEffect>
                      <a14:backgroundRemoval t="1018" b="89959" l="1970" r="97889">
                        <a14:foregroundMark x1="8959" y1="15197" x2="8959" y2="15197"/>
                        <a14:foregroundMark x1="5816" y1="14858" x2="5816" y2="14858"/>
                        <a14:foregroundMark x1="6989" y1="2510" x2="6989" y2="2510"/>
                        <a14:foregroundMark x1="1970" y1="11805" x2="1970" y2="11805"/>
                        <a14:foregroundMark x1="44184" y1="1153" x2="44184" y2="1153"/>
                        <a14:foregroundMark x1="6614" y1="1153" x2="6614" y2="1153"/>
                        <a14:foregroundMark x1="43058" y1="59566" x2="43058" y2="59566"/>
                        <a14:foregroundMark x1="36398" y1="53189" x2="36398" y2="53189"/>
                        <a14:foregroundMark x1="29268" y1="52307" x2="29268" y2="52307"/>
                        <a14:foregroundMark x1="34756" y1="51832" x2="34756" y2="51832"/>
                        <a14:foregroundMark x1="47702" y1="52849" x2="47702" y2="52849"/>
                        <a14:foregroundMark x1="47702" y1="59905" x2="47702" y2="59905"/>
                        <a14:foregroundMark x1="38039" y1="76119" x2="38039" y2="76119"/>
                        <a14:foregroundMark x1="49343" y1="72049" x2="49343" y2="72049"/>
                        <a14:foregroundMark x1="46435" y1="72049" x2="46435" y2="72049"/>
                        <a14:foregroundMark x1="44794" y1="49593" x2="44794" y2="49593"/>
                        <a14:foregroundMark x1="72373" y1="41248" x2="72373" y2="41248"/>
                        <a14:foregroundMark x1="74296" y1="47083" x2="74296" y2="47083"/>
                        <a14:foregroundMark x1="73452" y1="58548" x2="73452" y2="58548"/>
                        <a14:foregroundMark x1="74390" y1="33582" x2="74390" y2="33582"/>
                        <a14:foregroundMark x1="38368" y1="73066" x2="38368" y2="73066"/>
                        <a14:foregroundMark x1="36398" y1="72456" x2="36398" y2="72456"/>
                        <a14:foregroundMark x1="49531" y1="47490" x2="26548" y2="46947"/>
                        <a14:foregroundMark x1="26548" y1="46947" x2="23734" y2="55563"/>
                        <a14:foregroundMark x1="23734" y1="55563" x2="26220" y2="76187"/>
                        <a14:foregroundMark x1="26220" y1="76187" x2="30910" y2="80529"/>
                        <a14:foregroundMark x1="30910" y1="80529" x2="43527" y2="79647"/>
                        <a14:foregroundMark x1="43527" y1="79647" x2="48405" y2="83311"/>
                        <a14:foregroundMark x1="48405" y1="83311" x2="51735" y2="51425"/>
                        <a14:foregroundMark x1="51735" y1="51425" x2="49531" y2="45183"/>
                        <a14:foregroundMark x1="49531" y1="45183" x2="47373" y2="46811"/>
                        <a14:foregroundMark x1="34099" y1="55427" x2="34099" y2="55427"/>
                        <a14:foregroundMark x1="31098" y1="53731" x2="31098" y2="53731"/>
                        <a14:foregroundMark x1="30722" y1="50611" x2="30722" y2="50611"/>
                        <a14:foregroundMark x1="31191" y1="48711" x2="31191" y2="48711"/>
                        <a14:foregroundMark x1="30769" y1="48304" x2="30769" y2="48304"/>
                        <a14:foregroundMark x1="32176" y1="47829" x2="32176" y2="47829"/>
                        <a14:foregroundMark x1="36351" y1="49118" x2="36351" y2="49118"/>
                        <a14:foregroundMark x1="36257" y1="50407" x2="36257" y2="50407"/>
                        <a14:foregroundMark x1="36351" y1="52239" x2="36351" y2="52239"/>
                        <a14:foregroundMark x1="36023" y1="57666" x2="36023" y2="57666"/>
                        <a14:foregroundMark x1="38649" y1="71506" x2="38649" y2="71506"/>
                        <a14:foregroundMark x1="40478" y1="69199" x2="35553" y2="68860"/>
                        <a14:foregroundMark x1="35553" y1="68860" x2="32223" y2="74966"/>
                        <a14:foregroundMark x1="32223" y1="74966" x2="37523" y2="77748"/>
                        <a14:foregroundMark x1="37523" y1="77748" x2="40854" y2="72456"/>
                        <a14:foregroundMark x1="40854" y1="72456" x2="40807" y2="70217"/>
                        <a14:foregroundMark x1="47139" y1="73134" x2="47139" y2="73134"/>
                        <a14:foregroundMark x1="48124" y1="71710" x2="48124" y2="71710"/>
                        <a14:foregroundMark x1="47702" y1="71031" x2="47702" y2="71031"/>
                        <a14:foregroundMark x1="46435" y1="72388" x2="46435" y2="72388"/>
                        <a14:foregroundMark x1="44747" y1="71710" x2="44747" y2="71710"/>
                        <a14:foregroundMark x1="55253" y1="66486" x2="55253" y2="66486"/>
                        <a14:foregroundMark x1="53518" y1="59430" x2="53518" y2="59430"/>
                        <a14:foregroundMark x1="48452" y1="50068" x2="48452" y2="50068"/>
                        <a14:foregroundMark x1="53705" y1="49796" x2="53705" y2="49796"/>
                        <a14:foregroundMark x1="57223" y1="50882" x2="57223" y2="50882"/>
                        <a14:foregroundMark x1="58208" y1="52307" x2="58208" y2="52307"/>
                        <a14:foregroundMark x1="56473" y1="50407" x2="56473" y2="50407"/>
                        <a14:foregroundMark x1="57786" y1="51493" x2="57786" y2="51493"/>
                        <a14:foregroundMark x1="58396" y1="53392" x2="58396" y2="53392"/>
                        <a14:foregroundMark x1="57317" y1="55767" x2="57317" y2="55767"/>
                        <a14:foregroundMark x1="55300" y1="57734" x2="55300" y2="57734"/>
                        <a14:foregroundMark x1="54362" y1="58616" x2="54362" y2="58616"/>
                        <a14:foregroundMark x1="56144" y1="56784" x2="56144" y2="56784"/>
                        <a14:foregroundMark x1="86210" y1="54274" x2="86210" y2="54274"/>
                        <a14:foregroundMark x1="79221" y1="29512" x2="79221" y2="29512"/>
                        <a14:foregroundMark x1="81191" y1="33175" x2="81191" y2="33175"/>
                        <a14:foregroundMark x1="68949" y1="30733" x2="68949" y2="30733"/>
                        <a14:foregroundMark x1="62664" y1="25916" x2="62664" y2="25916"/>
                        <a14:foregroundMark x1="64353" y1="23541" x2="64353" y2="23541"/>
                        <a14:foregroundMark x1="83396" y1="23474" x2="83396" y2="23474"/>
                        <a14:foregroundMark x1="88555" y1="23745" x2="88555" y2="23745"/>
                        <a14:foregroundMark x1="92495" y1="56513" x2="92495" y2="56513"/>
                        <a14:foregroundMark x1="90994" y1="55088" x2="90994" y2="55088"/>
                        <a14:foregroundMark x1="88837" y1="54545" x2="88837" y2="54545"/>
                        <a14:foregroundMark x1="87477" y1="54410" x2="87477" y2="54410"/>
                        <a14:foregroundMark x1="88086" y1="54410" x2="88086" y2="54410"/>
                        <a14:foregroundMark x1="90338" y1="54749" x2="90338" y2="54749"/>
                        <a14:foregroundMark x1="92917" y1="58209" x2="92917" y2="58209"/>
                        <a14:foregroundMark x1="93715" y1="60855" x2="93715" y2="60855"/>
                        <a14:foregroundMark x1="93856" y1="62415" x2="93856" y2="62415"/>
                        <a14:foregroundMark x1="94512" y1="70149" x2="94512" y2="70149"/>
                        <a14:foregroundMark x1="96060" y1="70488" x2="96060" y2="70488"/>
                        <a14:foregroundMark x1="97186" y1="68453" x2="97186" y2="68453"/>
                        <a14:foregroundMark x1="97936" y1="64450" x2="97936" y2="64450"/>
                        <a14:foregroundMark x1="97186" y1="60651" x2="97186" y2="60651"/>
                        <a14:foregroundMark x1="95310" y1="58412" x2="95310" y2="58412"/>
                        <a14:foregroundMark x1="94278" y1="57531" x2="94278" y2="57531"/>
                        <a14:foregroundMark x1="92871" y1="56988" x2="92871" y2="56988"/>
                        <a14:foregroundMark x1="75516" y1="36906" x2="75516" y2="36906"/>
                        <a14:foregroundMark x1="74953" y1="28290" x2="74953" y2="28290"/>
                        <a14:foregroundMark x1="70919" y1="25645" x2="67308" y2="30801"/>
                        <a14:foregroundMark x1="67308" y1="30801" x2="69606" y2="48982"/>
                        <a14:foregroundMark x1="69606" y1="48982" x2="74672" y2="55292"/>
                        <a14:foregroundMark x1="74672" y1="55292" x2="78752" y2="50814"/>
                        <a14:foregroundMark x1="78752" y1="50814" x2="82223" y2="41520"/>
                        <a14:foregroundMark x1="82223" y1="41520" x2="81098" y2="34261"/>
                        <a14:foregroundMark x1="81098" y1="34261" x2="69184" y2="27341"/>
                        <a14:foregroundMark x1="42917" y1="68182" x2="43715" y2="75712"/>
                        <a14:foregroundMark x1="43715" y1="75712" x2="48218" y2="72999"/>
                        <a14:foregroundMark x1="48218" y1="72999" x2="43105" y2="68521"/>
                        <a14:foregroundMark x1="43105" y1="68521" x2="42355" y2="68589"/>
                        <a14:foregroundMark x1="43386" y1="58141" x2="38133" y2="59362"/>
                        <a14:foregroundMark x1="38133" y1="59362" x2="40994" y2="65265"/>
                        <a14:foregroundMark x1="40994" y1="65265" x2="45966" y2="64790"/>
                        <a14:foregroundMark x1="45966" y1="64790" x2="43340" y2="58345"/>
                        <a14:foregroundMark x1="43340" y1="58345" x2="41510" y2="58345"/>
                        <a14:foregroundMark x1="48124" y1="60312" x2="47655" y2="60176"/>
                        <a14:foregroundMark x1="48734" y1="59634" x2="44371" y2="62890"/>
                        <a14:foregroundMark x1="44371" y1="62890" x2="48687" y2="66486"/>
                        <a14:foregroundMark x1="48687" y1="66486" x2="48171" y2="60448"/>
                        <a14:foregroundMark x1="38837" y1="60448" x2="42777" y2="65400"/>
                        <a14:foregroundMark x1="42777" y1="65400" x2="39306" y2="59294"/>
                        <a14:foregroundMark x1="29784" y1="54342" x2="24531" y2="55088"/>
                        <a14:foregroundMark x1="24531" y1="55088" x2="26689" y2="62687"/>
                        <a14:foregroundMark x1="26689" y1="62687" x2="33771" y2="65129"/>
                        <a14:foregroundMark x1="33771" y1="65129" x2="38837" y2="64315"/>
                        <a14:foregroundMark x1="38837" y1="64315" x2="35694" y2="56988"/>
                        <a14:foregroundMark x1="35694" y1="56988" x2="30675" y2="54003"/>
                        <a14:foregroundMark x1="19606" y1="89213" x2="19606" y2="89213"/>
                        <a14:foregroundMark x1="15854" y1="88874" x2="15854" y2="88874"/>
                        <a14:foregroundMark x1="21623" y1="88670" x2="21623" y2="88670"/>
                        <a14:foregroundMark x1="49062" y1="89213" x2="49062" y2="89213"/>
                        <a14:foregroundMark x1="34756" y1="89959" x2="34756" y2="89959"/>
                        <a14:foregroundMark x1="36867" y1="89213" x2="36867" y2="89213"/>
                        <a14:foregroundMark x1="31989" y1="88874" x2="31989" y2="88874"/>
                        <a14:foregroundMark x1="30206" y1="89009" x2="30206" y2="89009"/>
                        <a14:foregroundMark x1="47983" y1="10041" x2="47983" y2="10041"/>
                        <a14:foregroundMark x1="94794" y1="57734" x2="94794" y2="57734"/>
                        <a14:foregroundMark x1="93386" y1="58887" x2="93386" y2="58887"/>
                        <a14:foregroundMark x1="93902" y1="68046" x2="93902" y2="68046"/>
                        <a14:foregroundMark x1="97655" y1="66825" x2="97655" y2="66825"/>
                        <a14:foregroundMark x1="91229" y1="57056" x2="91229" y2="57056"/>
                        <a14:foregroundMark x1="85178" y1="63908" x2="85178" y2="63908"/>
                        <a14:foregroundMark x1="84522" y1="66825" x2="84522" y2="66825"/>
                        <a14:foregroundMark x1="87008" y1="60176" x2="87008" y2="60176"/>
                        <a14:foregroundMark x1="89118" y1="57734" x2="89118" y2="57734"/>
                        <a14:foregroundMark x1="90572" y1="57123" x2="90572" y2="57123"/>
                        <a14:foregroundMark x1="87805" y1="59159" x2="87805" y2="59159"/>
                        <a14:foregroundMark x1="88415" y1="58141" x2="88415" y2="58141"/>
                        <a14:foregroundMark x1="89869" y1="57395" x2="89869" y2="57395"/>
                        <a14:foregroundMark x1="84099" y1="70149" x2="84099" y2="70149"/>
                        <a14:foregroundMark x1="83771" y1="73270" x2="83771" y2="73270"/>
                        <a14:foregroundMark x1="83630" y1="75645" x2="83630" y2="75645"/>
                        <a14:foregroundMark x1="83959" y1="71913" x2="83959" y2="71913"/>
                        <a14:foregroundMark x1="84287" y1="68996" x2="84287" y2="68996"/>
                        <a14:foregroundMark x1="82833" y1="78833" x2="82833" y2="78833"/>
                        <a14:foregroundMark x1="79644" y1="82700" x2="79644" y2="82700"/>
                        <a14:foregroundMark x1="77017" y1="83853" x2="77017" y2="83853"/>
                        <a14:foregroundMark x1="73030" y1="81343" x2="73030" y2="81343"/>
                        <a14:foregroundMark x1="78659" y1="83582" x2="78659" y2="83582"/>
                        <a14:foregroundMark x1="74156" y1="82904" x2="74156" y2="82904"/>
                        <a14:foregroundMark x1="73593" y1="82157" x2="73593" y2="82157"/>
                        <a14:foregroundMark x1="75000" y1="83718" x2="75000" y2="83718"/>
                        <a14:foregroundMark x1="71904" y1="79104" x2="71904" y2="79104"/>
                        <a14:foregroundMark x1="70638" y1="76255" x2="70638" y2="76255"/>
                        <a14:foregroundMark x1="72233" y1="79851" x2="72233" y2="79851"/>
                        <a14:foregroundMark x1="68152" y1="73270" x2="68152" y2="73270"/>
                        <a14:foregroundMark x1="69418" y1="74355" x2="69418" y2="74355"/>
                        <a14:foregroundMark x1="69887" y1="75237" x2="69887" y2="75237"/>
                        <a14:foregroundMark x1="64869" y1="73474" x2="64869" y2="73474"/>
                        <a14:foregroundMark x1="66182" y1="72863" x2="66182" y2="72863"/>
                        <a14:foregroundMark x1="61492" y1="76255" x2="61492" y2="76255"/>
                        <a14:foregroundMark x1="63274" y1="74830" x2="63274" y2="74830"/>
                        <a14:foregroundMark x1="59381" y1="77748" x2="59381" y2="77748"/>
                        <a14:foregroundMark x1="56379" y1="78358" x2="56379" y2="78358"/>
                        <a14:foregroundMark x1="54503" y1="77544" x2="54503" y2="77544"/>
                        <a14:foregroundMark x1="57692" y1="78290" x2="57692" y2="78290"/>
                        <a14:foregroundMark x1="55206" y1="78290" x2="55206" y2="78290"/>
                        <a14:foregroundMark x1="53283" y1="76526" x2="53283" y2="76526"/>
                        <a14:foregroundMark x1="57176" y1="53053" x2="57176" y2="53053"/>
                        <a14:foregroundMark x1="23546" y1="88060" x2="23546" y2="88060"/>
                        <a14:backgroundMark x1="86867" y1="56988" x2="86867" y2="56988"/>
                        <a14:backgroundMark x1="56285" y1="51493" x2="56285" y2="51493"/>
                        <a14:backgroundMark x1="57692" y1="52035" x2="57692" y2="52035"/>
                        <a14:backgroundMark x1="53987" y1="54342" x2="53987" y2="54342"/>
                        <a14:backgroundMark x1="2158" y1="2714" x2="2158" y2="2714"/>
                      </a14:backgroundRemoval>
                    </a14:imgEffect>
                  </a14:imgLayer>
                </a14:imgProps>
              </a:ext>
              <a:ext uri="{28A0092B-C50C-407E-A947-70E740481C1C}">
                <a14:useLocalDpi xmlns:a14="http://schemas.microsoft.com/office/drawing/2010/main" val="0"/>
              </a:ext>
            </a:extLst>
          </a:blip>
          <a:stretch>
            <a:fillRect/>
          </a:stretch>
        </p:blipFill>
        <p:spPr>
          <a:xfrm>
            <a:off x="7755665" y="3746308"/>
            <a:ext cx="4220435" cy="2917880"/>
          </a:xfrm>
          <a:prstGeom prst="rect">
            <a:avLst/>
          </a:prstGeom>
        </p:spPr>
      </p:pic>
      <p:pic>
        <p:nvPicPr>
          <p:cNvPr id="18" name="Picture 17" descr="A picture containing outdoor, man, vehicle, water&#10;&#10;Description automatically generated">
            <a:extLst>
              <a:ext uri="{FF2B5EF4-FFF2-40B4-BE49-F238E27FC236}">
                <a16:creationId xmlns:a16="http://schemas.microsoft.com/office/drawing/2014/main" id="{0EE3C826-E894-4A6F-9299-5BF34A52685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937" r="26891"/>
          <a:stretch/>
        </p:blipFill>
        <p:spPr>
          <a:xfrm>
            <a:off x="8985151" y="808489"/>
            <a:ext cx="2990949" cy="2781636"/>
          </a:xfrm>
          <a:prstGeom prst="rect">
            <a:avLst/>
          </a:prstGeom>
          <a:ln>
            <a:noFill/>
          </a:ln>
          <a:effectLst>
            <a:outerShdw blurRad="190500" algn="tl" rotWithShape="0">
              <a:srgbClr val="000000">
                <a:alpha val="70000"/>
              </a:srgbClr>
            </a:outerShdw>
          </a:effectLst>
        </p:spPr>
      </p:pic>
      <p:pic>
        <p:nvPicPr>
          <p:cNvPr id="19" name="Picture 18" descr="A picture containing text, electronics&#10;&#10;Description automatically generated">
            <a:extLst>
              <a:ext uri="{FF2B5EF4-FFF2-40B4-BE49-F238E27FC236}">
                <a16:creationId xmlns:a16="http://schemas.microsoft.com/office/drawing/2014/main" id="{CAA96CC1-C681-467A-9F86-0CEA3C3BF9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22013" y="5803913"/>
            <a:ext cx="1054087" cy="1054087"/>
          </a:xfrm>
          <a:prstGeom prst="rect">
            <a:avLst/>
          </a:prstGeom>
        </p:spPr>
      </p:pic>
      <p:pic>
        <p:nvPicPr>
          <p:cNvPr id="20" name="Picture 19" descr="A screenshot of a computer&#10;&#10;Description automatically generated with low confidence">
            <a:extLst>
              <a:ext uri="{FF2B5EF4-FFF2-40B4-BE49-F238E27FC236}">
                <a16:creationId xmlns:a16="http://schemas.microsoft.com/office/drawing/2014/main" id="{4EC1E3AE-EE1D-4F5B-BE66-D722AA6EBD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08690" y="5889982"/>
            <a:ext cx="1268076" cy="774206"/>
          </a:xfrm>
          <a:prstGeom prst="rect">
            <a:avLst/>
          </a:prstGeom>
        </p:spPr>
      </p:pic>
      <p:sp>
        <p:nvSpPr>
          <p:cNvPr id="9" name="Rectangle 8">
            <a:extLst>
              <a:ext uri="{FF2B5EF4-FFF2-40B4-BE49-F238E27FC236}">
                <a16:creationId xmlns:a16="http://schemas.microsoft.com/office/drawing/2014/main" id="{9E58AC53-6F4A-4E66-8561-E6257E4269A9}"/>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13887418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756553"/>
          </a:xfrm>
        </p:spPr>
        <p:txBody>
          <a:bodyPr>
            <a:normAutofit/>
          </a:bodyPr>
          <a:lstStyle/>
          <a:p>
            <a:r>
              <a:rPr lang="en-US" altLang="en-US" dirty="0"/>
              <a:t>Marine IP: </a:t>
            </a:r>
            <a:r>
              <a:rPr lang="en-US" dirty="0"/>
              <a:t>Next Steps…</a:t>
            </a:r>
          </a:p>
        </p:txBody>
      </p:sp>
      <p:sp>
        <p:nvSpPr>
          <p:cNvPr id="9" name="Rectangle 8">
            <a:extLst>
              <a:ext uri="{FF2B5EF4-FFF2-40B4-BE49-F238E27FC236}">
                <a16:creationId xmlns:a16="http://schemas.microsoft.com/office/drawing/2014/main" id="{DE3DA553-60F5-4A71-B274-954D7135B316}"/>
              </a:ext>
            </a:extLst>
          </p:cNvPr>
          <p:cNvSpPr/>
          <p:nvPr/>
        </p:nvSpPr>
        <p:spPr>
          <a:xfrm>
            <a:off x="350692" y="1384873"/>
            <a:ext cx="5842990" cy="2754600"/>
          </a:xfrm>
          <a:prstGeom prst="rect">
            <a:avLst/>
          </a:prstGeom>
        </p:spPr>
        <p:txBody>
          <a:bodyPr vert="horz" lIns="91440" tIns="45720" rIns="91440" bIns="45720" rtlCol="0">
            <a:noAutofit/>
          </a:bodyPr>
          <a:lstStyle/>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Improved signal clarity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Improved post processing software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Testing range of oils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Autonomous operating system</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Configure hardware for AUV and buoy deployment</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Test in diverse environments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Test on the U.S. Coast Guard Cutter Healy</a:t>
            </a:r>
          </a:p>
        </p:txBody>
      </p:sp>
      <p:pic>
        <p:nvPicPr>
          <p:cNvPr id="4" name="Picture 3" descr="A group of people posing for a picture in the snow&#10;&#10;Description automatically generated">
            <a:extLst>
              <a:ext uri="{FF2B5EF4-FFF2-40B4-BE49-F238E27FC236}">
                <a16:creationId xmlns:a16="http://schemas.microsoft.com/office/drawing/2014/main" id="{407BA096-18FA-4E08-9155-B338621F6F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683" t="18060" r="31684" b="1986"/>
          <a:stretch/>
        </p:blipFill>
        <p:spPr>
          <a:xfrm>
            <a:off x="6450496" y="578991"/>
            <a:ext cx="4845030" cy="4906693"/>
          </a:xfrm>
          <a:prstGeom prst="rect">
            <a:avLst/>
          </a:prstGeom>
        </p:spPr>
      </p:pic>
      <p:sp>
        <p:nvSpPr>
          <p:cNvPr id="11" name="TextBox 10">
            <a:extLst>
              <a:ext uri="{FF2B5EF4-FFF2-40B4-BE49-F238E27FC236}">
                <a16:creationId xmlns:a16="http://schemas.microsoft.com/office/drawing/2014/main" id="{7B41CCDC-2412-43C2-BD9B-2CE04EA16850}"/>
              </a:ext>
            </a:extLst>
          </p:cNvPr>
          <p:cNvSpPr txBox="1"/>
          <p:nvPr/>
        </p:nvSpPr>
        <p:spPr>
          <a:xfrm>
            <a:off x="6341316" y="5485684"/>
            <a:ext cx="5744667" cy="1200329"/>
          </a:xfrm>
          <a:prstGeom prst="rect">
            <a:avLst/>
          </a:prstGeom>
          <a:noFill/>
        </p:spPr>
        <p:txBody>
          <a:bodyPr wrap="square" rtlCol="0">
            <a:spAutoFit/>
          </a:bodyPr>
          <a:lstStyle>
            <a:defPPr>
              <a:defRPr lang="en-US"/>
            </a:defPPr>
            <a:lvl1pPr>
              <a:defRPr>
                <a:solidFill>
                  <a:schemeClr val="bg1">
                    <a:lumMod val="25000"/>
                    <a:lumOff val="75000"/>
                  </a:schemeClr>
                </a:solidFill>
                <a:latin typeface="Franklin Gothic Book" panose="020B05030201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22A37">
                    <a:lumMod val="25000"/>
                    <a:lumOff val="75000"/>
                  </a:srgbClr>
                </a:solidFill>
                <a:effectLst/>
                <a:uLnTx/>
                <a:uFillTx/>
                <a:latin typeface="Franklin Gothic Book" panose="020B0503020102020204" pitchFamily="34" charset="0"/>
                <a:ea typeface="+mn-ea"/>
                <a:cs typeface="+mn-cs"/>
              </a:rPr>
              <a:t>Project team at CRREL during baseline testing.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22A37">
                    <a:lumMod val="25000"/>
                    <a:lumOff val="75000"/>
                  </a:srgbClr>
                </a:solidFill>
                <a:effectLst/>
                <a:uLnTx/>
                <a:uFillTx/>
                <a:latin typeface="Franklin Gothic Book" panose="020B0503020102020204" pitchFamily="34" charset="0"/>
                <a:ea typeface="+mn-ea"/>
                <a:cs typeface="+mn-cs"/>
              </a:rPr>
              <a:t>From L to R: Karin Messenger (USCG), Scott Socolofsky (TA&amp;M), Dana </a:t>
            </a:r>
            <a:r>
              <a:rPr kumimoji="0" lang="en-US" sz="1800" b="0" i="0" u="none" strike="noStrike" kern="1200" cap="none" spc="0" normalizeH="0" baseline="0" noProof="0" dirty="0" err="1">
                <a:ln>
                  <a:noFill/>
                </a:ln>
                <a:solidFill>
                  <a:srgbClr val="222A37">
                    <a:lumMod val="25000"/>
                    <a:lumOff val="75000"/>
                  </a:srgbClr>
                </a:solidFill>
                <a:effectLst/>
                <a:uLnTx/>
                <a:uFillTx/>
                <a:latin typeface="Franklin Gothic Book" panose="020B0503020102020204" pitchFamily="34" charset="0"/>
                <a:ea typeface="+mn-ea"/>
                <a:cs typeface="+mn-cs"/>
              </a:rPr>
              <a:t>Tulis</a:t>
            </a:r>
            <a:r>
              <a:rPr kumimoji="0" lang="en-US" sz="1800" b="0" i="0" u="none" strike="noStrike" kern="1200" cap="none" spc="0" normalizeH="0" baseline="0" noProof="0" dirty="0">
                <a:ln>
                  <a:noFill/>
                </a:ln>
                <a:solidFill>
                  <a:srgbClr val="222A37">
                    <a:lumMod val="25000"/>
                    <a:lumOff val="75000"/>
                  </a:srgbClr>
                </a:solidFill>
                <a:effectLst/>
                <a:uLnTx/>
                <a:uFillTx/>
                <a:latin typeface="Franklin Gothic Book" panose="020B0503020102020204" pitchFamily="34" charset="0"/>
                <a:ea typeface="+mn-ea"/>
                <a:cs typeface="+mn-cs"/>
              </a:rPr>
              <a:t> (USCG), Alexander Balsley (USCG R&amp;D), Kari Walker (Marine IP), Nathan Lamie (CRREL)</a:t>
            </a:r>
          </a:p>
        </p:txBody>
      </p:sp>
      <p:sp>
        <p:nvSpPr>
          <p:cNvPr id="8" name="Rectangle 7">
            <a:extLst>
              <a:ext uri="{FF2B5EF4-FFF2-40B4-BE49-F238E27FC236}">
                <a16:creationId xmlns:a16="http://schemas.microsoft.com/office/drawing/2014/main" id="{2AAEB015-C03A-46AA-89EC-D7DB20D782F5}"/>
              </a:ext>
            </a:extLst>
          </p:cNvPr>
          <p:cNvSpPr/>
          <p:nvPr/>
        </p:nvSpPr>
        <p:spPr>
          <a:xfrm>
            <a:off x="837094" y="4489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
        <p:nvSpPr>
          <p:cNvPr id="7" name="Title 1">
            <a:extLst>
              <a:ext uri="{FF2B5EF4-FFF2-40B4-BE49-F238E27FC236}">
                <a16:creationId xmlns:a16="http://schemas.microsoft.com/office/drawing/2014/main" id="{F966710F-5820-4404-9A99-83FD4965D6B2}"/>
              </a:ext>
            </a:extLst>
          </p:cNvPr>
          <p:cNvSpPr txBox="1">
            <a:spLocks/>
          </p:cNvSpPr>
          <p:nvPr/>
        </p:nvSpPr>
        <p:spPr>
          <a:xfrm>
            <a:off x="2214128" y="4558225"/>
            <a:ext cx="5231486" cy="75655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000" b="1"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3000" b="1"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rPr>
              <a:t>Questions?</a:t>
            </a:r>
            <a:endParaRPr kumimoji="0" lang="en-US" sz="3000" b="1"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endParaRPr>
          </a:p>
        </p:txBody>
      </p:sp>
    </p:spTree>
    <p:extLst>
      <p:ext uri="{BB962C8B-B14F-4D97-AF65-F5344CB8AC3E}">
        <p14:creationId xmlns:p14="http://schemas.microsoft.com/office/powerpoint/2010/main" val="7485073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159" y="3588134"/>
            <a:ext cx="10966450" cy="1412823"/>
          </a:xfrm>
          <a:prstGeom prst="rect">
            <a:avLst/>
          </a:prstGeom>
        </p:spPr>
        <p:txBody>
          <a:bodyPr vert="horz" wrap="square" lIns="0" tIns="13335" rIns="0" bIns="0" rtlCol="0">
            <a:spAutoFit/>
          </a:bodyPr>
          <a:lstStyle/>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6000" b="0" i="0" u="none" strike="noStrike" kern="0" cap="none" spc="0" normalizeH="0" baseline="0" noProof="0" dirty="0">
                <a:ln>
                  <a:noFill/>
                </a:ln>
                <a:solidFill>
                  <a:srgbClr val="FFFF00"/>
                </a:solidFill>
                <a:effectLst/>
                <a:uLnTx/>
                <a:uFillTx/>
                <a:latin typeface="Franklin Gothic Book"/>
                <a:ea typeface="+mn-ea"/>
                <a:cs typeface="+mn-cs"/>
              </a:rPr>
              <a:t>Break</a:t>
            </a:r>
            <a:r>
              <a:rPr kumimoji="0" lang="en-US" sz="4400" b="0" i="0" u="none" strike="noStrike" kern="0" cap="none" spc="0" normalizeH="0" baseline="0" noProof="0" dirty="0">
                <a:ln>
                  <a:noFill/>
                </a:ln>
                <a:solidFill>
                  <a:srgbClr val="FFFF00"/>
                </a:solidFill>
                <a:effectLst/>
                <a:uLnTx/>
                <a:uFillTx/>
                <a:latin typeface="Franklin Gothic Book"/>
                <a:ea typeface="+mn-ea"/>
                <a:cs typeface="+mn-cs"/>
              </a:rPr>
              <a:t> </a:t>
            </a:r>
            <a:br>
              <a:rPr kumimoji="0" lang="en-US" sz="4400" b="0" i="0" u="none" strike="noStrike" kern="0" cap="none" spc="0" normalizeH="0" baseline="0" noProof="0" dirty="0">
                <a:ln>
                  <a:noFill/>
                </a:ln>
                <a:solidFill>
                  <a:srgbClr val="E3E8ED"/>
                </a:solidFill>
                <a:effectLst/>
                <a:uLnTx/>
                <a:uFillTx/>
                <a:latin typeface="Franklin Gothic Book"/>
                <a:ea typeface="+mn-ea"/>
                <a:cs typeface="+mn-cs"/>
              </a:rPr>
            </a:br>
            <a:r>
              <a:rPr kumimoji="0" lang="en-US" sz="4400" b="0" i="0" u="none" strike="noStrike" kern="0" cap="none" spc="0" normalizeH="0" baseline="0" noProof="0" dirty="0">
                <a:ln>
                  <a:noFill/>
                </a:ln>
                <a:solidFill>
                  <a:srgbClr val="E3E8ED"/>
                </a:solidFill>
                <a:effectLst/>
                <a:uLnTx/>
                <a:uFillTx/>
                <a:latin typeface="Franklin Gothic Book"/>
                <a:ea typeface="+mn-ea"/>
                <a:cs typeface="+mn-cs"/>
              </a:rPr>
              <a:t>9:45-9:55 AM AKDT</a:t>
            </a:r>
            <a:br>
              <a:rPr kumimoji="0" lang="en-US" sz="4400" b="0" i="0" u="none" strike="noStrike" kern="0" cap="none" spc="0" normalizeH="0" baseline="0" noProof="0" dirty="0">
                <a:ln>
                  <a:noFill/>
                </a:ln>
                <a:solidFill>
                  <a:srgbClr val="E3E8ED"/>
                </a:solidFill>
                <a:effectLst/>
                <a:uLnTx/>
                <a:uFillTx/>
                <a:latin typeface="Franklin Gothic Book"/>
                <a:ea typeface="+mn-ea"/>
                <a:cs typeface="+mn-cs"/>
              </a:rPr>
            </a:br>
            <a:r>
              <a:rPr kumimoji="0" lang="en-US" sz="4400" b="0" i="0" u="none" strike="noStrike" kern="0" cap="none" spc="0" normalizeH="0" baseline="0" noProof="0" dirty="0">
                <a:ln>
                  <a:noFill/>
                </a:ln>
                <a:solidFill>
                  <a:srgbClr val="E3E8ED"/>
                </a:solidFill>
                <a:effectLst/>
                <a:uLnTx/>
                <a:uFillTx/>
                <a:latin typeface="Franklin Gothic Book"/>
                <a:ea typeface="+mn-ea"/>
                <a:cs typeface="+mn-cs"/>
              </a:rPr>
              <a:t>1:45-1:55 PM EDT</a:t>
            </a:r>
            <a:endParaRPr kumimoji="0" sz="335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marR="0" lvl="0" indent="0" algn="l" defTabSz="914400" rtl="0" eaLnBrk="1" fontAlgn="auto" latinLnBrk="0" hangingPunct="1">
              <a:lnSpc>
                <a:spcPct val="100000"/>
              </a:lnSpc>
              <a:spcBef>
                <a:spcPts val="10"/>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Arctic</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3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Future</a:t>
            </a:r>
            <a:endParaRPr kumimoji="0" sz="10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spTree>
    <p:extLst>
      <p:ext uri="{BB962C8B-B14F-4D97-AF65-F5344CB8AC3E}">
        <p14:creationId xmlns:p14="http://schemas.microsoft.com/office/powerpoint/2010/main" val="8803840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5175" y="2260612"/>
            <a:ext cx="6761408" cy="1362739"/>
          </a:xfrm>
        </p:spPr>
        <p:txBody>
          <a:bodyPr>
            <a:normAutofit fontScale="90000"/>
          </a:bodyPr>
          <a:lstStyle/>
          <a:p>
            <a:br>
              <a:rPr lang="en-US" sz="3600" dirty="0"/>
            </a:br>
            <a:r>
              <a:rPr lang="en-US" sz="2700" dirty="0"/>
              <a:t>ADAC Year 8 Annual Meeting </a:t>
            </a:r>
            <a:br>
              <a:rPr lang="en-US" sz="3600" dirty="0"/>
            </a:br>
            <a:r>
              <a:rPr lang="en-US" sz="3600" dirty="0"/>
              <a:t>ADAC Project Briefing</a:t>
            </a:r>
            <a:br>
              <a:rPr lang="en-US" sz="3600" dirty="0"/>
            </a:br>
            <a:r>
              <a:rPr lang="en-US" sz="3200" b="1" dirty="0">
                <a:solidFill>
                  <a:srgbClr val="FFFF00"/>
                </a:solidFill>
              </a:rPr>
              <a:t>Arctic Facilities and Infrastructure Environmental Change Risk Index (ERI)</a:t>
            </a:r>
            <a:endParaRPr lang="en-US" sz="3000" i="1" dirty="0">
              <a:solidFill>
                <a:srgbClr val="FFFF00"/>
              </a:solidFill>
            </a:endParaRPr>
          </a:p>
        </p:txBody>
      </p:sp>
      <p:sp>
        <p:nvSpPr>
          <p:cNvPr id="4" name="Text Placeholder 3"/>
          <p:cNvSpPr>
            <a:spLocks noGrp="1"/>
          </p:cNvSpPr>
          <p:nvPr>
            <p:ph type="body" sz="quarter" idx="10"/>
          </p:nvPr>
        </p:nvSpPr>
        <p:spPr>
          <a:xfrm>
            <a:off x="1533939" y="3959945"/>
            <a:ext cx="6633644" cy="1571625"/>
          </a:xfrm>
        </p:spPr>
        <p:txBody>
          <a:bodyPr/>
          <a:lstStyle/>
          <a:p>
            <a:r>
              <a:rPr lang="en-US" dirty="0">
                <a:solidFill>
                  <a:srgbClr val="FFFF00"/>
                </a:solidFill>
              </a:rPr>
              <a:t>Dr. Craig Tweedie, University of Texas El Paso</a:t>
            </a:r>
          </a:p>
          <a:p>
            <a:r>
              <a:rPr lang="en-US" dirty="0">
                <a:solidFill>
                  <a:srgbClr val="FFFF00"/>
                </a:solidFill>
              </a:rPr>
              <a:t>Dr. Matt Calhoun, University of Alaska Anchorage</a:t>
            </a:r>
          </a:p>
        </p:txBody>
      </p:sp>
      <p:sp>
        <p:nvSpPr>
          <p:cNvPr id="3" name="Picture Placeholder 2"/>
          <p:cNvSpPr>
            <a:spLocks noGrp="1"/>
          </p:cNvSpPr>
          <p:nvPr>
            <p:ph type="pic" sz="quarter" idx="11"/>
          </p:nvPr>
        </p:nvSpPr>
        <p:spPr/>
      </p:sp>
      <p:pic>
        <p:nvPicPr>
          <p:cNvPr id="5" name="Picture Placeholder 4">
            <a:extLst>
              <a:ext uri="{FF2B5EF4-FFF2-40B4-BE49-F238E27FC236}">
                <a16:creationId xmlns:a16="http://schemas.microsoft.com/office/drawing/2014/main" id="{E81990BD-52BD-6F48-B30D-5475D2BE87E4}"/>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8458200" y="2586037"/>
            <a:ext cx="3733800" cy="2244725"/>
          </a:xfrm>
          <a:prstGeom prst="rect">
            <a:avLst/>
          </a:prstGeom>
          <a:ln w="28575">
            <a:solidFill>
              <a:schemeClr val="tx1"/>
            </a:solidFill>
          </a:ln>
        </p:spPr>
      </p:pic>
    </p:spTree>
    <p:extLst>
      <p:ext uri="{BB962C8B-B14F-4D97-AF65-F5344CB8AC3E}">
        <p14:creationId xmlns:p14="http://schemas.microsoft.com/office/powerpoint/2010/main" val="30828577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5175" y="2260612"/>
            <a:ext cx="6761408" cy="1362739"/>
          </a:xfrm>
        </p:spPr>
        <p:txBody>
          <a:bodyPr>
            <a:normAutofit fontScale="90000"/>
          </a:bodyPr>
          <a:lstStyle/>
          <a:p>
            <a:br>
              <a:rPr lang="en-US" sz="3600" dirty="0"/>
            </a:br>
            <a:r>
              <a:rPr lang="en-US" sz="2700" dirty="0"/>
              <a:t>ADAC Year 8 Annual Meeting </a:t>
            </a:r>
            <a:br>
              <a:rPr lang="en-US" sz="3600" dirty="0"/>
            </a:br>
            <a:r>
              <a:rPr lang="en-US" sz="3600" dirty="0"/>
              <a:t>ADAC Project Briefing</a:t>
            </a:r>
            <a:br>
              <a:rPr lang="en-US" sz="3600" dirty="0"/>
            </a:br>
            <a:r>
              <a:rPr lang="en-US" sz="3200" b="1" dirty="0">
                <a:solidFill>
                  <a:srgbClr val="FFFF00"/>
                </a:solidFill>
              </a:rPr>
              <a:t>Arctic Facilities and Infrastructure Environmental Change Risk Index (ERI)</a:t>
            </a:r>
            <a:endParaRPr lang="en-US" sz="3000" i="1" dirty="0">
              <a:solidFill>
                <a:srgbClr val="FFFF00"/>
              </a:solidFill>
            </a:endParaRPr>
          </a:p>
        </p:txBody>
      </p:sp>
      <p:sp>
        <p:nvSpPr>
          <p:cNvPr id="4" name="Text Placeholder 3"/>
          <p:cNvSpPr>
            <a:spLocks noGrp="1"/>
          </p:cNvSpPr>
          <p:nvPr>
            <p:ph type="body" sz="quarter" idx="10"/>
          </p:nvPr>
        </p:nvSpPr>
        <p:spPr>
          <a:xfrm>
            <a:off x="1533939" y="3959945"/>
            <a:ext cx="6633644" cy="1571625"/>
          </a:xfrm>
        </p:spPr>
        <p:txBody>
          <a:bodyPr/>
          <a:lstStyle/>
          <a:p>
            <a:r>
              <a:rPr lang="en-US" dirty="0">
                <a:solidFill>
                  <a:srgbClr val="FFFF00"/>
                </a:solidFill>
              </a:rPr>
              <a:t>Dr. Craig Tweedie, University of Texas El Paso</a:t>
            </a:r>
          </a:p>
          <a:p>
            <a:r>
              <a:rPr lang="en-US" dirty="0">
                <a:solidFill>
                  <a:srgbClr val="FFFF00"/>
                </a:solidFill>
              </a:rPr>
              <a:t>Dr. Matt Calhoun, University of Alaska Anchorage</a:t>
            </a:r>
          </a:p>
        </p:txBody>
      </p:sp>
      <p:sp>
        <p:nvSpPr>
          <p:cNvPr id="3" name="Picture Placeholder 2"/>
          <p:cNvSpPr>
            <a:spLocks noGrp="1"/>
          </p:cNvSpPr>
          <p:nvPr>
            <p:ph type="pic" sz="quarter" idx="11"/>
          </p:nvPr>
        </p:nvSpPr>
        <p:spPr/>
      </p:sp>
      <p:pic>
        <p:nvPicPr>
          <p:cNvPr id="5" name="Picture Placeholder 4">
            <a:extLst>
              <a:ext uri="{FF2B5EF4-FFF2-40B4-BE49-F238E27FC236}">
                <a16:creationId xmlns:a16="http://schemas.microsoft.com/office/drawing/2014/main" id="{E81990BD-52BD-6F48-B30D-5475D2BE87E4}"/>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8458200" y="2586037"/>
            <a:ext cx="3733800" cy="2244725"/>
          </a:xfrm>
          <a:prstGeom prst="rect">
            <a:avLst/>
          </a:prstGeom>
          <a:ln w="28575">
            <a:solidFill>
              <a:schemeClr val="tx1"/>
            </a:solidFill>
          </a:ln>
        </p:spPr>
      </p:pic>
    </p:spTree>
    <p:extLst>
      <p:ext uri="{BB962C8B-B14F-4D97-AF65-F5344CB8AC3E}">
        <p14:creationId xmlns:p14="http://schemas.microsoft.com/office/powerpoint/2010/main" val="13532359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FBAFA-F960-0C44-BD67-894EC45DA16B}"/>
              </a:ext>
            </a:extLst>
          </p:cNvPr>
          <p:cNvSpPr>
            <a:spLocks noGrp="1"/>
          </p:cNvSpPr>
          <p:nvPr>
            <p:ph type="title"/>
          </p:nvPr>
        </p:nvSpPr>
        <p:spPr>
          <a:xfrm>
            <a:off x="838200" y="361948"/>
            <a:ext cx="10515600" cy="593726"/>
          </a:xfrm>
        </p:spPr>
        <p:txBody>
          <a:bodyPr/>
          <a:lstStyle/>
          <a:p>
            <a:r>
              <a:rPr lang="en-US" dirty="0">
                <a:solidFill>
                  <a:schemeClr val="bg1"/>
                </a:solidFill>
                <a:latin typeface="Arial" panose="020B0604020202020204" pitchFamily="34" charset="0"/>
                <a:cs typeface="Arial" panose="020B0604020202020204" pitchFamily="34" charset="0"/>
              </a:rPr>
              <a:t>Core Research Team</a:t>
            </a:r>
          </a:p>
        </p:txBody>
      </p:sp>
      <p:sp>
        <p:nvSpPr>
          <p:cNvPr id="6" name="Text Placeholder 5">
            <a:extLst>
              <a:ext uri="{FF2B5EF4-FFF2-40B4-BE49-F238E27FC236}">
                <a16:creationId xmlns:a16="http://schemas.microsoft.com/office/drawing/2014/main" id="{8B43B8BD-F866-EC40-9466-432BEB7443BA}"/>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5" name="Picture 4" descr="A person wearing a hat and sunglasses&#10;&#10;Description automatically generated with medium confidence">
            <a:extLst>
              <a:ext uri="{FF2B5EF4-FFF2-40B4-BE49-F238E27FC236}">
                <a16:creationId xmlns:a16="http://schemas.microsoft.com/office/drawing/2014/main" id="{8F1F0A04-8BEB-9A43-875B-60E442E4C66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956190" y="991416"/>
            <a:ext cx="1788769" cy="2167571"/>
          </a:xfrm>
          <a:prstGeom prst="rect">
            <a:avLst/>
          </a:prstGeom>
        </p:spPr>
      </p:pic>
      <p:pic>
        <p:nvPicPr>
          <p:cNvPr id="7" name="Picture 6">
            <a:extLst>
              <a:ext uri="{FF2B5EF4-FFF2-40B4-BE49-F238E27FC236}">
                <a16:creationId xmlns:a16="http://schemas.microsoft.com/office/drawing/2014/main" id="{F3DF8F91-9A14-3849-A62D-89000D3B6CDB}"/>
              </a:ext>
            </a:extLst>
          </p:cNvPr>
          <p:cNvPicPr>
            <a:picLocks noChangeAspect="1"/>
          </p:cNvPicPr>
          <p:nvPr/>
        </p:nvPicPr>
        <p:blipFill>
          <a:blip r:embed="rId3"/>
          <a:stretch>
            <a:fillRect/>
          </a:stretch>
        </p:blipFill>
        <p:spPr>
          <a:xfrm>
            <a:off x="2936893" y="991416"/>
            <a:ext cx="1538276" cy="2167571"/>
          </a:xfrm>
          <a:prstGeom prst="rect">
            <a:avLst/>
          </a:prstGeom>
        </p:spPr>
      </p:pic>
      <p:pic>
        <p:nvPicPr>
          <p:cNvPr id="8" name="Picture 7">
            <a:extLst>
              <a:ext uri="{FF2B5EF4-FFF2-40B4-BE49-F238E27FC236}">
                <a16:creationId xmlns:a16="http://schemas.microsoft.com/office/drawing/2014/main" id="{354CEC0A-2463-134A-80E5-95FC1F128C78}"/>
              </a:ext>
            </a:extLst>
          </p:cNvPr>
          <p:cNvPicPr>
            <a:picLocks noChangeAspect="1"/>
          </p:cNvPicPr>
          <p:nvPr/>
        </p:nvPicPr>
        <p:blipFill>
          <a:blip r:embed="rId4"/>
          <a:stretch>
            <a:fillRect/>
          </a:stretch>
        </p:blipFill>
        <p:spPr>
          <a:xfrm>
            <a:off x="6621748" y="991416"/>
            <a:ext cx="1560651" cy="2167571"/>
          </a:xfrm>
          <a:prstGeom prst="rect">
            <a:avLst/>
          </a:prstGeom>
        </p:spPr>
      </p:pic>
      <p:pic>
        <p:nvPicPr>
          <p:cNvPr id="9" name="Picture 8">
            <a:extLst>
              <a:ext uri="{FF2B5EF4-FFF2-40B4-BE49-F238E27FC236}">
                <a16:creationId xmlns:a16="http://schemas.microsoft.com/office/drawing/2014/main" id="{CC4AC4DA-98A9-5C4B-82FD-E0FDE6A2D5E5}"/>
              </a:ext>
            </a:extLst>
          </p:cNvPr>
          <p:cNvPicPr>
            <a:picLocks noChangeAspect="1"/>
          </p:cNvPicPr>
          <p:nvPr/>
        </p:nvPicPr>
        <p:blipFill>
          <a:blip r:embed="rId5"/>
          <a:stretch>
            <a:fillRect/>
          </a:stretch>
        </p:blipFill>
        <p:spPr>
          <a:xfrm>
            <a:off x="8374333" y="991416"/>
            <a:ext cx="1455595" cy="2167571"/>
          </a:xfrm>
          <a:prstGeom prst="rect">
            <a:avLst/>
          </a:prstGeom>
        </p:spPr>
      </p:pic>
      <p:pic>
        <p:nvPicPr>
          <p:cNvPr id="10" name="Picture 9">
            <a:extLst>
              <a:ext uri="{FF2B5EF4-FFF2-40B4-BE49-F238E27FC236}">
                <a16:creationId xmlns:a16="http://schemas.microsoft.com/office/drawing/2014/main" id="{C1975DC8-C0F3-9C4E-A2B8-DFE6C587D4F9}"/>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4667103" y="991416"/>
            <a:ext cx="1762711" cy="2167571"/>
          </a:xfrm>
          <a:prstGeom prst="rect">
            <a:avLst/>
          </a:prstGeom>
        </p:spPr>
      </p:pic>
      <p:pic>
        <p:nvPicPr>
          <p:cNvPr id="11" name="Picture 10">
            <a:extLst>
              <a:ext uri="{FF2B5EF4-FFF2-40B4-BE49-F238E27FC236}">
                <a16:creationId xmlns:a16="http://schemas.microsoft.com/office/drawing/2014/main" id="{78B7B7CC-686D-8743-993D-0971221E6098}"/>
              </a:ext>
            </a:extLst>
          </p:cNvPr>
          <p:cNvPicPr>
            <a:picLocks noChangeAspect="1"/>
          </p:cNvPicPr>
          <p:nvPr/>
        </p:nvPicPr>
        <p:blipFill>
          <a:blip r:embed="rId7"/>
          <a:stretch>
            <a:fillRect/>
          </a:stretch>
        </p:blipFill>
        <p:spPr>
          <a:xfrm>
            <a:off x="6089650" y="3310106"/>
            <a:ext cx="12700" cy="12700"/>
          </a:xfrm>
          <a:prstGeom prst="rect">
            <a:avLst/>
          </a:prstGeom>
        </p:spPr>
      </p:pic>
      <p:pic>
        <p:nvPicPr>
          <p:cNvPr id="12" name="Picture 11">
            <a:extLst>
              <a:ext uri="{FF2B5EF4-FFF2-40B4-BE49-F238E27FC236}">
                <a16:creationId xmlns:a16="http://schemas.microsoft.com/office/drawing/2014/main" id="{B8ABE9AB-E825-C942-8255-613EF27DB9A9}"/>
              </a:ext>
            </a:extLst>
          </p:cNvPr>
          <p:cNvPicPr>
            <a:picLocks noChangeAspect="1"/>
          </p:cNvPicPr>
          <p:nvPr/>
        </p:nvPicPr>
        <p:blipFill>
          <a:blip r:embed="rId7"/>
          <a:stretch>
            <a:fillRect/>
          </a:stretch>
        </p:blipFill>
        <p:spPr>
          <a:xfrm>
            <a:off x="6089650" y="3310106"/>
            <a:ext cx="12700" cy="12700"/>
          </a:xfrm>
          <a:prstGeom prst="rect">
            <a:avLst/>
          </a:prstGeom>
        </p:spPr>
      </p:pic>
      <p:pic>
        <p:nvPicPr>
          <p:cNvPr id="16" name="Picture 15" descr="A person wearing glasses&#10;&#10;Description automatically generated with medium confidence">
            <a:extLst>
              <a:ext uri="{FF2B5EF4-FFF2-40B4-BE49-F238E27FC236}">
                <a16:creationId xmlns:a16="http://schemas.microsoft.com/office/drawing/2014/main" id="{BF8C3F37-B547-EC49-86EB-2C612F1FB114}"/>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4673063" y="4626065"/>
            <a:ext cx="1422937" cy="1901081"/>
          </a:xfrm>
          <a:prstGeom prst="rect">
            <a:avLst/>
          </a:prstGeom>
        </p:spPr>
      </p:pic>
      <p:pic>
        <p:nvPicPr>
          <p:cNvPr id="18" name="Picture 17" descr="A person smiling for the camera&#10;&#10;Description automatically generated with low confidence">
            <a:extLst>
              <a:ext uri="{FF2B5EF4-FFF2-40B4-BE49-F238E27FC236}">
                <a16:creationId xmlns:a16="http://schemas.microsoft.com/office/drawing/2014/main" id="{A9143410-E7A4-2F47-AB7D-9EA220DD4E90}"/>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10021862" y="991416"/>
            <a:ext cx="1628860" cy="2167571"/>
          </a:xfrm>
          <a:prstGeom prst="rect">
            <a:avLst/>
          </a:prstGeom>
        </p:spPr>
      </p:pic>
      <p:sp>
        <p:nvSpPr>
          <p:cNvPr id="21" name="TextBox 20">
            <a:extLst>
              <a:ext uri="{FF2B5EF4-FFF2-40B4-BE49-F238E27FC236}">
                <a16:creationId xmlns:a16="http://schemas.microsoft.com/office/drawing/2014/main" id="{1A647348-B7B6-7748-8D66-B07C8C60CF40}"/>
              </a:ext>
            </a:extLst>
          </p:cNvPr>
          <p:cNvSpPr txBox="1"/>
          <p:nvPr/>
        </p:nvSpPr>
        <p:spPr>
          <a:xfrm>
            <a:off x="943534" y="3190082"/>
            <a:ext cx="1801425"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Dr. Craig Tweedie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University of Texas El Paso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23" name="TextBox 22">
            <a:extLst>
              <a:ext uri="{FF2B5EF4-FFF2-40B4-BE49-F238E27FC236}">
                <a16:creationId xmlns:a16="http://schemas.microsoft.com/office/drawing/2014/main" id="{DC440B91-DADA-1B40-9C31-116B0B02CE70}"/>
              </a:ext>
            </a:extLst>
          </p:cNvPr>
          <p:cNvSpPr txBox="1"/>
          <p:nvPr/>
        </p:nvSpPr>
        <p:spPr>
          <a:xfrm>
            <a:off x="2931086" y="3190082"/>
            <a:ext cx="152557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Dr. Matt Calhoun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University of Alaska Anchorage</a:t>
            </a:r>
          </a:p>
        </p:txBody>
      </p:sp>
      <p:sp>
        <p:nvSpPr>
          <p:cNvPr id="24" name="TextBox 23">
            <a:extLst>
              <a:ext uri="{FF2B5EF4-FFF2-40B4-BE49-F238E27FC236}">
                <a16:creationId xmlns:a16="http://schemas.microsoft.com/office/drawing/2014/main" id="{22A08E8A-8B91-0E4E-B567-31458693CEA1}"/>
              </a:ext>
            </a:extLst>
          </p:cNvPr>
          <p:cNvSpPr txBox="1"/>
          <p:nvPr/>
        </p:nvSpPr>
        <p:spPr>
          <a:xfrm>
            <a:off x="4666784" y="3190082"/>
            <a:ext cx="17343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Dr. Ben Jones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University of Alaska Fairbanks</a:t>
            </a:r>
          </a:p>
        </p:txBody>
      </p:sp>
      <p:sp>
        <p:nvSpPr>
          <p:cNvPr id="25" name="TextBox 24">
            <a:extLst>
              <a:ext uri="{FF2B5EF4-FFF2-40B4-BE49-F238E27FC236}">
                <a16:creationId xmlns:a16="http://schemas.microsoft.com/office/drawing/2014/main" id="{1215922B-F4A2-564B-808F-E76CD902ADE8}"/>
              </a:ext>
            </a:extLst>
          </p:cNvPr>
          <p:cNvSpPr txBox="1"/>
          <p:nvPr/>
        </p:nvSpPr>
        <p:spPr>
          <a:xfrm>
            <a:off x="6621748" y="3190082"/>
            <a:ext cx="156065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Dr. Molly </a:t>
            </a:r>
            <a:r>
              <a:rPr kumimoji="0" lang="en-US" sz="1600" b="1"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Grear</a:t>
            </a:r>
            <a:endPar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Pacific NW National Laboratories</a:t>
            </a:r>
          </a:p>
        </p:txBody>
      </p:sp>
      <p:sp>
        <p:nvSpPr>
          <p:cNvPr id="26" name="TextBox 25">
            <a:extLst>
              <a:ext uri="{FF2B5EF4-FFF2-40B4-BE49-F238E27FC236}">
                <a16:creationId xmlns:a16="http://schemas.microsoft.com/office/drawing/2014/main" id="{89D6FD27-7968-6E46-B659-F7C394B1D9B3}"/>
              </a:ext>
            </a:extLst>
          </p:cNvPr>
          <p:cNvSpPr txBox="1"/>
          <p:nvPr/>
        </p:nvSpPr>
        <p:spPr>
          <a:xfrm>
            <a:off x="8374333" y="3158988"/>
            <a:ext cx="145559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Nagruk</a:t>
            </a: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600" b="1"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Harcharek</a:t>
            </a:r>
            <a:endPar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Ukpeaġvik</a:t>
            </a: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600" b="0" i="1"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Iñupiat</a:t>
            </a: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Corporation</a:t>
            </a:r>
          </a:p>
        </p:txBody>
      </p:sp>
      <p:sp>
        <p:nvSpPr>
          <p:cNvPr id="27" name="TextBox 26">
            <a:extLst>
              <a:ext uri="{FF2B5EF4-FFF2-40B4-BE49-F238E27FC236}">
                <a16:creationId xmlns:a16="http://schemas.microsoft.com/office/drawing/2014/main" id="{C947EABE-5DB5-1248-B997-17E03A011E19}"/>
              </a:ext>
            </a:extLst>
          </p:cNvPr>
          <p:cNvSpPr txBox="1"/>
          <p:nvPr/>
        </p:nvSpPr>
        <p:spPr>
          <a:xfrm>
            <a:off x="10020020" y="3190082"/>
            <a:ext cx="159264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Kelsey Frazier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ADAC</a:t>
            </a:r>
          </a:p>
        </p:txBody>
      </p:sp>
      <p:sp>
        <p:nvSpPr>
          <p:cNvPr id="30" name="TextBox 29">
            <a:extLst>
              <a:ext uri="{FF2B5EF4-FFF2-40B4-BE49-F238E27FC236}">
                <a16:creationId xmlns:a16="http://schemas.microsoft.com/office/drawing/2014/main" id="{6D7C8BDD-96F7-384D-ACA4-88B03A2F2EF3}"/>
              </a:ext>
            </a:extLst>
          </p:cNvPr>
          <p:cNvSpPr txBox="1"/>
          <p:nvPr/>
        </p:nvSpPr>
        <p:spPr>
          <a:xfrm>
            <a:off x="6140815" y="5537477"/>
            <a:ext cx="173439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Caitlynn Hanna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ADAC Undergraduate Fellow (UAF)</a:t>
            </a:r>
          </a:p>
        </p:txBody>
      </p:sp>
      <p:sp>
        <p:nvSpPr>
          <p:cNvPr id="32" name="TextBox 31">
            <a:extLst>
              <a:ext uri="{FF2B5EF4-FFF2-40B4-BE49-F238E27FC236}">
                <a16:creationId xmlns:a16="http://schemas.microsoft.com/office/drawing/2014/main" id="{23B86F70-927C-1045-8DDB-447E329529EE}"/>
              </a:ext>
            </a:extLst>
          </p:cNvPr>
          <p:cNvSpPr txBox="1"/>
          <p:nvPr/>
        </p:nvSpPr>
        <p:spPr>
          <a:xfrm>
            <a:off x="9769064" y="5576605"/>
            <a:ext cx="184360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Brenda Almanza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ADAC Undergraduate Fellow (UTEP)</a:t>
            </a:r>
          </a:p>
        </p:txBody>
      </p:sp>
      <p:pic>
        <p:nvPicPr>
          <p:cNvPr id="31" name="Picture 30">
            <a:extLst>
              <a:ext uri="{FF2B5EF4-FFF2-40B4-BE49-F238E27FC236}">
                <a16:creationId xmlns:a16="http://schemas.microsoft.com/office/drawing/2014/main" id="{E6B4065C-1E6E-2549-9939-77179AC945E5}"/>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8374333" y="4626065"/>
            <a:ext cx="1349916" cy="1988630"/>
          </a:xfrm>
          <a:prstGeom prst="rect">
            <a:avLst/>
          </a:prstGeom>
        </p:spPr>
      </p:pic>
      <p:sp>
        <p:nvSpPr>
          <p:cNvPr id="22" name="Title 1">
            <a:extLst>
              <a:ext uri="{FF2B5EF4-FFF2-40B4-BE49-F238E27FC236}">
                <a16:creationId xmlns:a16="http://schemas.microsoft.com/office/drawing/2014/main" id="{AD71BF26-8C55-8048-BC12-BB12D9207B88}"/>
              </a:ext>
            </a:extLst>
          </p:cNvPr>
          <p:cNvSpPr txBox="1">
            <a:spLocks/>
          </p:cNvSpPr>
          <p:nvPr/>
        </p:nvSpPr>
        <p:spPr>
          <a:xfrm>
            <a:off x="838200" y="457199"/>
            <a:ext cx="10515600" cy="59372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000" b="1"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E4E8EE"/>
                </a:solidFill>
                <a:effectLst/>
                <a:uLnTx/>
                <a:uFillTx/>
                <a:latin typeface="Franklin Gothic Book" panose="020B0503020102020204" pitchFamily="34" charset="0"/>
                <a:ea typeface="+mj-ea"/>
                <a:cs typeface="+mj-cs"/>
              </a:rPr>
              <a:t>Research Team</a:t>
            </a:r>
            <a:endParaRPr kumimoji="0" lang="en-US" sz="3000" b="1"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spTree>
    <p:extLst>
      <p:ext uri="{BB962C8B-B14F-4D97-AF65-F5344CB8AC3E}">
        <p14:creationId xmlns:p14="http://schemas.microsoft.com/office/powerpoint/2010/main" val="1862087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FBAFA-F960-0C44-BD67-894EC45DA16B}"/>
              </a:ext>
            </a:extLst>
          </p:cNvPr>
          <p:cNvSpPr>
            <a:spLocks noGrp="1"/>
          </p:cNvSpPr>
          <p:nvPr>
            <p:ph type="title"/>
          </p:nvPr>
        </p:nvSpPr>
        <p:spPr/>
        <p:txBody>
          <a:bodyPr/>
          <a:lstStyle/>
          <a:p>
            <a:r>
              <a:rPr lang="en-US" dirty="0">
                <a:cs typeface="Arial" panose="020B0604020202020204" pitchFamily="34" charset="0"/>
              </a:rPr>
              <a:t>Project Advisors &amp; Stakeholders</a:t>
            </a:r>
            <a:endParaRPr lang="en-US" dirty="0"/>
          </a:p>
        </p:txBody>
      </p:sp>
      <p:sp>
        <p:nvSpPr>
          <p:cNvPr id="4" name="Text Placeholder 3">
            <a:extLst>
              <a:ext uri="{FF2B5EF4-FFF2-40B4-BE49-F238E27FC236}">
                <a16:creationId xmlns:a16="http://schemas.microsoft.com/office/drawing/2014/main" id="{37043622-F3D4-EF49-B5A1-20FB57DC00D2}"/>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
        <p:nvSpPr>
          <p:cNvPr id="7" name="Text Placeholder 2">
            <a:extLst>
              <a:ext uri="{FF2B5EF4-FFF2-40B4-BE49-F238E27FC236}">
                <a16:creationId xmlns:a16="http://schemas.microsoft.com/office/drawing/2014/main" id="{F4D4028B-3AE8-7046-AC4C-721EEBDD868E}"/>
              </a:ext>
            </a:extLst>
          </p:cNvPr>
          <p:cNvSpPr txBox="1">
            <a:spLocks/>
          </p:cNvSpPr>
          <p:nvPr/>
        </p:nvSpPr>
        <p:spPr>
          <a:xfrm>
            <a:off x="838199" y="1146176"/>
            <a:ext cx="11116733" cy="4837935"/>
          </a:xfrm>
          <a:prstGeom prst="rect">
            <a:avLst/>
          </a:prstGeom>
        </p:spPr>
        <p:txBody>
          <a:bodyPr vert="horz" lIns="91440" tIns="45720" rIns="91440" bIns="45720" numCol="2" rtlCol="0">
            <a:normAutofit fontScale="92500" lnSpcReduction="20000"/>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r>
              <a:rPr kumimoji="0" lang="en-US" sz="2200" b="0" i="0" u="sng"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Project Advisors</a:t>
            </a: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Tom Douglas</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Cold Regions Research and Engineering Laboratory, Ft Wainwright AK</a:t>
            </a: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Givey</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Kochanowski</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Alaska Senior Advisor for the U.S. Department of Energy (DOE) Office of Indian Energy, Anchorage, AK</a:t>
            </a:r>
          </a:p>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r>
              <a:rPr kumimoji="0" lang="en-US" sz="2200" b="0" i="0" u="sng"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Project Evaluator</a:t>
            </a: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Dr. Nancy </a:t>
            </a:r>
            <a:r>
              <a:rPr kumimoji="0" lang="en-US" sz="1800" b="1"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Kinner</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University of New Hampshire, Durham, NH</a:t>
            </a: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r>
              <a:rPr kumimoji="0" lang="en-US" sz="2200" b="0" i="0" u="sng"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Project Champion</a:t>
            </a: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MSTC Hugo Gaytan</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Office of Port and Facility Compliance CG-FAC, Headquarters U.S. Coast Guard, Washington, D.C</a:t>
            </a:r>
            <a:endPar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MSTC Douglas Furman</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Office of Port and Facility Compliance CG-FAC, Headquarters U.S. Coast Guard, Washington, D.C.</a:t>
            </a:r>
          </a:p>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endParaRPr kumimoji="0" lang="en-US" sz="1800" b="0"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endParaRPr kumimoji="0" lang="en-US" sz="1800" b="0"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r>
              <a:rPr kumimoji="0" lang="en-US" sz="2200" b="0" i="0" u="sng"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Project Stakeholders</a:t>
            </a: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Mr. Dan Lawrence</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CG-OES, HQ USCG Washington D.C.</a:t>
            </a: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CDR Wes James</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Office of Marine Environmental Response CG-MER, HQ USCG Washington D.C.</a:t>
            </a: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Mr. Shannon Jenkins</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Senior Arctic Policy Advisor, CG 5PW, HQ USCG Washington D.C.</a:t>
            </a: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Dr. Phil </a:t>
            </a:r>
            <a:r>
              <a:rPr kumimoji="0" lang="en-US" sz="1800" b="1"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McGillivary</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Science Advisor USCG Pac Area, Alameda CA</a:t>
            </a: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Mr. Phil Thorne</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Arctic Planner, USCG District 17, Juneau, AK</a:t>
            </a: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Mr. Mark Everett</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USCG District 17, Juneau, AK</a:t>
            </a:r>
          </a:p>
          <a:p>
            <a:pPr marL="571500" marR="0" lvl="0" indent="-279400" algn="l" defTabSz="914400" rtl="0" eaLnBrk="1" fontAlgn="auto" latinLnBrk="0" hangingPunct="1">
              <a:lnSpc>
                <a:spcPct val="100000"/>
              </a:lnSpc>
              <a:spcBef>
                <a:spcPts val="2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LCDR </a:t>
            </a:r>
            <a:r>
              <a:rPr kumimoji="0" lang="en-US" sz="1800" b="1"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Jereme</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1"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Arial" panose="020B0604020202020204" pitchFamily="34" charset="0"/>
              </a:rPr>
              <a:t>Altendorf</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a:t>
            </a: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USCG District 17 Sector Anchorage, AK</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p:txBody>
      </p:sp>
    </p:spTree>
    <p:extLst>
      <p:ext uri="{BB962C8B-B14F-4D97-AF65-F5344CB8AC3E}">
        <p14:creationId xmlns:p14="http://schemas.microsoft.com/office/powerpoint/2010/main" val="4087888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D66B-5682-044B-897A-E998D035E2A5}"/>
              </a:ext>
            </a:extLst>
          </p:cNvPr>
          <p:cNvSpPr>
            <a:spLocks noGrp="1"/>
          </p:cNvSpPr>
          <p:nvPr>
            <p:ph type="title"/>
          </p:nvPr>
        </p:nvSpPr>
        <p:spPr/>
        <p:txBody>
          <a:bodyPr/>
          <a:lstStyle/>
          <a:p>
            <a:r>
              <a:rPr lang="en-US" dirty="0">
                <a:cs typeface="Arial" panose="020B0604020202020204" pitchFamily="34" charset="0"/>
              </a:rPr>
              <a:t>Baseline – Geographic Challenges</a:t>
            </a:r>
          </a:p>
        </p:txBody>
      </p:sp>
      <p:sp>
        <p:nvSpPr>
          <p:cNvPr id="3" name="Text Placeholder 2">
            <a:extLst>
              <a:ext uri="{FF2B5EF4-FFF2-40B4-BE49-F238E27FC236}">
                <a16:creationId xmlns:a16="http://schemas.microsoft.com/office/drawing/2014/main" id="{5F4BB8D2-E517-C849-B77A-B15726BC7FF5}"/>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grpSp>
        <p:nvGrpSpPr>
          <p:cNvPr id="4" name="Group 3">
            <a:extLst>
              <a:ext uri="{FF2B5EF4-FFF2-40B4-BE49-F238E27FC236}">
                <a16:creationId xmlns:a16="http://schemas.microsoft.com/office/drawing/2014/main" id="{73CADAFD-CEB8-6246-9F12-51D458825E33}"/>
              </a:ext>
            </a:extLst>
          </p:cNvPr>
          <p:cNvGrpSpPr/>
          <p:nvPr/>
        </p:nvGrpSpPr>
        <p:grpSpPr>
          <a:xfrm>
            <a:off x="6380019" y="1157288"/>
            <a:ext cx="5811981" cy="5019675"/>
            <a:chOff x="4648199" y="681037"/>
            <a:chExt cx="7079673" cy="5943603"/>
          </a:xfrm>
        </p:grpSpPr>
        <p:pic>
          <p:nvPicPr>
            <p:cNvPr id="5" name="Picture 2" descr="Alaska Political Map | Large Printable and Standard Map | WhatsAnswer">
              <a:extLst>
                <a:ext uri="{FF2B5EF4-FFF2-40B4-BE49-F238E27FC236}">
                  <a16:creationId xmlns:a16="http://schemas.microsoft.com/office/drawing/2014/main" id="{927C083B-D256-B049-829D-D8B9099F9E0C}"/>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4648199" y="681037"/>
              <a:ext cx="7079673" cy="5943603"/>
            </a:xfrm>
            <a:prstGeom prst="rect">
              <a:avLst/>
            </a:prstGeom>
            <a:noFill/>
            <a:extLst>
              <a:ext uri="{909E8E84-426E-40DD-AFC4-6F175D3DCCD1}">
                <a14:hiddenFill xmlns:a14="http://schemas.microsoft.com/office/drawing/2010/main">
                  <a:solidFill>
                    <a:srgbClr val="FFFFFF"/>
                  </a:solidFill>
                </a14:hiddenFill>
              </a:ext>
            </a:extLst>
          </p:spPr>
        </p:pic>
        <p:sp>
          <p:nvSpPr>
            <p:cNvPr id="6" name="5-Point Star 5">
              <a:extLst>
                <a:ext uri="{FF2B5EF4-FFF2-40B4-BE49-F238E27FC236}">
                  <a16:creationId xmlns:a16="http://schemas.microsoft.com/office/drawing/2014/main" id="{4CC77DC4-2FBB-7248-84F8-5B3991A69A6B}"/>
                </a:ext>
              </a:extLst>
            </p:cNvPr>
            <p:cNvSpPr/>
            <p:nvPr/>
          </p:nvSpPr>
          <p:spPr>
            <a:xfrm>
              <a:off x="7980218" y="2369127"/>
              <a:ext cx="304800" cy="249382"/>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8C3D0A5-30C5-8641-B4CF-F27BE78E3BAF}"/>
                </a:ext>
              </a:extLst>
            </p:cNvPr>
            <p:cNvPicPr>
              <a:picLocks noChangeAspect="1"/>
            </p:cNvPicPr>
            <p:nvPr/>
          </p:nvPicPr>
          <p:blipFill>
            <a:blip r:embed="rId3"/>
            <a:stretch>
              <a:fillRect/>
            </a:stretch>
          </p:blipFill>
          <p:spPr>
            <a:xfrm>
              <a:off x="7075632" y="5048828"/>
              <a:ext cx="368300" cy="279400"/>
            </a:xfrm>
            <a:prstGeom prst="rect">
              <a:avLst/>
            </a:prstGeom>
          </p:spPr>
        </p:pic>
        <p:pic>
          <p:nvPicPr>
            <p:cNvPr id="8" name="Picture 7">
              <a:extLst>
                <a:ext uri="{FF2B5EF4-FFF2-40B4-BE49-F238E27FC236}">
                  <a16:creationId xmlns:a16="http://schemas.microsoft.com/office/drawing/2014/main" id="{71945ED2-945B-2647-B0A2-95CC69E60909}"/>
                </a:ext>
              </a:extLst>
            </p:cNvPr>
            <p:cNvPicPr>
              <a:picLocks noChangeAspect="1"/>
            </p:cNvPicPr>
            <p:nvPr/>
          </p:nvPicPr>
          <p:blipFill>
            <a:blip r:embed="rId3"/>
            <a:stretch>
              <a:fillRect/>
            </a:stretch>
          </p:blipFill>
          <p:spPr>
            <a:xfrm>
              <a:off x="7611918" y="2835420"/>
              <a:ext cx="368300" cy="279400"/>
            </a:xfrm>
            <a:prstGeom prst="rect">
              <a:avLst/>
            </a:prstGeom>
          </p:spPr>
        </p:pic>
      </p:grpSp>
      <p:sp>
        <p:nvSpPr>
          <p:cNvPr id="9" name="Text Placeholder 2">
            <a:extLst>
              <a:ext uri="{FF2B5EF4-FFF2-40B4-BE49-F238E27FC236}">
                <a16:creationId xmlns:a16="http://schemas.microsoft.com/office/drawing/2014/main" id="{E494F401-EE53-9040-8897-43852F4F9F7C}"/>
              </a:ext>
            </a:extLst>
          </p:cNvPr>
          <p:cNvSpPr txBox="1">
            <a:spLocks/>
          </p:cNvSpPr>
          <p:nvPr/>
        </p:nvSpPr>
        <p:spPr>
          <a:xfrm>
            <a:off x="838201" y="1157288"/>
            <a:ext cx="5450829" cy="5019675"/>
          </a:xfrm>
          <a:prstGeom prst="rect">
            <a:avLst/>
          </a:prstGeom>
        </p:spPr>
        <p:txBody>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Anchorage </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 </a:t>
            </a:r>
            <a:r>
              <a:rPr kumimoji="0" lang="en-US" sz="1800" b="0"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Nome</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 540 miles</a:t>
            </a:r>
          </a:p>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Anchorage  </a:t>
            </a:r>
            <a:r>
              <a:rPr kumimoji="0" lang="en-US" sz="1800" b="0"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Kotzebue</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 547 miles</a:t>
            </a:r>
            <a:b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br>
            <a:r>
              <a:rPr kumimoji="0" lang="en-US" sz="1800" b="1"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(~distance between Washington DC and Atlanta)</a:t>
            </a:r>
            <a:br>
              <a:rPr kumimoji="0" lang="en-US" sz="1800" b="1"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br>
            <a:endParaRPr kumimoji="0" lang="en-US" sz="1800" b="1"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endParaRPr>
          </a:p>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Anchorage  </a:t>
            </a:r>
            <a:r>
              <a:rPr kumimoji="0" lang="en-US" sz="1800" b="0"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Unalaska</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 1,172 miles</a:t>
            </a:r>
          </a:p>
          <a:p>
            <a:pPr marL="0" marR="0" lvl="0" indent="0" algn="l" defTabSz="914400" rtl="0" eaLnBrk="1" fontAlgn="auto" latinLnBrk="0" hangingPunct="1">
              <a:lnSpc>
                <a:spcPct val="100000"/>
              </a:lnSpc>
              <a:spcBef>
                <a:spcPts val="200"/>
              </a:spcBef>
              <a:spcAft>
                <a:spcPts val="600"/>
              </a:spcAft>
              <a:buClrTx/>
              <a:buSzTx/>
              <a:buFont typeface="Arial" panose="020B0604020202020204" pitchFamily="34" charset="0"/>
              <a:buNone/>
              <a:tabLst/>
              <a:defRPr/>
            </a:pPr>
            <a:r>
              <a:rPr kumimoji="0" lang="en-US" sz="1800" b="1"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t>(~distance between Washington DC and Miami)</a:t>
            </a:r>
            <a:b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rPr>
            </a:b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sym typeface="Wingdings" pitchFamily="2" charset="2"/>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USCG regulated facility inspectors are challenged with completing necessary critical inspections of potentially hazardous coastal facilities (such as fuel storage tanks) on an annual basis. </a:t>
            </a:r>
            <a:b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b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endParaRPr>
          </a:p>
          <a:p>
            <a:pPr marL="9525" marR="0" lvl="1"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D82A4"/>
                </a:solidFill>
                <a:effectLst/>
                <a:highlight>
                  <a:srgbClr val="FAF7B7"/>
                </a:highlight>
                <a:uLnTx/>
                <a:uFillTx/>
                <a:latin typeface="Franklin Gothic Book" panose="020B0503020102020204" pitchFamily="34" charset="0"/>
                <a:ea typeface="+mn-ea"/>
                <a:cs typeface="Arial" panose="020B0604020202020204" pitchFamily="34" charset="0"/>
              </a:rPr>
              <a:t>USCG Sector Anchorage has jurisdiction that covers 5.3 million square miles, and an excess of 35,000 miles of shoreline</a:t>
            </a:r>
          </a:p>
        </p:txBody>
      </p:sp>
    </p:spTree>
    <p:extLst>
      <p:ext uri="{BB962C8B-B14F-4D97-AF65-F5344CB8AC3E}">
        <p14:creationId xmlns:p14="http://schemas.microsoft.com/office/powerpoint/2010/main" val="20351814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8F95F-83E4-E548-A289-74A27A5D9593}"/>
              </a:ext>
            </a:extLst>
          </p:cNvPr>
          <p:cNvSpPr>
            <a:spLocks noGrp="1"/>
          </p:cNvSpPr>
          <p:nvPr>
            <p:ph type="title"/>
          </p:nvPr>
        </p:nvSpPr>
        <p:spPr/>
        <p:txBody>
          <a:bodyPr/>
          <a:lstStyle/>
          <a:p>
            <a:r>
              <a:rPr lang="en-US" dirty="0"/>
              <a:t>Project Focus</a:t>
            </a:r>
          </a:p>
        </p:txBody>
      </p:sp>
      <p:sp>
        <p:nvSpPr>
          <p:cNvPr id="3" name="Text Placeholder 2">
            <a:extLst>
              <a:ext uri="{FF2B5EF4-FFF2-40B4-BE49-F238E27FC236}">
                <a16:creationId xmlns:a16="http://schemas.microsoft.com/office/drawing/2014/main" id="{CBA3750A-445E-5D4B-A946-DA7E1631B69A}"/>
              </a:ext>
            </a:extLst>
          </p:cNvPr>
          <p:cNvSpPr>
            <a:spLocks noGrp="1"/>
          </p:cNvSpPr>
          <p:nvPr>
            <p:ph type="body" sz="quarter" idx="10"/>
          </p:nvPr>
        </p:nvSpPr>
        <p:spPr>
          <a:xfrm>
            <a:off x="838201" y="1157288"/>
            <a:ext cx="6130635" cy="5019675"/>
          </a:xfrm>
        </p:spPr>
        <p:txBody>
          <a:bodyPr>
            <a:normAutofit/>
          </a:bodyPr>
          <a:lstStyle/>
          <a:p>
            <a:pPr marL="285750" indent="-285750">
              <a:spcAft>
                <a:spcPts val="600"/>
              </a:spcAft>
              <a:buFont typeface="Arial" panose="020B0604020202020204" pitchFamily="34" charset="0"/>
              <a:buChar char="•"/>
            </a:pPr>
            <a:r>
              <a:rPr lang="en-US" sz="2000" dirty="0"/>
              <a:t>Alaskan USCG-regulated (</a:t>
            </a:r>
            <a:r>
              <a:rPr lang="en-US" sz="2000" u="sng" dirty="0"/>
              <a:t>under 33CFR154) </a:t>
            </a:r>
            <a:r>
              <a:rPr lang="en-US" sz="2000" dirty="0"/>
              <a:t>bulk oil </a:t>
            </a:r>
            <a:r>
              <a:rPr lang="en-US" sz="2000" dirty="0">
                <a:solidFill>
                  <a:srgbClr val="FFFF00"/>
                </a:solidFill>
              </a:rPr>
              <a:t>facilities</a:t>
            </a:r>
            <a:r>
              <a:rPr lang="en-US" sz="2000" dirty="0"/>
              <a:t> and associated </a:t>
            </a:r>
            <a:r>
              <a:rPr lang="en-US" sz="2000" dirty="0">
                <a:solidFill>
                  <a:srgbClr val="FFFF00"/>
                </a:solidFill>
              </a:rPr>
              <a:t>infrastructure</a:t>
            </a:r>
            <a:r>
              <a:rPr lang="en-US" sz="2000" dirty="0"/>
              <a:t> that persist on permafrost coastal/riverine landscapes that are susceptible to environmental change, namely:</a:t>
            </a:r>
          </a:p>
          <a:p>
            <a:pPr marL="971550" lvl="1" indent="-285750">
              <a:spcAft>
                <a:spcPts val="600"/>
              </a:spcAft>
            </a:pPr>
            <a:r>
              <a:rPr lang="en-US" sz="2000" dirty="0"/>
              <a:t>bulk oil/fuel facilities and/or piers, </a:t>
            </a:r>
          </a:p>
          <a:p>
            <a:pPr marL="971550" lvl="1" indent="-285750">
              <a:spcAft>
                <a:spcPts val="600"/>
              </a:spcAft>
            </a:pPr>
            <a:r>
              <a:rPr lang="en-US" sz="2000" dirty="0"/>
              <a:t>platforms, </a:t>
            </a:r>
          </a:p>
          <a:p>
            <a:pPr marL="971550" lvl="1" indent="-285750">
              <a:spcAft>
                <a:spcPts val="600"/>
              </a:spcAft>
            </a:pPr>
            <a:r>
              <a:rPr lang="en-US" sz="2000" dirty="0"/>
              <a:t>pipelines and </a:t>
            </a:r>
          </a:p>
          <a:p>
            <a:pPr marL="971550" lvl="1" indent="-285750">
              <a:spcAft>
                <a:spcPts val="600"/>
              </a:spcAft>
            </a:pPr>
            <a:r>
              <a:rPr lang="en-US" sz="2000" dirty="0"/>
              <a:t>loading docks near coastal regions or nearby/adjacent waterways.  </a:t>
            </a:r>
          </a:p>
          <a:p>
            <a:pPr marL="342900" indent="-342900">
              <a:spcAft>
                <a:spcPts val="600"/>
              </a:spcAft>
              <a:buFont typeface="Arial" panose="020B0604020202020204" pitchFamily="34" charset="0"/>
              <a:buChar char="•"/>
            </a:pPr>
            <a:r>
              <a:rPr lang="en-US" sz="2000" dirty="0"/>
              <a:t>Facilities/infrastructure may be horizontal or vertically constructed. </a:t>
            </a:r>
          </a:p>
        </p:txBody>
      </p:sp>
      <p:sp>
        <p:nvSpPr>
          <p:cNvPr id="4" name="Text Placeholder 3">
            <a:extLst>
              <a:ext uri="{FF2B5EF4-FFF2-40B4-BE49-F238E27FC236}">
                <a16:creationId xmlns:a16="http://schemas.microsoft.com/office/drawing/2014/main" id="{8A56EE70-2726-144D-9330-60B4FBF366C8}"/>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2050" name="Picture 2">
            <a:extLst>
              <a:ext uri="{FF2B5EF4-FFF2-40B4-BE49-F238E27FC236}">
                <a16:creationId xmlns:a16="http://schemas.microsoft.com/office/drawing/2014/main" id="{F3EC615F-085B-0043-97DD-A039FCE9062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7342842" y="1265588"/>
            <a:ext cx="4248726" cy="318654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FAFEA77-51DC-3949-9067-47C4442EC1D7}"/>
              </a:ext>
            </a:extLst>
          </p:cNvPr>
          <p:cNvSpPr txBox="1"/>
          <p:nvPr/>
        </p:nvSpPr>
        <p:spPr>
          <a:xfrm>
            <a:off x="7342842" y="4429977"/>
            <a:ext cx="42487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Fuel storage facility in </a:t>
            </a:r>
            <a:r>
              <a:rPr kumimoji="0" lang="en-US" sz="16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Shaktoolik</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Alaska, a USCG regulated facility.</a:t>
            </a:r>
          </a:p>
        </p:txBody>
      </p:sp>
    </p:spTree>
    <p:extLst>
      <p:ext uri="{BB962C8B-B14F-4D97-AF65-F5344CB8AC3E}">
        <p14:creationId xmlns:p14="http://schemas.microsoft.com/office/powerpoint/2010/main" val="16808563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EE42C-7DEC-8F4C-88DC-865C6653A78D}"/>
              </a:ext>
            </a:extLst>
          </p:cNvPr>
          <p:cNvSpPr>
            <a:spLocks noGrp="1"/>
          </p:cNvSpPr>
          <p:nvPr>
            <p:ph type="title"/>
          </p:nvPr>
        </p:nvSpPr>
        <p:spPr/>
        <p:txBody>
          <a:bodyPr/>
          <a:lstStyle/>
          <a:p>
            <a:r>
              <a:rPr lang="en-US" dirty="0"/>
              <a:t>Project Outcomes</a:t>
            </a:r>
          </a:p>
        </p:txBody>
      </p:sp>
      <p:sp>
        <p:nvSpPr>
          <p:cNvPr id="3" name="Text Placeholder 2">
            <a:extLst>
              <a:ext uri="{FF2B5EF4-FFF2-40B4-BE49-F238E27FC236}">
                <a16:creationId xmlns:a16="http://schemas.microsoft.com/office/drawing/2014/main" id="{FA47BD8B-56DB-7147-872B-88E0880424D9}"/>
              </a:ext>
            </a:extLst>
          </p:cNvPr>
          <p:cNvSpPr>
            <a:spLocks noGrp="1"/>
          </p:cNvSpPr>
          <p:nvPr>
            <p:ph type="body" sz="quarter" idx="10"/>
          </p:nvPr>
        </p:nvSpPr>
        <p:spPr>
          <a:xfrm>
            <a:off x="838201" y="1157288"/>
            <a:ext cx="5381846" cy="5019675"/>
          </a:xfrm>
        </p:spPr>
        <p:txBody>
          <a:bodyPr>
            <a:normAutofit/>
          </a:bodyPr>
          <a:lstStyle/>
          <a:p>
            <a:r>
              <a:rPr lang="en-US" sz="2000" dirty="0">
                <a:solidFill>
                  <a:srgbClr val="FFFF00"/>
                </a:solidFill>
              </a:rPr>
              <a:t>This project will create and publish three knowledge products </a:t>
            </a:r>
          </a:p>
          <a:p>
            <a:pPr marL="457200" indent="-457200">
              <a:buFont typeface="+mj-lt"/>
              <a:buAutoNum type="arabicPeriod"/>
            </a:pPr>
            <a:r>
              <a:rPr lang="en-US" sz="2000" dirty="0"/>
              <a:t>Synthesis of published literature, existing data,  USCG reporting, and expert opinion.</a:t>
            </a:r>
            <a:br>
              <a:rPr lang="en-US" sz="2000" dirty="0"/>
            </a:br>
            <a:r>
              <a:rPr lang="en-US" sz="2000" dirty="0"/>
              <a:t> </a:t>
            </a:r>
          </a:p>
          <a:p>
            <a:pPr marL="457200" indent="-457200">
              <a:buFont typeface="+mj-lt"/>
              <a:buAutoNum type="arabicPeriod"/>
            </a:pPr>
            <a:r>
              <a:rPr lang="en-US" sz="2000" dirty="0"/>
              <a:t>Develop an “Arctic facilities and infrastructure environmental change” risk index as a USCG decision support tool.</a:t>
            </a:r>
            <a:br>
              <a:rPr lang="en-US" sz="2000" dirty="0"/>
            </a:br>
            <a:endParaRPr lang="en-US" sz="2000" dirty="0"/>
          </a:p>
          <a:p>
            <a:pPr marL="457200" indent="-457200">
              <a:buFont typeface="+mj-lt"/>
              <a:buAutoNum type="arabicPeriod"/>
            </a:pPr>
            <a:r>
              <a:rPr lang="en-US" sz="2000" dirty="0"/>
              <a:t>Transition products that can be promulgated to the USCG, stakeholders, and the broader scientific and engineering community. </a:t>
            </a:r>
          </a:p>
          <a:p>
            <a:endParaRPr lang="en-US" sz="2000" dirty="0"/>
          </a:p>
        </p:txBody>
      </p:sp>
      <p:sp>
        <p:nvSpPr>
          <p:cNvPr id="4" name="Text Placeholder 3">
            <a:extLst>
              <a:ext uri="{FF2B5EF4-FFF2-40B4-BE49-F238E27FC236}">
                <a16:creationId xmlns:a16="http://schemas.microsoft.com/office/drawing/2014/main" id="{C5C440BE-CC17-DA4F-AEBB-B1A5739122D8}"/>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5" name="Picture 6" descr="Husky Energy faces 10 charges in 2016 oil spill into Saskatchewan river |  CBC News">
            <a:extLst>
              <a:ext uri="{FF2B5EF4-FFF2-40B4-BE49-F238E27FC236}">
                <a16:creationId xmlns:a16="http://schemas.microsoft.com/office/drawing/2014/main" id="{E4994E95-F3FD-C54F-935D-F8D5B52D947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90783" y="1901532"/>
            <a:ext cx="4773133" cy="26864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017631A-B98E-9D40-81D6-845EFBCFBE24}"/>
              </a:ext>
            </a:extLst>
          </p:cNvPr>
          <p:cNvSpPr txBox="1"/>
          <p:nvPr/>
        </p:nvSpPr>
        <p:spPr>
          <a:xfrm>
            <a:off x="6890782" y="4587949"/>
            <a:ext cx="477313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July 2016: Saskatchewan oil spill</a:t>
            </a:r>
          </a:p>
        </p:txBody>
      </p:sp>
    </p:spTree>
    <p:extLst>
      <p:ext uri="{BB962C8B-B14F-4D97-AF65-F5344CB8AC3E}">
        <p14:creationId xmlns:p14="http://schemas.microsoft.com/office/powerpoint/2010/main" val="2593478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0828" y="649519"/>
            <a:ext cx="9940158" cy="480131"/>
          </a:xfrm>
        </p:spPr>
        <p:txBody>
          <a:bodyPr>
            <a:noAutofit/>
          </a:bodyPr>
          <a:lstStyle/>
          <a:p>
            <a:r>
              <a:rPr lang="en-US" sz="3600" dirty="0"/>
              <a:t>Milestones &amp; Objectives</a:t>
            </a:r>
          </a:p>
        </p:txBody>
      </p:sp>
      <p:sp>
        <p:nvSpPr>
          <p:cNvPr id="7" name="Rectangle 6">
            <a:extLst>
              <a:ext uri="{FF2B5EF4-FFF2-40B4-BE49-F238E27FC236}">
                <a16:creationId xmlns:a16="http://schemas.microsoft.com/office/drawing/2014/main" id="{05C7E522-30F9-334B-9673-0F87BB2412A3}"/>
              </a:ext>
            </a:extLst>
          </p:cNvPr>
          <p:cNvSpPr/>
          <p:nvPr/>
        </p:nvSpPr>
        <p:spPr>
          <a:xfrm>
            <a:off x="629564" y="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5" name="Picture 4">
            <a:extLst>
              <a:ext uri="{FF2B5EF4-FFF2-40B4-BE49-F238E27FC236}">
                <a16:creationId xmlns:a16="http://schemas.microsoft.com/office/drawing/2014/main" id="{9DD9CD28-87F5-EA47-B277-6F13CA10A179}"/>
              </a:ext>
            </a:extLst>
          </p:cNvPr>
          <p:cNvPicPr>
            <a:picLocks noChangeAspect="1"/>
          </p:cNvPicPr>
          <p:nvPr/>
        </p:nvPicPr>
        <p:blipFill>
          <a:blip r:embed="rId2"/>
          <a:stretch>
            <a:fillRect/>
          </a:stretch>
        </p:blipFill>
        <p:spPr>
          <a:xfrm>
            <a:off x="629564" y="1179340"/>
            <a:ext cx="5431479" cy="4786072"/>
          </a:xfrm>
          <a:prstGeom prst="rect">
            <a:avLst/>
          </a:prstGeom>
        </p:spPr>
      </p:pic>
      <p:sp>
        <p:nvSpPr>
          <p:cNvPr id="6" name="TextBox 5">
            <a:extLst>
              <a:ext uri="{FF2B5EF4-FFF2-40B4-BE49-F238E27FC236}">
                <a16:creationId xmlns:a16="http://schemas.microsoft.com/office/drawing/2014/main" id="{2EEFA324-9443-F442-BC77-EFF8F872FB91}"/>
              </a:ext>
            </a:extLst>
          </p:cNvPr>
          <p:cNvSpPr txBox="1"/>
          <p:nvPr/>
        </p:nvSpPr>
        <p:spPr>
          <a:xfrm>
            <a:off x="6398036" y="1471392"/>
            <a:ext cx="5693230" cy="49244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Task 0</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Initiate investigative team</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Task 1</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Conduct comprehensive literature review and establish comms schedule</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Task 2</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Formation of project core advisory team</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Task 3</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Initial meetings of core team and stakeholders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Task 4</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Conduct two day virtual conference</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Task 5</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Establish virtual working groups</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Task 6</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Conduct two-day workshop to review working group drafts and integrate feedback into knowledge product</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Task 7</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Completion of Arctic facilities and infrastructure environmental change risk index product.</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Task 8</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Transition products to USCG community</a:t>
            </a:r>
          </a:p>
        </p:txBody>
      </p:sp>
    </p:spTree>
    <p:extLst>
      <p:ext uri="{BB962C8B-B14F-4D97-AF65-F5344CB8AC3E}">
        <p14:creationId xmlns:p14="http://schemas.microsoft.com/office/powerpoint/2010/main" val="33537928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0828" y="649519"/>
            <a:ext cx="9940158" cy="480131"/>
          </a:xfrm>
        </p:spPr>
        <p:txBody>
          <a:bodyPr>
            <a:noAutofit/>
          </a:bodyPr>
          <a:lstStyle/>
          <a:p>
            <a:r>
              <a:rPr lang="en-US" sz="3600" dirty="0"/>
              <a:t>Challenges &amp; Unforeseen Risk</a:t>
            </a:r>
          </a:p>
        </p:txBody>
      </p:sp>
      <p:sp>
        <p:nvSpPr>
          <p:cNvPr id="7" name="Rectangle 6">
            <a:extLst>
              <a:ext uri="{FF2B5EF4-FFF2-40B4-BE49-F238E27FC236}">
                <a16:creationId xmlns:a16="http://schemas.microsoft.com/office/drawing/2014/main" id="{05C7E522-30F9-334B-9673-0F87BB2412A3}"/>
              </a:ext>
            </a:extLst>
          </p:cNvPr>
          <p:cNvSpPr/>
          <p:nvPr/>
        </p:nvSpPr>
        <p:spPr>
          <a:xfrm>
            <a:off x="629564" y="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5" name="Picture 4">
            <a:extLst>
              <a:ext uri="{FF2B5EF4-FFF2-40B4-BE49-F238E27FC236}">
                <a16:creationId xmlns:a16="http://schemas.microsoft.com/office/drawing/2014/main" id="{9DD9CD28-87F5-EA47-B277-6F13CA10A179}"/>
              </a:ext>
            </a:extLst>
          </p:cNvPr>
          <p:cNvPicPr>
            <a:picLocks noChangeAspect="1"/>
          </p:cNvPicPr>
          <p:nvPr/>
        </p:nvPicPr>
        <p:blipFill>
          <a:blip r:embed="rId2"/>
          <a:stretch>
            <a:fillRect/>
          </a:stretch>
        </p:blipFill>
        <p:spPr>
          <a:xfrm>
            <a:off x="629564" y="1214063"/>
            <a:ext cx="5431479" cy="4786072"/>
          </a:xfrm>
          <a:prstGeom prst="rect">
            <a:avLst/>
          </a:prstGeom>
        </p:spPr>
      </p:pic>
      <p:sp>
        <p:nvSpPr>
          <p:cNvPr id="6" name="TextBox 5">
            <a:extLst>
              <a:ext uri="{FF2B5EF4-FFF2-40B4-BE49-F238E27FC236}">
                <a16:creationId xmlns:a16="http://schemas.microsoft.com/office/drawing/2014/main" id="{2EEFA324-9443-F442-BC77-EFF8F872FB91}"/>
              </a:ext>
            </a:extLst>
          </p:cNvPr>
          <p:cNvSpPr txBox="1"/>
          <p:nvPr/>
        </p:nvSpPr>
        <p:spPr>
          <a:xfrm>
            <a:off x="6386461" y="1214063"/>
            <a:ext cx="5693230" cy="52014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Project start date scheduled for 15 Mar 2021</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 Kick-off meeting held 30 Apr 2021</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Post meeting notice of CAPO review</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After second CAPO and IRB approval, start date of 1 Jul 2021</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Caused cascading effect related to researcher schedules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Effective working period of Sep 2021 – Feb 2021</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cap="none" spc="0" normalizeH="0" baseline="0" noProof="0" dirty="0">
                <a:ln>
                  <a:noFill/>
                </a:ln>
                <a:solidFill>
                  <a:srgbClr val="EEE396"/>
                </a:solidFill>
                <a:effectLst/>
                <a:uLnTx/>
                <a:uFillTx/>
                <a:latin typeface="Franklin Gothic Book" panose="020B0503020102020204" pitchFamily="34" charset="0"/>
                <a:ea typeface="+mn-ea"/>
                <a:cs typeface="Arial" panose="020B0604020202020204" pitchFamily="34" charset="0"/>
              </a:rPr>
              <a:t>Key Outcomes and Takeaways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If CAPO will be employed in future, beneficial to advise teams to add 2-4 additional months to start up timing</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Arial" panose="020B0604020202020204" pitchFamily="34" charset="0"/>
              </a:rPr>
              <a:t>Organic project ideation is a unique path for DHS/USCG and show much promise. Recommend investment in ”lessons learned.”</a:t>
            </a:r>
          </a:p>
        </p:txBody>
      </p:sp>
    </p:spTree>
    <p:extLst>
      <p:ext uri="{BB962C8B-B14F-4D97-AF65-F5344CB8AC3E}">
        <p14:creationId xmlns:p14="http://schemas.microsoft.com/office/powerpoint/2010/main" val="42826110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460A-14BA-8D4C-80B9-0DBAC7EBD5D7}"/>
              </a:ext>
            </a:extLst>
          </p:cNvPr>
          <p:cNvSpPr>
            <a:spLocks noGrp="1"/>
          </p:cNvSpPr>
          <p:nvPr>
            <p:ph type="title"/>
          </p:nvPr>
        </p:nvSpPr>
        <p:spPr>
          <a:xfrm>
            <a:off x="314228" y="457199"/>
            <a:ext cx="11039572" cy="593726"/>
          </a:xfrm>
        </p:spPr>
        <p:txBody>
          <a:bodyPr/>
          <a:lstStyle/>
          <a:p>
            <a:r>
              <a:rPr lang="en-US" sz="3600" dirty="0"/>
              <a:t>Accomplishments</a:t>
            </a:r>
          </a:p>
        </p:txBody>
      </p:sp>
      <p:sp>
        <p:nvSpPr>
          <p:cNvPr id="3" name="Text Placeholder 2">
            <a:extLst>
              <a:ext uri="{FF2B5EF4-FFF2-40B4-BE49-F238E27FC236}">
                <a16:creationId xmlns:a16="http://schemas.microsoft.com/office/drawing/2014/main" id="{88D2618D-2B33-AE4E-A7A8-7CC12142CC1A}"/>
              </a:ext>
            </a:extLst>
          </p:cNvPr>
          <p:cNvSpPr>
            <a:spLocks noGrp="1"/>
          </p:cNvSpPr>
          <p:nvPr>
            <p:ph type="body" sz="quarter" idx="10"/>
          </p:nvPr>
        </p:nvSpPr>
        <p:spPr>
          <a:xfrm>
            <a:off x="5005952" y="457199"/>
            <a:ext cx="7186047" cy="6400801"/>
          </a:xfrm>
        </p:spPr>
        <p:txBody>
          <a:bodyPr>
            <a:normAutofit lnSpcReduction="10000"/>
          </a:bodyPr>
          <a:lstStyle/>
          <a:p>
            <a:pPr>
              <a:spcBef>
                <a:spcPts val="600"/>
              </a:spcBef>
              <a:spcAft>
                <a:spcPts val="600"/>
              </a:spcAft>
            </a:pPr>
            <a:r>
              <a:rPr lang="en-US" sz="1900" dirty="0">
                <a:solidFill>
                  <a:srgbClr val="EEE396"/>
                </a:solidFill>
                <a:cs typeface="Arial" panose="020B0604020202020204" pitchFamily="34" charset="0"/>
              </a:rPr>
              <a:t>Task 0</a:t>
            </a:r>
            <a:r>
              <a:rPr lang="en-US" sz="1900" dirty="0">
                <a:cs typeface="Arial" panose="020B0604020202020204" pitchFamily="34" charset="0"/>
              </a:rPr>
              <a:t>: Initiate investigative team. </a:t>
            </a:r>
            <a:r>
              <a:rPr lang="en-US" sz="1900" dirty="0">
                <a:solidFill>
                  <a:srgbClr val="92D050"/>
                </a:solidFill>
                <a:cs typeface="Arial" panose="020B0604020202020204" pitchFamily="34" charset="0"/>
              </a:rPr>
              <a:t>Completed</a:t>
            </a:r>
          </a:p>
          <a:p>
            <a:pPr marL="463550" indent="-231775">
              <a:spcBef>
                <a:spcPts val="600"/>
              </a:spcBef>
              <a:spcAft>
                <a:spcPts val="600"/>
              </a:spcAft>
              <a:buFont typeface="Arial" panose="020B0604020202020204" pitchFamily="34" charset="0"/>
              <a:buChar char="•"/>
            </a:pPr>
            <a:r>
              <a:rPr lang="en-US" sz="1900" dirty="0">
                <a:cs typeface="Arial" panose="020B0604020202020204" pitchFamily="34" charset="0"/>
              </a:rPr>
              <a:t>Hosted kick-off in Apr 2021</a:t>
            </a:r>
          </a:p>
          <a:p>
            <a:pPr marL="463550" indent="-231775">
              <a:spcBef>
                <a:spcPts val="600"/>
              </a:spcBef>
              <a:spcAft>
                <a:spcPts val="600"/>
              </a:spcAft>
              <a:buFont typeface="Arial" panose="020B0604020202020204" pitchFamily="34" charset="0"/>
              <a:buChar char="•"/>
            </a:pPr>
            <a:r>
              <a:rPr lang="en-US" sz="1900" dirty="0">
                <a:cs typeface="Arial" panose="020B0604020202020204" pitchFamily="34" charset="0"/>
              </a:rPr>
              <a:t>Significant project delays due to CAPO review</a:t>
            </a:r>
          </a:p>
          <a:p>
            <a:pPr>
              <a:spcBef>
                <a:spcPts val="600"/>
              </a:spcBef>
              <a:spcAft>
                <a:spcPts val="600"/>
              </a:spcAft>
            </a:pPr>
            <a:r>
              <a:rPr lang="en-US" sz="1900" dirty="0">
                <a:solidFill>
                  <a:srgbClr val="EEE396"/>
                </a:solidFill>
                <a:cs typeface="Arial" panose="020B0604020202020204" pitchFamily="34" charset="0"/>
              </a:rPr>
              <a:t>Task 1</a:t>
            </a:r>
            <a:r>
              <a:rPr lang="en-US" sz="1900" dirty="0">
                <a:cs typeface="Arial" panose="020B0604020202020204" pitchFamily="34" charset="0"/>
              </a:rPr>
              <a:t>: Conduct comprehensive literature review and establish comms schedule. </a:t>
            </a:r>
            <a:r>
              <a:rPr lang="en-US" sz="1900" dirty="0">
                <a:solidFill>
                  <a:srgbClr val="92D050"/>
                </a:solidFill>
                <a:cs typeface="Arial" panose="020B0604020202020204" pitchFamily="34" charset="0"/>
              </a:rPr>
              <a:t>Completed</a:t>
            </a:r>
            <a:r>
              <a:rPr lang="en-US" sz="1900" dirty="0">
                <a:cs typeface="Arial" panose="020B0604020202020204" pitchFamily="34" charset="0"/>
              </a:rPr>
              <a:t>.</a:t>
            </a:r>
          </a:p>
          <a:p>
            <a:pPr marL="463550" indent="-231775">
              <a:spcBef>
                <a:spcPts val="600"/>
              </a:spcBef>
              <a:spcAft>
                <a:spcPts val="600"/>
              </a:spcAft>
              <a:buFont typeface="Arial" panose="020B0604020202020204" pitchFamily="34" charset="0"/>
              <a:buChar char="•"/>
            </a:pPr>
            <a:r>
              <a:rPr lang="en-US" sz="1900" dirty="0">
                <a:cs typeface="Arial" panose="020B0604020202020204" pitchFamily="34" charset="0"/>
              </a:rPr>
              <a:t>Project team just concluded research phase on 31 Mar 2022</a:t>
            </a:r>
          </a:p>
          <a:p>
            <a:pPr marL="463550" indent="-231775">
              <a:spcBef>
                <a:spcPts val="600"/>
              </a:spcBef>
              <a:spcAft>
                <a:spcPts val="600"/>
              </a:spcAft>
              <a:buFont typeface="Arial" panose="020B0604020202020204" pitchFamily="34" charset="0"/>
              <a:buChar char="•"/>
            </a:pPr>
            <a:r>
              <a:rPr lang="en-US" sz="1900" dirty="0">
                <a:cs typeface="Arial" panose="020B0604020202020204" pitchFamily="34" charset="0"/>
              </a:rPr>
              <a:t>Knowledge product completed (draft) and under review</a:t>
            </a:r>
          </a:p>
          <a:p>
            <a:pPr>
              <a:spcBef>
                <a:spcPts val="600"/>
              </a:spcBef>
              <a:spcAft>
                <a:spcPts val="600"/>
              </a:spcAft>
            </a:pPr>
            <a:r>
              <a:rPr lang="en-US" sz="1900" dirty="0">
                <a:solidFill>
                  <a:srgbClr val="EEE396"/>
                </a:solidFill>
                <a:cs typeface="Arial" panose="020B0604020202020204" pitchFamily="34" charset="0"/>
              </a:rPr>
              <a:t>Task 2</a:t>
            </a:r>
            <a:r>
              <a:rPr lang="en-US" sz="1900" dirty="0">
                <a:cs typeface="Arial" panose="020B0604020202020204" pitchFamily="34" charset="0"/>
              </a:rPr>
              <a:t>: Formation of project core advisory team. </a:t>
            </a:r>
            <a:r>
              <a:rPr lang="en-US" sz="1900" dirty="0">
                <a:solidFill>
                  <a:srgbClr val="92D050"/>
                </a:solidFill>
                <a:cs typeface="Arial" panose="020B0604020202020204" pitchFamily="34" charset="0"/>
              </a:rPr>
              <a:t>Completed</a:t>
            </a:r>
            <a:r>
              <a:rPr lang="en-US" sz="1900" dirty="0">
                <a:cs typeface="Arial" panose="020B0604020202020204" pitchFamily="34" charset="0"/>
              </a:rPr>
              <a:t>.</a:t>
            </a:r>
          </a:p>
          <a:p>
            <a:pPr marL="463550" indent="-277813">
              <a:spcBef>
                <a:spcPts val="600"/>
              </a:spcBef>
              <a:spcAft>
                <a:spcPts val="600"/>
              </a:spcAft>
              <a:buFont typeface="Arial" panose="020B0604020202020204" pitchFamily="34" charset="0"/>
              <a:buChar char="•"/>
            </a:pPr>
            <a:r>
              <a:rPr lang="en-US" sz="1900" dirty="0">
                <a:cs typeface="Arial" panose="020B0604020202020204" pitchFamily="34" charset="0"/>
              </a:rPr>
              <a:t>Delays meant this milestone was streamlined. Core team and investigative team are the same. </a:t>
            </a:r>
          </a:p>
          <a:p>
            <a:pPr>
              <a:spcBef>
                <a:spcPts val="600"/>
              </a:spcBef>
              <a:spcAft>
                <a:spcPts val="600"/>
              </a:spcAft>
            </a:pPr>
            <a:r>
              <a:rPr lang="en-US" sz="1900" dirty="0">
                <a:solidFill>
                  <a:srgbClr val="EEE396"/>
                </a:solidFill>
                <a:cs typeface="Arial" panose="020B0604020202020204" pitchFamily="34" charset="0"/>
              </a:rPr>
              <a:t>Task 3</a:t>
            </a:r>
            <a:r>
              <a:rPr lang="en-US" sz="1900" dirty="0">
                <a:cs typeface="Arial" panose="020B0604020202020204" pitchFamily="34" charset="0"/>
              </a:rPr>
              <a:t>: Initial meetings of core team and stakeholders. </a:t>
            </a:r>
            <a:r>
              <a:rPr lang="en-US" sz="1900" dirty="0">
                <a:solidFill>
                  <a:srgbClr val="92D050"/>
                </a:solidFill>
                <a:cs typeface="Arial" panose="020B0604020202020204" pitchFamily="34" charset="0"/>
              </a:rPr>
              <a:t>Completed</a:t>
            </a:r>
            <a:r>
              <a:rPr lang="en-US" sz="1900" dirty="0">
                <a:cs typeface="Arial" panose="020B0604020202020204" pitchFamily="34" charset="0"/>
              </a:rPr>
              <a:t>.</a:t>
            </a:r>
          </a:p>
          <a:p>
            <a:pPr marL="463550" indent="-231775">
              <a:spcBef>
                <a:spcPts val="600"/>
              </a:spcBef>
              <a:spcAft>
                <a:spcPts val="600"/>
              </a:spcAft>
              <a:buFont typeface="Arial" panose="020B0604020202020204" pitchFamily="34" charset="0"/>
              <a:buChar char="•"/>
            </a:pPr>
            <a:r>
              <a:rPr lang="en-US" sz="1900" dirty="0">
                <a:cs typeface="Arial" panose="020B0604020202020204" pitchFamily="34" charset="0"/>
              </a:rPr>
              <a:t>Core team met once week during research phase; every two weeks with Project Champion</a:t>
            </a:r>
          </a:p>
          <a:p>
            <a:pPr>
              <a:spcBef>
                <a:spcPts val="600"/>
              </a:spcBef>
              <a:spcAft>
                <a:spcPts val="600"/>
              </a:spcAft>
            </a:pPr>
            <a:r>
              <a:rPr lang="en-US" sz="1900" dirty="0">
                <a:solidFill>
                  <a:srgbClr val="EEE396"/>
                </a:solidFill>
                <a:cs typeface="Arial" panose="020B0604020202020204" pitchFamily="34" charset="0"/>
              </a:rPr>
              <a:t>Task 4</a:t>
            </a:r>
            <a:r>
              <a:rPr lang="en-US" sz="1900" dirty="0">
                <a:cs typeface="Arial" panose="020B0604020202020204" pitchFamily="34" charset="0"/>
              </a:rPr>
              <a:t>: Conduct two-day virtual conference. </a:t>
            </a:r>
            <a:r>
              <a:rPr lang="en-US" sz="1900" dirty="0">
                <a:solidFill>
                  <a:srgbClr val="92D050"/>
                </a:solidFill>
                <a:cs typeface="Arial" panose="020B0604020202020204" pitchFamily="34" charset="0"/>
              </a:rPr>
              <a:t>Completed</a:t>
            </a:r>
            <a:r>
              <a:rPr lang="en-US" sz="1900" dirty="0">
                <a:cs typeface="Arial" panose="020B0604020202020204" pitchFamily="34" charset="0"/>
              </a:rPr>
              <a:t>.</a:t>
            </a:r>
          </a:p>
          <a:p>
            <a:pPr marL="463550" indent="-277813">
              <a:spcBef>
                <a:spcPts val="600"/>
              </a:spcBef>
              <a:spcAft>
                <a:spcPts val="600"/>
              </a:spcAft>
              <a:buFont typeface="Arial" panose="020B0604020202020204" pitchFamily="34" charset="0"/>
              <a:buChar char="•"/>
            </a:pPr>
            <a:r>
              <a:rPr lang="en-US" sz="1900" dirty="0">
                <a:cs typeface="Arial" panose="020B0604020202020204" pitchFamily="34" charset="0"/>
              </a:rPr>
              <a:t>Virtual event held 29/30 Sept 2021</a:t>
            </a:r>
          </a:p>
          <a:p>
            <a:pPr marL="463550" indent="-277813">
              <a:spcBef>
                <a:spcPts val="600"/>
              </a:spcBef>
              <a:spcAft>
                <a:spcPts val="600"/>
              </a:spcAft>
              <a:buFont typeface="Arial" panose="020B0604020202020204" pitchFamily="34" charset="0"/>
              <a:buChar char="•"/>
            </a:pPr>
            <a:r>
              <a:rPr lang="en-US" sz="1900" dirty="0">
                <a:cs typeface="Arial" panose="020B0604020202020204" pitchFamily="34" charset="0"/>
              </a:rPr>
              <a:t>Conference honed focus of project. Produced new data sources.</a:t>
            </a:r>
          </a:p>
          <a:p>
            <a:endParaRPr lang="en-US" dirty="0"/>
          </a:p>
        </p:txBody>
      </p:sp>
      <p:sp>
        <p:nvSpPr>
          <p:cNvPr id="4" name="Text Placeholder 3">
            <a:extLst>
              <a:ext uri="{FF2B5EF4-FFF2-40B4-BE49-F238E27FC236}">
                <a16:creationId xmlns:a16="http://schemas.microsoft.com/office/drawing/2014/main" id="{67773B8C-1B93-B246-8492-F93F7DB1C0BE}"/>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5" name="Picture 4">
            <a:extLst>
              <a:ext uri="{FF2B5EF4-FFF2-40B4-BE49-F238E27FC236}">
                <a16:creationId xmlns:a16="http://schemas.microsoft.com/office/drawing/2014/main" id="{4FAD0CDF-CD75-1C42-B8D5-3547D4A48E19}"/>
              </a:ext>
            </a:extLst>
          </p:cNvPr>
          <p:cNvPicPr>
            <a:picLocks noChangeAspect="1"/>
          </p:cNvPicPr>
          <p:nvPr/>
        </p:nvPicPr>
        <p:blipFill>
          <a:blip r:embed="rId2"/>
          <a:stretch>
            <a:fillRect/>
          </a:stretch>
        </p:blipFill>
        <p:spPr>
          <a:xfrm>
            <a:off x="314228" y="1427176"/>
            <a:ext cx="4543544" cy="4003648"/>
          </a:xfrm>
          <a:prstGeom prst="rect">
            <a:avLst/>
          </a:prstGeom>
        </p:spPr>
      </p:pic>
    </p:spTree>
    <p:extLst>
      <p:ext uri="{BB962C8B-B14F-4D97-AF65-F5344CB8AC3E}">
        <p14:creationId xmlns:p14="http://schemas.microsoft.com/office/powerpoint/2010/main" val="21802767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460A-14BA-8D4C-80B9-0DBAC7EBD5D7}"/>
              </a:ext>
            </a:extLst>
          </p:cNvPr>
          <p:cNvSpPr>
            <a:spLocks noGrp="1"/>
          </p:cNvSpPr>
          <p:nvPr>
            <p:ph type="title"/>
          </p:nvPr>
        </p:nvSpPr>
        <p:spPr>
          <a:xfrm>
            <a:off x="314228" y="457199"/>
            <a:ext cx="11039572" cy="593726"/>
          </a:xfrm>
        </p:spPr>
        <p:txBody>
          <a:bodyPr/>
          <a:lstStyle/>
          <a:p>
            <a:r>
              <a:rPr lang="en-US" sz="3600" dirty="0"/>
              <a:t>Accomplishments</a:t>
            </a:r>
          </a:p>
        </p:txBody>
      </p:sp>
      <p:sp>
        <p:nvSpPr>
          <p:cNvPr id="3" name="Text Placeholder 2">
            <a:extLst>
              <a:ext uri="{FF2B5EF4-FFF2-40B4-BE49-F238E27FC236}">
                <a16:creationId xmlns:a16="http://schemas.microsoft.com/office/drawing/2014/main" id="{88D2618D-2B33-AE4E-A7A8-7CC12142CC1A}"/>
              </a:ext>
            </a:extLst>
          </p:cNvPr>
          <p:cNvSpPr>
            <a:spLocks noGrp="1"/>
          </p:cNvSpPr>
          <p:nvPr>
            <p:ph type="body" sz="quarter" idx="10"/>
          </p:nvPr>
        </p:nvSpPr>
        <p:spPr>
          <a:xfrm>
            <a:off x="4857772" y="736979"/>
            <a:ext cx="7193201" cy="6121021"/>
          </a:xfrm>
        </p:spPr>
        <p:txBody>
          <a:bodyPr>
            <a:normAutofit/>
          </a:bodyPr>
          <a:lstStyle/>
          <a:p>
            <a:pPr>
              <a:spcBef>
                <a:spcPts val="600"/>
              </a:spcBef>
              <a:spcAft>
                <a:spcPts val="600"/>
              </a:spcAft>
            </a:pPr>
            <a:r>
              <a:rPr lang="en-US" sz="2000" dirty="0">
                <a:solidFill>
                  <a:srgbClr val="EEE396"/>
                </a:solidFill>
                <a:cs typeface="Arial" panose="020B0604020202020204" pitchFamily="34" charset="0"/>
              </a:rPr>
              <a:t>Task 5</a:t>
            </a:r>
            <a:r>
              <a:rPr lang="en-US" sz="2000" dirty="0">
                <a:cs typeface="Arial" panose="020B0604020202020204" pitchFamily="34" charset="0"/>
              </a:rPr>
              <a:t>: Establish virtual working groups. </a:t>
            </a:r>
            <a:r>
              <a:rPr lang="en-US" sz="2000" dirty="0">
                <a:solidFill>
                  <a:srgbClr val="92D050"/>
                </a:solidFill>
                <a:cs typeface="Arial" panose="020B0604020202020204" pitchFamily="34" charset="0"/>
              </a:rPr>
              <a:t>Completed</a:t>
            </a:r>
            <a:r>
              <a:rPr lang="en-US" sz="2000" dirty="0">
                <a:cs typeface="Arial" panose="020B0604020202020204" pitchFamily="34" charset="0"/>
              </a:rPr>
              <a:t>.</a:t>
            </a:r>
          </a:p>
          <a:p>
            <a:pPr marL="463550" indent="-231775">
              <a:spcBef>
                <a:spcPts val="600"/>
              </a:spcBef>
              <a:spcAft>
                <a:spcPts val="600"/>
              </a:spcAft>
              <a:buFont typeface="Arial" panose="020B0604020202020204" pitchFamily="34" charset="0"/>
              <a:buChar char="•"/>
            </a:pPr>
            <a:r>
              <a:rPr lang="en-US" sz="2000" dirty="0">
                <a:cs typeface="Arial" panose="020B0604020202020204" pitchFamily="34" charset="0"/>
              </a:rPr>
              <a:t>Environmental group: constructed ArcGIS maps of all 394 bulk fuel facilities under USCG regulation. Measured elements like distance bx facility and shoreline.</a:t>
            </a:r>
            <a:endParaRPr lang="en-US" sz="2600" dirty="0">
              <a:cs typeface="Arial" panose="020B0604020202020204" pitchFamily="34" charset="0"/>
            </a:endParaRPr>
          </a:p>
          <a:p>
            <a:pPr marL="463550" indent="-231775">
              <a:spcBef>
                <a:spcPts val="600"/>
              </a:spcBef>
              <a:spcAft>
                <a:spcPts val="600"/>
              </a:spcAft>
              <a:buFont typeface="Arial" panose="020B0604020202020204" pitchFamily="34" charset="0"/>
              <a:buChar char="•"/>
            </a:pPr>
            <a:r>
              <a:rPr lang="en-US" sz="2000" dirty="0">
                <a:cs typeface="Arial" panose="020B0604020202020204" pitchFamily="34" charset="0"/>
              </a:rPr>
              <a:t>Engineering group: obtained training data pointing at most significant issues. Determined significant lack of historic data.</a:t>
            </a:r>
          </a:p>
          <a:p>
            <a:pPr marL="463550" indent="-231775">
              <a:spcBef>
                <a:spcPts val="600"/>
              </a:spcBef>
              <a:spcAft>
                <a:spcPts val="600"/>
              </a:spcAft>
              <a:buFont typeface="Arial" panose="020B0604020202020204" pitchFamily="34" charset="0"/>
              <a:buChar char="•"/>
            </a:pPr>
            <a:r>
              <a:rPr lang="en-US" sz="2000" dirty="0">
                <a:cs typeface="Arial" panose="020B0604020202020204" pitchFamily="34" charset="0"/>
              </a:rPr>
              <a:t>Cast Study group: analyzed past spill reports and accidents to determine root cause.</a:t>
            </a:r>
          </a:p>
          <a:p>
            <a:pPr marL="463550" indent="-231775">
              <a:spcBef>
                <a:spcPts val="600"/>
              </a:spcBef>
              <a:spcAft>
                <a:spcPts val="600"/>
              </a:spcAft>
              <a:buFont typeface="Arial" panose="020B0604020202020204" pitchFamily="34" charset="0"/>
              <a:buChar char="•"/>
            </a:pPr>
            <a:r>
              <a:rPr lang="en-US" sz="2000" dirty="0">
                <a:cs typeface="Arial" panose="020B0604020202020204" pitchFamily="34" charset="0"/>
              </a:rPr>
              <a:t>Socio-Environment group: analyzed impacts of spills.</a:t>
            </a:r>
          </a:p>
          <a:p>
            <a:pPr marL="463550" indent="-231775">
              <a:spcBef>
                <a:spcPts val="600"/>
              </a:spcBef>
              <a:spcAft>
                <a:spcPts val="600"/>
              </a:spcAft>
              <a:buFont typeface="Arial" panose="020B0604020202020204" pitchFamily="34" charset="0"/>
              <a:buChar char="•"/>
            </a:pPr>
            <a:r>
              <a:rPr lang="en-US" sz="2000" dirty="0">
                <a:cs typeface="Arial" panose="020B0604020202020204" pitchFamily="34" charset="0"/>
              </a:rPr>
              <a:t>Recommendations from each group included in Knowledge Product.</a:t>
            </a:r>
          </a:p>
          <a:p>
            <a:pPr>
              <a:spcBef>
                <a:spcPts val="600"/>
              </a:spcBef>
              <a:spcAft>
                <a:spcPts val="600"/>
              </a:spcAft>
            </a:pPr>
            <a:endParaRPr lang="en-US" sz="2000" dirty="0">
              <a:solidFill>
                <a:srgbClr val="FF0000"/>
              </a:solidFill>
            </a:endParaRPr>
          </a:p>
        </p:txBody>
      </p:sp>
      <p:sp>
        <p:nvSpPr>
          <p:cNvPr id="4" name="Text Placeholder 3">
            <a:extLst>
              <a:ext uri="{FF2B5EF4-FFF2-40B4-BE49-F238E27FC236}">
                <a16:creationId xmlns:a16="http://schemas.microsoft.com/office/drawing/2014/main" id="{67773B8C-1B93-B246-8492-F93F7DB1C0BE}"/>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6" name="Picture 5">
            <a:extLst>
              <a:ext uri="{FF2B5EF4-FFF2-40B4-BE49-F238E27FC236}">
                <a16:creationId xmlns:a16="http://schemas.microsoft.com/office/drawing/2014/main" id="{63C42241-3E77-4B47-A841-297521A28051}"/>
              </a:ext>
            </a:extLst>
          </p:cNvPr>
          <p:cNvPicPr>
            <a:picLocks noChangeAspect="1"/>
          </p:cNvPicPr>
          <p:nvPr/>
        </p:nvPicPr>
        <p:blipFill>
          <a:blip r:embed="rId2"/>
          <a:stretch>
            <a:fillRect/>
          </a:stretch>
        </p:blipFill>
        <p:spPr>
          <a:xfrm>
            <a:off x="314228" y="1427176"/>
            <a:ext cx="4543544" cy="4003648"/>
          </a:xfrm>
          <a:prstGeom prst="rect">
            <a:avLst/>
          </a:prstGeom>
        </p:spPr>
      </p:pic>
    </p:spTree>
    <p:extLst>
      <p:ext uri="{BB962C8B-B14F-4D97-AF65-F5344CB8AC3E}">
        <p14:creationId xmlns:p14="http://schemas.microsoft.com/office/powerpoint/2010/main" val="6504100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C855CD3-574C-FF47-B523-AEB37649F210}"/>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
        <p:nvSpPr>
          <p:cNvPr id="7" name="Title 1">
            <a:extLst>
              <a:ext uri="{FF2B5EF4-FFF2-40B4-BE49-F238E27FC236}">
                <a16:creationId xmlns:a16="http://schemas.microsoft.com/office/drawing/2014/main" id="{6B31A5B1-9B6F-3F43-9457-67D8A147F1FC}"/>
              </a:ext>
            </a:extLst>
          </p:cNvPr>
          <p:cNvSpPr txBox="1">
            <a:spLocks/>
          </p:cNvSpPr>
          <p:nvPr/>
        </p:nvSpPr>
        <p:spPr>
          <a:xfrm>
            <a:off x="838200" y="370111"/>
            <a:ext cx="10515600" cy="59372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000" b="1"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EEE396"/>
                </a:solidFill>
                <a:effectLst/>
                <a:uLnTx/>
                <a:uFillTx/>
                <a:latin typeface="Franklin Gothic Book" panose="020B0503020102020204" pitchFamily="34" charset="0"/>
                <a:ea typeface="+mj-ea"/>
                <a:cs typeface="Arial" panose="020B0604020202020204" pitchFamily="34" charset="0"/>
              </a:rPr>
              <a:t>Task 5</a:t>
            </a:r>
            <a:r>
              <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Arial" panose="020B0604020202020204" pitchFamily="34" charset="0"/>
              </a:rPr>
              <a:t>: Establish virtual working groups</a:t>
            </a:r>
            <a:endParaRPr kumimoji="0" lang="en-US" sz="3000" b="1" i="0" u="none" strike="noStrike" kern="1200" cap="none" spc="0" normalizeH="0" baseline="0" noProof="0" dirty="0">
              <a:ln>
                <a:noFill/>
              </a:ln>
              <a:solidFill>
                <a:srgbClr val="E4E8EE"/>
              </a:solidFill>
              <a:effectLst/>
              <a:uLnTx/>
              <a:uFillTx/>
              <a:latin typeface="Arial" panose="020B0604020202020204" pitchFamily="34" charset="0"/>
              <a:ea typeface="+mj-ea"/>
              <a:cs typeface="Arial" panose="020B0604020202020204" pitchFamily="34" charset="0"/>
            </a:endParaRPr>
          </a:p>
        </p:txBody>
      </p:sp>
      <p:sp>
        <p:nvSpPr>
          <p:cNvPr id="11" name="TextBox 10">
            <a:extLst>
              <a:ext uri="{FF2B5EF4-FFF2-40B4-BE49-F238E27FC236}">
                <a16:creationId xmlns:a16="http://schemas.microsoft.com/office/drawing/2014/main" id="{3A4ABF59-C8C5-8D4D-82BC-6F41DB25C8F4}"/>
              </a:ext>
            </a:extLst>
          </p:cNvPr>
          <p:cNvSpPr txBox="1"/>
          <p:nvPr/>
        </p:nvSpPr>
        <p:spPr>
          <a:xfrm>
            <a:off x="6542314" y="1035964"/>
            <a:ext cx="414745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Arial" panose="020B0604020202020204" pitchFamily="34" charset="0"/>
              <a:ea typeface="+mn-ea"/>
              <a:cs typeface="Arial" panose="020B0604020202020204" pitchFamily="34" charset="0"/>
            </a:endParaRPr>
          </a:p>
        </p:txBody>
      </p:sp>
      <p:graphicFrame>
        <p:nvGraphicFramePr>
          <p:cNvPr id="3" name="Diagram 2">
            <a:extLst>
              <a:ext uri="{FF2B5EF4-FFF2-40B4-BE49-F238E27FC236}">
                <a16:creationId xmlns:a16="http://schemas.microsoft.com/office/drawing/2014/main" id="{CA4471E6-D836-DD41-B05F-A3363ED256E4}"/>
              </a:ext>
            </a:extLst>
          </p:cNvPr>
          <p:cNvGraphicFramePr>
            <a:graphicFrameLocks noChangeAspect="1"/>
          </p:cNvGraphicFramePr>
          <p:nvPr/>
        </p:nvGraphicFramePr>
        <p:xfrm>
          <a:off x="838199" y="791570"/>
          <a:ext cx="11049000" cy="59340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ross 4">
            <a:extLst>
              <a:ext uri="{FF2B5EF4-FFF2-40B4-BE49-F238E27FC236}">
                <a16:creationId xmlns:a16="http://schemas.microsoft.com/office/drawing/2014/main" id="{4BC720E5-F21B-7144-AE14-0830EFC28CBB}"/>
              </a:ext>
            </a:extLst>
          </p:cNvPr>
          <p:cNvSpPr>
            <a:spLocks noChangeAspect="1"/>
          </p:cNvSpPr>
          <p:nvPr/>
        </p:nvSpPr>
        <p:spPr>
          <a:xfrm>
            <a:off x="3216734" y="1814510"/>
            <a:ext cx="457200" cy="390665"/>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Arial" panose="020B060402020202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4F6F4ABC-DE9C-3F45-B426-CA95570BA5CA}"/>
              </a:ext>
            </a:extLst>
          </p:cNvPr>
          <p:cNvGrpSpPr>
            <a:grpSpLocks noChangeAspect="1"/>
          </p:cNvGrpSpPr>
          <p:nvPr/>
        </p:nvGrpSpPr>
        <p:grpSpPr>
          <a:xfrm>
            <a:off x="9036983" y="1848142"/>
            <a:ext cx="457262" cy="310807"/>
            <a:chOff x="9899873" y="486697"/>
            <a:chExt cx="579766" cy="509657"/>
          </a:xfrm>
        </p:grpSpPr>
        <p:sp>
          <p:nvSpPr>
            <p:cNvPr id="6" name="Rectangle 5">
              <a:extLst>
                <a:ext uri="{FF2B5EF4-FFF2-40B4-BE49-F238E27FC236}">
                  <a16:creationId xmlns:a16="http://schemas.microsoft.com/office/drawing/2014/main" id="{F7C2D880-896E-6941-A85F-8CCB1C1C959F}"/>
                </a:ext>
              </a:extLst>
            </p:cNvPr>
            <p:cNvSpPr/>
            <p:nvPr/>
          </p:nvSpPr>
          <p:spPr>
            <a:xfrm>
              <a:off x="9899873" y="486697"/>
              <a:ext cx="579689" cy="1802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8FCE6084-136F-6942-9CD6-224EB65931B8}"/>
                </a:ext>
              </a:extLst>
            </p:cNvPr>
            <p:cNvSpPr/>
            <p:nvPr/>
          </p:nvSpPr>
          <p:spPr>
            <a:xfrm>
              <a:off x="9899950" y="816078"/>
              <a:ext cx="579689" cy="1802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Arial" panose="020B0604020202020204" pitchFamily="34" charset="0"/>
                <a:ea typeface="+mn-ea"/>
                <a:cs typeface="Arial" panose="020B0604020202020204" pitchFamily="34" charset="0"/>
              </a:endParaRPr>
            </a:p>
          </p:txBody>
        </p:sp>
      </p:grpSp>
      <p:sp>
        <p:nvSpPr>
          <p:cNvPr id="14" name="Cross 13">
            <a:extLst>
              <a:ext uri="{FF2B5EF4-FFF2-40B4-BE49-F238E27FC236}">
                <a16:creationId xmlns:a16="http://schemas.microsoft.com/office/drawing/2014/main" id="{8E374E41-CED6-E64C-B469-5F482359104F}"/>
              </a:ext>
            </a:extLst>
          </p:cNvPr>
          <p:cNvSpPr>
            <a:spLocks noChangeAspect="1"/>
          </p:cNvSpPr>
          <p:nvPr/>
        </p:nvSpPr>
        <p:spPr>
          <a:xfrm>
            <a:off x="6128847" y="1814509"/>
            <a:ext cx="457200" cy="390665"/>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15097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C855CD3-574C-FF47-B523-AEB37649F210}"/>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
        <p:nvSpPr>
          <p:cNvPr id="7" name="Title 1">
            <a:extLst>
              <a:ext uri="{FF2B5EF4-FFF2-40B4-BE49-F238E27FC236}">
                <a16:creationId xmlns:a16="http://schemas.microsoft.com/office/drawing/2014/main" id="{6B31A5B1-9B6F-3F43-9457-67D8A147F1FC}"/>
              </a:ext>
            </a:extLst>
          </p:cNvPr>
          <p:cNvSpPr txBox="1">
            <a:spLocks/>
          </p:cNvSpPr>
          <p:nvPr/>
        </p:nvSpPr>
        <p:spPr>
          <a:xfrm>
            <a:off x="838200" y="370111"/>
            <a:ext cx="10515600" cy="59372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000" b="1"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EEE396"/>
                </a:solidFill>
                <a:effectLst/>
                <a:uLnTx/>
                <a:uFillTx/>
                <a:latin typeface="Franklin Gothic Book" panose="020B0503020102020204" pitchFamily="34" charset="0"/>
                <a:ea typeface="+mj-ea"/>
                <a:cs typeface="Arial" panose="020B0604020202020204" pitchFamily="34" charset="0"/>
              </a:rPr>
              <a:t>Task 5</a:t>
            </a:r>
            <a:r>
              <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Arial" panose="020B0604020202020204" pitchFamily="34" charset="0"/>
              </a:rPr>
              <a:t>: Establish virtual working groups</a:t>
            </a:r>
            <a:endParaRPr kumimoji="0" lang="en-US" sz="3000" b="1" i="0" u="none" strike="noStrike" kern="1200" cap="none" spc="0" normalizeH="0" baseline="0" noProof="0" dirty="0">
              <a:ln>
                <a:noFill/>
              </a:ln>
              <a:solidFill>
                <a:srgbClr val="E4E8EE"/>
              </a:solidFill>
              <a:effectLst/>
              <a:uLnTx/>
              <a:uFillTx/>
              <a:latin typeface="Arial" panose="020B0604020202020204" pitchFamily="34" charset="0"/>
              <a:ea typeface="+mj-ea"/>
              <a:cs typeface="Arial" panose="020B0604020202020204" pitchFamily="34" charset="0"/>
            </a:endParaRPr>
          </a:p>
        </p:txBody>
      </p:sp>
      <p:sp>
        <p:nvSpPr>
          <p:cNvPr id="11" name="TextBox 10">
            <a:extLst>
              <a:ext uri="{FF2B5EF4-FFF2-40B4-BE49-F238E27FC236}">
                <a16:creationId xmlns:a16="http://schemas.microsoft.com/office/drawing/2014/main" id="{3A4ABF59-C8C5-8D4D-82BC-6F41DB25C8F4}"/>
              </a:ext>
            </a:extLst>
          </p:cNvPr>
          <p:cNvSpPr txBox="1"/>
          <p:nvPr/>
        </p:nvSpPr>
        <p:spPr>
          <a:xfrm>
            <a:off x="6542314" y="1035964"/>
            <a:ext cx="414745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9AFA9015-873B-CB47-A349-44B0B74FDD96}"/>
              </a:ext>
            </a:extLst>
          </p:cNvPr>
          <p:cNvPicPr>
            <a:picLocks noChangeAspect="1"/>
          </p:cNvPicPr>
          <p:nvPr/>
        </p:nvPicPr>
        <p:blipFill>
          <a:blip r:embed="rId3"/>
          <a:stretch>
            <a:fillRect/>
          </a:stretch>
        </p:blipFill>
        <p:spPr>
          <a:xfrm>
            <a:off x="5431973" y="2398365"/>
            <a:ext cx="6735770" cy="4459635"/>
          </a:xfrm>
          <a:prstGeom prst="rect">
            <a:avLst/>
          </a:prstGeom>
        </p:spPr>
      </p:pic>
      <p:cxnSp>
        <p:nvCxnSpPr>
          <p:cNvPr id="15" name="Straight Connector 14">
            <a:extLst>
              <a:ext uri="{FF2B5EF4-FFF2-40B4-BE49-F238E27FC236}">
                <a16:creationId xmlns:a16="http://schemas.microsoft.com/office/drawing/2014/main" id="{31611810-F795-AD42-BB58-CF7E72D343E7}"/>
              </a:ext>
            </a:extLst>
          </p:cNvPr>
          <p:cNvCxnSpPr>
            <a:cxnSpLocks/>
          </p:cNvCxnSpPr>
          <p:nvPr/>
        </p:nvCxnSpPr>
        <p:spPr>
          <a:xfrm>
            <a:off x="895143" y="1240970"/>
            <a:ext cx="7904715" cy="379823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15D24383-1F6C-7548-80D7-DDB2913E159D}"/>
              </a:ext>
            </a:extLst>
          </p:cNvPr>
          <p:cNvCxnSpPr/>
          <p:nvPr/>
        </p:nvCxnSpPr>
        <p:spPr>
          <a:xfrm>
            <a:off x="5791200" y="1208314"/>
            <a:ext cx="3008658" cy="379911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A3A2544-1E2D-CC46-8DDE-DE8352FBB74B}"/>
              </a:ext>
            </a:extLst>
          </p:cNvPr>
          <p:cNvCxnSpPr>
            <a:cxnSpLocks/>
          </p:cNvCxnSpPr>
          <p:nvPr/>
        </p:nvCxnSpPr>
        <p:spPr>
          <a:xfrm flipV="1">
            <a:off x="5791200" y="5039208"/>
            <a:ext cx="3008658" cy="18593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0F59958-70A6-ED4D-A0FB-DAA57456C8D4}"/>
              </a:ext>
            </a:extLst>
          </p:cNvPr>
          <p:cNvCxnSpPr>
            <a:cxnSpLocks/>
          </p:cNvCxnSpPr>
          <p:nvPr/>
        </p:nvCxnSpPr>
        <p:spPr>
          <a:xfrm flipV="1">
            <a:off x="838199" y="5006551"/>
            <a:ext cx="7961659" cy="21859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603812FD-192E-CD48-84B8-C566EA3570B3}"/>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38199" y="1240970"/>
            <a:ext cx="4931673" cy="3984173"/>
          </a:xfrm>
          <a:prstGeom prst="rect">
            <a:avLst/>
          </a:prstGeom>
          <a:ln w="57150" cmpd="sng">
            <a:solidFill>
              <a:srgbClr val="FF0000"/>
            </a:solidFill>
          </a:ln>
        </p:spPr>
      </p:pic>
    </p:spTree>
    <p:extLst>
      <p:ext uri="{BB962C8B-B14F-4D97-AF65-F5344CB8AC3E}">
        <p14:creationId xmlns:p14="http://schemas.microsoft.com/office/powerpoint/2010/main" val="23253937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C855CD3-574C-FF47-B523-AEB37649F210}"/>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
        <p:nvSpPr>
          <p:cNvPr id="7" name="Title 1">
            <a:extLst>
              <a:ext uri="{FF2B5EF4-FFF2-40B4-BE49-F238E27FC236}">
                <a16:creationId xmlns:a16="http://schemas.microsoft.com/office/drawing/2014/main" id="{6B31A5B1-9B6F-3F43-9457-67D8A147F1FC}"/>
              </a:ext>
            </a:extLst>
          </p:cNvPr>
          <p:cNvSpPr txBox="1">
            <a:spLocks/>
          </p:cNvSpPr>
          <p:nvPr/>
        </p:nvSpPr>
        <p:spPr>
          <a:xfrm>
            <a:off x="838200" y="370111"/>
            <a:ext cx="10515600" cy="59372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000" b="1"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EEE396"/>
                </a:solidFill>
                <a:effectLst/>
                <a:uLnTx/>
                <a:uFillTx/>
                <a:latin typeface="Franklin Gothic Book" panose="020B0503020102020204" pitchFamily="34" charset="0"/>
                <a:ea typeface="+mj-ea"/>
                <a:cs typeface="Arial" panose="020B0604020202020204" pitchFamily="34" charset="0"/>
              </a:rPr>
              <a:t>Task 5</a:t>
            </a:r>
            <a:r>
              <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Arial" panose="020B0604020202020204" pitchFamily="34" charset="0"/>
              </a:rPr>
              <a:t>: Establish virtual working groups</a:t>
            </a:r>
            <a:endParaRPr kumimoji="0" lang="en-US" sz="3000" b="1" i="0" u="none" strike="noStrike" kern="1200" cap="none" spc="0" normalizeH="0" baseline="0" noProof="0" dirty="0">
              <a:ln>
                <a:noFill/>
              </a:ln>
              <a:solidFill>
                <a:srgbClr val="E4E8EE"/>
              </a:solidFill>
              <a:effectLst/>
              <a:uLnTx/>
              <a:uFillTx/>
              <a:latin typeface="Arial" panose="020B0604020202020204" pitchFamily="34" charset="0"/>
              <a:ea typeface="+mj-ea"/>
              <a:cs typeface="Arial" panose="020B0604020202020204" pitchFamily="34" charset="0"/>
            </a:endParaRPr>
          </a:p>
        </p:txBody>
      </p:sp>
      <p:sp>
        <p:nvSpPr>
          <p:cNvPr id="11" name="TextBox 10">
            <a:extLst>
              <a:ext uri="{FF2B5EF4-FFF2-40B4-BE49-F238E27FC236}">
                <a16:creationId xmlns:a16="http://schemas.microsoft.com/office/drawing/2014/main" id="{3A4ABF59-C8C5-8D4D-82BC-6F41DB25C8F4}"/>
              </a:ext>
            </a:extLst>
          </p:cNvPr>
          <p:cNvSpPr txBox="1"/>
          <p:nvPr/>
        </p:nvSpPr>
        <p:spPr>
          <a:xfrm>
            <a:off x="6542314" y="1035964"/>
            <a:ext cx="414745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F2D4B6F3-07F6-C040-A8D0-990B8F057CB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57980" y="1113530"/>
            <a:ext cx="7434020" cy="5744470"/>
          </a:xfrm>
          <a:prstGeom prst="rect">
            <a:avLst/>
          </a:prstGeom>
          <a:solidFill>
            <a:schemeClr val="tx1"/>
          </a:solidFill>
        </p:spPr>
      </p:pic>
      <p:pic>
        <p:nvPicPr>
          <p:cNvPr id="17" name="Picture 16">
            <a:extLst>
              <a:ext uri="{FF2B5EF4-FFF2-40B4-BE49-F238E27FC236}">
                <a16:creationId xmlns:a16="http://schemas.microsoft.com/office/drawing/2014/main" id="{B9EC3AFF-ADD0-7A48-9B68-AFBFB9B3249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38199" y="1149411"/>
            <a:ext cx="3691788" cy="3352306"/>
          </a:xfrm>
          <a:prstGeom prst="rect">
            <a:avLst/>
          </a:prstGeom>
          <a:ln w="57150" cmpd="sng">
            <a:solidFill>
              <a:srgbClr val="FF0000"/>
            </a:solidFill>
          </a:ln>
        </p:spPr>
      </p:pic>
      <p:sp>
        <p:nvSpPr>
          <p:cNvPr id="6" name="Rounded Rectangle 5">
            <a:extLst>
              <a:ext uri="{FF2B5EF4-FFF2-40B4-BE49-F238E27FC236}">
                <a16:creationId xmlns:a16="http://schemas.microsoft.com/office/drawing/2014/main" id="{FFF02CE4-3F55-7949-9466-76875AF07EB3}"/>
              </a:ext>
            </a:extLst>
          </p:cNvPr>
          <p:cNvSpPr/>
          <p:nvPr/>
        </p:nvSpPr>
        <p:spPr>
          <a:xfrm rot="1183206">
            <a:off x="7342904" y="2594514"/>
            <a:ext cx="1512134" cy="48985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cxnSp>
        <p:nvCxnSpPr>
          <p:cNvPr id="19" name="Straight Arrow Connector 18">
            <a:extLst>
              <a:ext uri="{FF2B5EF4-FFF2-40B4-BE49-F238E27FC236}">
                <a16:creationId xmlns:a16="http://schemas.microsoft.com/office/drawing/2014/main" id="{5F5FE182-D0F3-D44F-948B-B05AD7FFD334}"/>
              </a:ext>
            </a:extLst>
          </p:cNvPr>
          <p:cNvCxnSpPr>
            <a:cxnSpLocks/>
          </p:cNvCxnSpPr>
          <p:nvPr/>
        </p:nvCxnSpPr>
        <p:spPr>
          <a:xfrm flipH="1" flipV="1">
            <a:off x="6259287" y="1926772"/>
            <a:ext cx="587827" cy="247875"/>
          </a:xfrm>
          <a:prstGeom prst="straightConnector1">
            <a:avLst/>
          </a:prstGeom>
          <a:ln w="38100">
            <a:solidFill>
              <a:srgbClr val="0055F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B847A1E-59C0-9042-A478-087539B746D2}"/>
              </a:ext>
            </a:extLst>
          </p:cNvPr>
          <p:cNvCxnSpPr>
            <a:cxnSpLocks/>
          </p:cNvCxnSpPr>
          <p:nvPr/>
        </p:nvCxnSpPr>
        <p:spPr>
          <a:xfrm flipH="1">
            <a:off x="9274629" y="2960914"/>
            <a:ext cx="631371" cy="0"/>
          </a:xfrm>
          <a:prstGeom prst="straightConnector1">
            <a:avLst/>
          </a:prstGeom>
          <a:ln w="38100">
            <a:solidFill>
              <a:srgbClr val="0055FF"/>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978D44D-2455-7043-89E2-4048D1381001}"/>
              </a:ext>
            </a:extLst>
          </p:cNvPr>
          <p:cNvSpPr txBox="1"/>
          <p:nvPr/>
        </p:nvSpPr>
        <p:spPr>
          <a:xfrm>
            <a:off x="838199" y="4687291"/>
            <a:ext cx="3505200"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4E8EE"/>
                </a:solidFill>
                <a:effectLst/>
                <a:uLnTx/>
                <a:uFillTx/>
                <a:latin typeface="Calibri" panose="020F0502020204030204"/>
                <a:ea typeface="+mn-ea"/>
                <a:cs typeface="+mn-cs"/>
              </a:rPr>
              <a:t>https://</a:t>
            </a:r>
            <a:r>
              <a:rPr kumimoji="0" lang="en-US" sz="1000" b="0" i="0" u="none" strike="noStrike" kern="1200" cap="none" spc="0" normalizeH="0" baseline="0" noProof="0" dirty="0" err="1">
                <a:ln>
                  <a:noFill/>
                </a:ln>
                <a:solidFill>
                  <a:srgbClr val="E4E8EE"/>
                </a:solidFill>
                <a:effectLst/>
                <a:uLnTx/>
                <a:uFillTx/>
                <a:latin typeface="Calibri" panose="020F0502020204030204"/>
                <a:ea typeface="+mn-ea"/>
                <a:cs typeface="+mn-cs"/>
              </a:rPr>
              <a:t>dggs.alaska.gov</a:t>
            </a:r>
            <a:r>
              <a:rPr kumimoji="0" lang="en-US" sz="1000" b="0" i="0" u="none" strike="noStrike" kern="1200" cap="none" spc="0" normalizeH="0" baseline="0" noProof="0" dirty="0">
                <a:ln>
                  <a:noFill/>
                </a:ln>
                <a:solidFill>
                  <a:srgbClr val="E4E8EE"/>
                </a:solidFill>
                <a:effectLst/>
                <a:uLnTx/>
                <a:uFillTx/>
                <a:latin typeface="Calibri" panose="020F0502020204030204"/>
                <a:ea typeface="+mn-ea"/>
                <a:cs typeface="+mn-cs"/>
              </a:rPr>
              <a:t>/hazards/coastal/shoreline-</a:t>
            </a:r>
            <a:r>
              <a:rPr kumimoji="0" lang="en-US" sz="1000" b="0" i="0" u="none" strike="noStrike" kern="1200" cap="none" spc="0" normalizeH="0" baseline="0" noProof="0" dirty="0" err="1">
                <a:ln>
                  <a:noFill/>
                </a:ln>
                <a:solidFill>
                  <a:srgbClr val="E4E8EE"/>
                </a:solidFill>
                <a:effectLst/>
                <a:uLnTx/>
                <a:uFillTx/>
                <a:latin typeface="Calibri" panose="020F0502020204030204"/>
                <a:ea typeface="+mn-ea"/>
                <a:cs typeface="+mn-cs"/>
              </a:rPr>
              <a:t>change.html</a:t>
            </a:r>
            <a:endParaRPr kumimoji="0" lang="en-US" sz="10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11210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460A-14BA-8D4C-80B9-0DBAC7EBD5D7}"/>
              </a:ext>
            </a:extLst>
          </p:cNvPr>
          <p:cNvSpPr>
            <a:spLocks noGrp="1"/>
          </p:cNvSpPr>
          <p:nvPr>
            <p:ph type="title"/>
          </p:nvPr>
        </p:nvSpPr>
        <p:spPr>
          <a:xfrm>
            <a:off x="314228" y="457199"/>
            <a:ext cx="11039572" cy="593726"/>
          </a:xfrm>
        </p:spPr>
        <p:txBody>
          <a:bodyPr/>
          <a:lstStyle/>
          <a:p>
            <a:r>
              <a:rPr lang="en-US" sz="3600" dirty="0"/>
              <a:t>Accomplishments</a:t>
            </a:r>
          </a:p>
        </p:txBody>
      </p:sp>
      <p:sp>
        <p:nvSpPr>
          <p:cNvPr id="3" name="Text Placeholder 2">
            <a:extLst>
              <a:ext uri="{FF2B5EF4-FFF2-40B4-BE49-F238E27FC236}">
                <a16:creationId xmlns:a16="http://schemas.microsoft.com/office/drawing/2014/main" id="{88D2618D-2B33-AE4E-A7A8-7CC12142CC1A}"/>
              </a:ext>
            </a:extLst>
          </p:cNvPr>
          <p:cNvSpPr>
            <a:spLocks noGrp="1"/>
          </p:cNvSpPr>
          <p:nvPr>
            <p:ph type="body" sz="quarter" idx="10"/>
          </p:nvPr>
        </p:nvSpPr>
        <p:spPr>
          <a:xfrm>
            <a:off x="4857772" y="736979"/>
            <a:ext cx="7193201" cy="6121021"/>
          </a:xfrm>
        </p:spPr>
        <p:txBody>
          <a:bodyPr>
            <a:normAutofit/>
          </a:bodyPr>
          <a:lstStyle/>
          <a:p>
            <a:pPr>
              <a:spcBef>
                <a:spcPts val="600"/>
              </a:spcBef>
              <a:spcAft>
                <a:spcPts val="600"/>
              </a:spcAft>
            </a:pPr>
            <a:r>
              <a:rPr lang="en-US" sz="2000" dirty="0">
                <a:solidFill>
                  <a:srgbClr val="EEE396"/>
                </a:solidFill>
                <a:cs typeface="Arial" panose="020B0604020202020204" pitchFamily="34" charset="0"/>
              </a:rPr>
              <a:t>Task 6</a:t>
            </a:r>
            <a:r>
              <a:rPr lang="en-US" sz="2000" dirty="0">
                <a:cs typeface="Arial" panose="020B0604020202020204" pitchFamily="34" charset="0"/>
              </a:rPr>
              <a:t>: Conduct two-day workshop to review working group drafts and integrate feedback into knowledge product</a:t>
            </a:r>
          </a:p>
          <a:p>
            <a:pPr marL="463550" indent="-277813">
              <a:spcBef>
                <a:spcPts val="600"/>
              </a:spcBef>
              <a:spcAft>
                <a:spcPts val="600"/>
              </a:spcAft>
              <a:buFont typeface="Arial" panose="020B0604020202020204" pitchFamily="34" charset="0"/>
              <a:buChar char="•"/>
            </a:pPr>
            <a:r>
              <a:rPr lang="en-US" sz="2000" i="1" dirty="0">
                <a:cs typeface="Arial" panose="020B0604020202020204" pitchFamily="34" charset="0"/>
              </a:rPr>
              <a:t>Consolidated</a:t>
            </a:r>
            <a:r>
              <a:rPr lang="en-US" sz="2000" dirty="0">
                <a:cs typeface="Arial" panose="020B0604020202020204" pitchFamily="34" charset="0"/>
              </a:rPr>
              <a:t>. Lack of time reduced ability to meet Task 6. Coordinating feedback with Project Champion and Project Stakeholders independently. </a:t>
            </a:r>
            <a:r>
              <a:rPr lang="en-US" sz="2000" dirty="0">
                <a:solidFill>
                  <a:srgbClr val="FF0000"/>
                </a:solidFill>
                <a:cs typeface="Arial" panose="020B0604020202020204" pitchFamily="34" charset="0"/>
              </a:rPr>
              <a:t>Completion scheduled for May 2021.</a:t>
            </a:r>
          </a:p>
          <a:p>
            <a:pPr>
              <a:spcBef>
                <a:spcPts val="600"/>
              </a:spcBef>
              <a:spcAft>
                <a:spcPts val="600"/>
              </a:spcAft>
            </a:pPr>
            <a:r>
              <a:rPr lang="en-US" sz="2000" dirty="0">
                <a:solidFill>
                  <a:srgbClr val="EEE396"/>
                </a:solidFill>
                <a:cs typeface="Arial" panose="020B0604020202020204" pitchFamily="34" charset="0"/>
              </a:rPr>
              <a:t>Task 7</a:t>
            </a:r>
            <a:r>
              <a:rPr lang="en-US" sz="2000" dirty="0">
                <a:cs typeface="Arial" panose="020B0604020202020204" pitchFamily="34" charset="0"/>
              </a:rPr>
              <a:t>: Completion of Arctic facilities and infrastructure environmental change risk index product.</a:t>
            </a:r>
          </a:p>
          <a:p>
            <a:pPr marL="463550" indent="-277813">
              <a:spcBef>
                <a:spcPts val="600"/>
              </a:spcBef>
              <a:spcAft>
                <a:spcPts val="600"/>
              </a:spcAft>
              <a:buFont typeface="Arial" panose="020B0604020202020204" pitchFamily="34" charset="0"/>
              <a:buChar char="•"/>
            </a:pPr>
            <a:r>
              <a:rPr lang="en-US" sz="2000" i="1" dirty="0">
                <a:cs typeface="Arial" panose="020B0604020202020204" pitchFamily="34" charset="0"/>
              </a:rPr>
              <a:t>Forthcoming</a:t>
            </a:r>
            <a:r>
              <a:rPr lang="en-US" sz="2000" dirty="0">
                <a:cs typeface="Arial" panose="020B0604020202020204" pitchFamily="34" charset="0"/>
              </a:rPr>
              <a:t>; Draft product underway. </a:t>
            </a:r>
            <a:r>
              <a:rPr lang="en-US" sz="2000" dirty="0">
                <a:solidFill>
                  <a:srgbClr val="FF0000"/>
                </a:solidFill>
                <a:cs typeface="Arial" panose="020B0604020202020204" pitchFamily="34" charset="0"/>
              </a:rPr>
              <a:t>Completion scheduled for Apr/May 2021</a:t>
            </a:r>
          </a:p>
          <a:p>
            <a:pPr>
              <a:spcBef>
                <a:spcPts val="600"/>
              </a:spcBef>
              <a:spcAft>
                <a:spcPts val="600"/>
              </a:spcAft>
            </a:pPr>
            <a:r>
              <a:rPr lang="en-US" sz="2000" dirty="0">
                <a:solidFill>
                  <a:srgbClr val="EEE396"/>
                </a:solidFill>
                <a:cs typeface="Arial" panose="020B0604020202020204" pitchFamily="34" charset="0"/>
              </a:rPr>
              <a:t>Task 8</a:t>
            </a:r>
            <a:r>
              <a:rPr lang="en-US" sz="2000" dirty="0">
                <a:cs typeface="Arial" panose="020B0604020202020204" pitchFamily="34" charset="0"/>
              </a:rPr>
              <a:t>: Transition products to USCG community</a:t>
            </a:r>
          </a:p>
          <a:p>
            <a:pPr marL="463550" indent="-277813">
              <a:spcBef>
                <a:spcPts val="600"/>
              </a:spcBef>
              <a:spcAft>
                <a:spcPts val="600"/>
              </a:spcAft>
              <a:buFont typeface="Arial" panose="020B0604020202020204" pitchFamily="34" charset="0"/>
              <a:buChar char="•"/>
            </a:pPr>
            <a:r>
              <a:rPr lang="en-US" sz="2000" i="1" dirty="0">
                <a:cs typeface="Arial" panose="020B0604020202020204" pitchFamily="34" charset="0"/>
              </a:rPr>
              <a:t>Forthcoming</a:t>
            </a:r>
            <a:r>
              <a:rPr lang="en-US" sz="2000" dirty="0">
                <a:cs typeface="Arial" panose="020B0604020202020204" pitchFamily="34" charset="0"/>
              </a:rPr>
              <a:t>; handoff scheduled for </a:t>
            </a:r>
            <a:r>
              <a:rPr lang="en-US" sz="2000" dirty="0">
                <a:solidFill>
                  <a:srgbClr val="FF0000"/>
                </a:solidFill>
                <a:cs typeface="Arial" panose="020B0604020202020204" pitchFamily="34" charset="0"/>
              </a:rPr>
              <a:t>June 2021</a:t>
            </a:r>
            <a:endParaRPr lang="en-US" sz="2000" dirty="0">
              <a:solidFill>
                <a:srgbClr val="FF0000"/>
              </a:solidFill>
            </a:endParaRPr>
          </a:p>
        </p:txBody>
      </p:sp>
      <p:sp>
        <p:nvSpPr>
          <p:cNvPr id="4" name="Text Placeholder 3">
            <a:extLst>
              <a:ext uri="{FF2B5EF4-FFF2-40B4-BE49-F238E27FC236}">
                <a16:creationId xmlns:a16="http://schemas.microsoft.com/office/drawing/2014/main" id="{67773B8C-1B93-B246-8492-F93F7DB1C0BE}"/>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6" name="Picture 5">
            <a:extLst>
              <a:ext uri="{FF2B5EF4-FFF2-40B4-BE49-F238E27FC236}">
                <a16:creationId xmlns:a16="http://schemas.microsoft.com/office/drawing/2014/main" id="{63C42241-3E77-4B47-A841-297521A28051}"/>
              </a:ext>
            </a:extLst>
          </p:cNvPr>
          <p:cNvPicPr>
            <a:picLocks noChangeAspect="1"/>
          </p:cNvPicPr>
          <p:nvPr/>
        </p:nvPicPr>
        <p:blipFill>
          <a:blip r:embed="rId2"/>
          <a:stretch>
            <a:fillRect/>
          </a:stretch>
        </p:blipFill>
        <p:spPr>
          <a:xfrm>
            <a:off x="314228" y="1427176"/>
            <a:ext cx="4543544" cy="4003648"/>
          </a:xfrm>
          <a:prstGeom prst="rect">
            <a:avLst/>
          </a:prstGeom>
        </p:spPr>
      </p:pic>
    </p:spTree>
    <p:extLst>
      <p:ext uri="{BB962C8B-B14F-4D97-AF65-F5344CB8AC3E}">
        <p14:creationId xmlns:p14="http://schemas.microsoft.com/office/powerpoint/2010/main" val="39988888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t>Recommendations &amp; Discoveries</a:t>
            </a:r>
          </a:p>
        </p:txBody>
      </p:sp>
      <p:sp>
        <p:nvSpPr>
          <p:cNvPr id="3" name="Content Placeholder 2"/>
          <p:cNvSpPr>
            <a:spLocks noGrp="1"/>
          </p:cNvSpPr>
          <p:nvPr>
            <p:ph idx="4294967295"/>
          </p:nvPr>
        </p:nvSpPr>
        <p:spPr>
          <a:xfrm>
            <a:off x="974612" y="1380849"/>
            <a:ext cx="10368578" cy="4047678"/>
          </a:xfrm>
        </p:spPr>
        <p:txBody>
          <a:bodyPr>
            <a:normAutofit fontScale="77500" lnSpcReduction="20000"/>
          </a:bodyPr>
          <a:lstStyle/>
          <a:p>
            <a:pPr marL="0" indent="0">
              <a:lnSpc>
                <a:spcPct val="120000"/>
              </a:lnSpc>
              <a:spcBef>
                <a:spcPts val="600"/>
              </a:spcBef>
              <a:spcAft>
                <a:spcPts val="600"/>
              </a:spcAft>
              <a:buNone/>
            </a:pPr>
            <a:r>
              <a:rPr lang="en-US" b="1" dirty="0">
                <a:solidFill>
                  <a:srgbClr val="EEE396"/>
                </a:solidFill>
                <a:cs typeface="Arial" panose="020B0604020202020204" pitchFamily="34" charset="0"/>
              </a:rPr>
              <a:t>Recommendations</a:t>
            </a:r>
          </a:p>
          <a:p>
            <a:pPr marL="285750" indent="-285750"/>
            <a:r>
              <a:rPr lang="en-US" dirty="0">
                <a:cs typeface="Arial" panose="020B0604020202020204" pitchFamily="34" charset="0"/>
              </a:rPr>
              <a:t>Data to transition product from tabletop/theoretical exercise</a:t>
            </a:r>
          </a:p>
          <a:p>
            <a:pPr marL="285750" indent="-285750"/>
            <a:r>
              <a:rPr lang="en-US" dirty="0">
                <a:cs typeface="Arial" panose="020B0604020202020204" pitchFamily="34" charset="0"/>
              </a:rPr>
              <a:t>Integrate forthcoming data from DC/AEA</a:t>
            </a:r>
          </a:p>
          <a:p>
            <a:pPr marL="285750" indent="-285750"/>
            <a:r>
              <a:rPr lang="en-US" dirty="0">
                <a:cs typeface="Arial" panose="020B0604020202020204" pitchFamily="34" charset="0"/>
              </a:rPr>
              <a:t>Provide USCG annual improvements and iterative process</a:t>
            </a:r>
          </a:p>
          <a:p>
            <a:pPr marL="285750" indent="-285750"/>
            <a:r>
              <a:rPr lang="en-US" dirty="0">
                <a:cs typeface="Arial" panose="020B0604020202020204" pitchFamily="34" charset="0"/>
              </a:rPr>
              <a:t>Use risk evaluations to further drive scientific endeavors</a:t>
            </a:r>
          </a:p>
          <a:p>
            <a:pPr marL="285750" indent="-285750"/>
            <a:r>
              <a:rPr lang="en-US" dirty="0">
                <a:cs typeface="Arial" panose="020B0604020202020204" pitchFamily="34" charset="0"/>
              </a:rPr>
              <a:t>Encourage organic project development but with additional support structures</a:t>
            </a:r>
          </a:p>
          <a:p>
            <a:pPr marL="0" indent="0">
              <a:buNone/>
            </a:pPr>
            <a:endParaRPr lang="en-US" dirty="0">
              <a:cs typeface="Arial" panose="020B0604020202020204" pitchFamily="34" charset="0"/>
            </a:endParaRPr>
          </a:p>
          <a:p>
            <a:pPr marL="0" indent="0">
              <a:buNone/>
            </a:pPr>
            <a:r>
              <a:rPr lang="en-US" dirty="0">
                <a:solidFill>
                  <a:srgbClr val="EEE396"/>
                </a:solidFill>
                <a:cs typeface="Arial" panose="020B0604020202020204" pitchFamily="34" charset="0"/>
              </a:rPr>
              <a:t>Discoveries</a:t>
            </a:r>
          </a:p>
          <a:p>
            <a:r>
              <a:rPr lang="en-US" dirty="0">
                <a:cs typeface="Arial" panose="020B0604020202020204" pitchFamily="34" charset="0"/>
              </a:rPr>
              <a:t>Need a realistic method for integrating data across agencies</a:t>
            </a:r>
          </a:p>
          <a:p>
            <a:r>
              <a:rPr lang="en-US" dirty="0">
                <a:cs typeface="Arial" panose="020B0604020202020204" pitchFamily="34" charset="0"/>
              </a:rPr>
              <a:t>Class 2 facilities in Alaska have disparate data sets and no single body maintains this data</a:t>
            </a:r>
          </a:p>
          <a:p>
            <a:r>
              <a:rPr lang="en-US" dirty="0">
                <a:cs typeface="Arial" panose="020B0604020202020204" pitchFamily="34" charset="0"/>
              </a:rPr>
              <a:t>Funding – current and future needs</a:t>
            </a:r>
          </a:p>
          <a:p>
            <a:r>
              <a:rPr lang="en-US" dirty="0">
                <a:cs typeface="Arial" panose="020B0604020202020204" pitchFamily="34" charset="0"/>
              </a:rPr>
              <a:t>Incentivize bulk fuel personnel who play critical role in prevention</a:t>
            </a:r>
          </a:p>
          <a:p>
            <a:endParaRPr lang="en-US" dirty="0"/>
          </a:p>
        </p:txBody>
      </p:sp>
      <p:sp>
        <p:nvSpPr>
          <p:cNvPr id="7" name="Rectangle 6">
            <a:extLst>
              <a:ext uri="{FF2B5EF4-FFF2-40B4-BE49-F238E27FC236}">
                <a16:creationId xmlns:a16="http://schemas.microsoft.com/office/drawing/2014/main" id="{6F9E1043-D91D-1548-A8A6-A7354AD36164}"/>
              </a:ext>
            </a:extLst>
          </p:cNvPr>
          <p:cNvSpPr/>
          <p:nvPr/>
        </p:nvSpPr>
        <p:spPr>
          <a:xfrm>
            <a:off x="629564" y="0"/>
            <a:ext cx="30051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spTree>
    <p:extLst>
      <p:ext uri="{BB962C8B-B14F-4D97-AF65-F5344CB8AC3E}">
        <p14:creationId xmlns:p14="http://schemas.microsoft.com/office/powerpoint/2010/main" val="28885031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4FBA5-07BF-6E4D-9B83-D0EF93E10B1C}"/>
              </a:ext>
            </a:extLst>
          </p:cNvPr>
          <p:cNvSpPr>
            <a:spLocks noGrp="1"/>
          </p:cNvSpPr>
          <p:nvPr>
            <p:ph type="title"/>
          </p:nvPr>
        </p:nvSpPr>
        <p:spPr/>
        <p:txBody>
          <a:bodyPr/>
          <a:lstStyle/>
          <a:p>
            <a:r>
              <a:rPr lang="en-US" dirty="0"/>
              <a:t>Final Thoughts &amp; Questions</a:t>
            </a:r>
          </a:p>
        </p:txBody>
      </p:sp>
      <p:sp>
        <p:nvSpPr>
          <p:cNvPr id="3" name="Text Placeholder 2">
            <a:extLst>
              <a:ext uri="{FF2B5EF4-FFF2-40B4-BE49-F238E27FC236}">
                <a16:creationId xmlns:a16="http://schemas.microsoft.com/office/drawing/2014/main" id="{06F676C8-5BB6-4A42-B44E-BCF23ABD73A4}"/>
              </a:ext>
            </a:extLst>
          </p:cNvPr>
          <p:cNvSpPr>
            <a:spLocks noGrp="1"/>
          </p:cNvSpPr>
          <p:nvPr>
            <p:ph type="body"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Annual Meeting:  21 April 2022</a:t>
            </a:r>
          </a:p>
        </p:txBody>
      </p:sp>
      <p:pic>
        <p:nvPicPr>
          <p:cNvPr id="5" name="Picture 4" descr="Shape&#10;&#10;Description automatically generated">
            <a:extLst>
              <a:ext uri="{FF2B5EF4-FFF2-40B4-BE49-F238E27FC236}">
                <a16:creationId xmlns:a16="http://schemas.microsoft.com/office/drawing/2014/main" id="{7DE3A5CF-92F7-7E46-8224-35DD7F1DA25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61999" y="1482236"/>
            <a:ext cx="3903305" cy="3648563"/>
          </a:xfrm>
          <a:prstGeom prst="rect">
            <a:avLst/>
          </a:prstGeom>
        </p:spPr>
      </p:pic>
      <p:sp>
        <p:nvSpPr>
          <p:cNvPr id="6" name="TextBox 5">
            <a:extLst>
              <a:ext uri="{FF2B5EF4-FFF2-40B4-BE49-F238E27FC236}">
                <a16:creationId xmlns:a16="http://schemas.microsoft.com/office/drawing/2014/main" id="{92472A7F-9205-0E4C-8585-903AFB95FC9E}"/>
              </a:ext>
            </a:extLst>
          </p:cNvPr>
          <p:cNvSpPr txBox="1"/>
          <p:nvPr/>
        </p:nvSpPr>
        <p:spPr>
          <a:xfrm>
            <a:off x="4920343" y="1625600"/>
            <a:ext cx="6509658" cy="461664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rPr>
              <a:t>~80% of Arctic communities depend on diesel as primary energy source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rPr>
              <a:t>Coastal communities receive single annual deliveries of fuel by barge in the summer.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rPr>
              <a:t>Cost per person is locked in based on delivery price.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rPr>
              <a:t>Emergency deliveries come by air lift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rPr>
              <a:t>Depending on location, no alternative fuel sources exist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rPr>
              <a:t>What happens if there’s a spill?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rPr>
              <a:t>Depends on the season and distance from a “hub” 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rPr>
              <a:t>Is the spill a result of mechanical failure? Or environmental changes?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84DE5"/>
                </a:solidFill>
                <a:effectLst/>
                <a:highlight>
                  <a:srgbClr val="FAF7B7"/>
                </a:highlight>
                <a:uLnTx/>
                <a:uFillTx/>
                <a:latin typeface="Arial" panose="020B0604020202020204" pitchFamily="34" charset="0"/>
                <a:ea typeface="+mn-ea"/>
                <a:cs typeface="Arial" panose="020B0604020202020204" pitchFamily="34" charset="0"/>
              </a:rPr>
              <a:t>The intention of the research team is to enhance energy security and prevent environmental impacts a spill could cause</a:t>
            </a:r>
            <a:r>
              <a:rPr kumimoji="0" lang="en-US" sz="2000" b="0" i="0" u="none" strike="noStrike" kern="1200" cap="none" spc="0" normalizeH="0" baseline="0" noProof="0" dirty="0">
                <a:ln>
                  <a:noFill/>
                </a:ln>
                <a:solidFill>
                  <a:srgbClr val="184DE5"/>
                </a:solidFill>
                <a:effectLst/>
                <a:uLnTx/>
                <a:uFillTx/>
                <a:latin typeface="Arial" panose="020B0604020202020204" pitchFamily="34" charset="0"/>
                <a:ea typeface="+mn-ea"/>
                <a:cs typeface="Arial" panose="020B0604020202020204" pitchFamily="34" charset="0"/>
              </a:rPr>
              <a:t>.</a:t>
            </a:r>
          </a:p>
        </p:txBody>
      </p:sp>
      <p:sp>
        <p:nvSpPr>
          <p:cNvPr id="8" name="TextBox 7">
            <a:extLst>
              <a:ext uri="{FF2B5EF4-FFF2-40B4-BE49-F238E27FC236}">
                <a16:creationId xmlns:a16="http://schemas.microsoft.com/office/drawing/2014/main" id="{84C4CA8B-1110-9741-AD6D-A2777726FD9D}"/>
              </a:ext>
            </a:extLst>
          </p:cNvPr>
          <p:cNvSpPr txBox="1"/>
          <p:nvPr/>
        </p:nvSpPr>
        <p:spPr>
          <a:xfrm>
            <a:off x="772885" y="5130799"/>
            <a:ext cx="390330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4E8EE"/>
                </a:solidFill>
                <a:effectLst/>
                <a:uLnTx/>
                <a:uFillTx/>
                <a:latin typeface="Calibri" panose="020F0502020204030204"/>
                <a:ea typeface="+mn-ea"/>
                <a:cs typeface="+mn-cs"/>
              </a:rPr>
              <a:t>Source: World Energy Council, Trilemma Index</a:t>
            </a:r>
          </a:p>
        </p:txBody>
      </p:sp>
    </p:spTree>
    <p:extLst>
      <p:ext uri="{BB962C8B-B14F-4D97-AF65-F5344CB8AC3E}">
        <p14:creationId xmlns:p14="http://schemas.microsoft.com/office/powerpoint/2010/main" val="31936921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2674" y="2109848"/>
            <a:ext cx="7877162" cy="1307187"/>
          </a:xfrm>
        </p:spPr>
        <p:txBody>
          <a:bodyPr>
            <a:noAutofit/>
          </a:bodyPr>
          <a:lstStyle/>
          <a:p>
            <a:pPr algn="l"/>
            <a:br>
              <a:rPr lang="en-US" sz="2450" dirty="0"/>
            </a:br>
            <a:r>
              <a:rPr lang="en-US" sz="2500" b="1" i="1" dirty="0"/>
              <a:t>Remote Uncrewed Aircraft System (UAS) Inspection and Response Team Development in the Bering Strait Region</a:t>
            </a:r>
            <a:endParaRPr lang="en-US" sz="2500" i="1" dirty="0">
              <a:solidFill>
                <a:srgbClr val="FFFF00"/>
              </a:solidFill>
            </a:endParaRPr>
          </a:p>
        </p:txBody>
      </p:sp>
      <p:sp>
        <p:nvSpPr>
          <p:cNvPr id="4" name="Text Placeholder 3"/>
          <p:cNvSpPr>
            <a:spLocks noGrp="1"/>
          </p:cNvSpPr>
          <p:nvPr>
            <p:ph type="body" sz="quarter" idx="10"/>
          </p:nvPr>
        </p:nvSpPr>
        <p:spPr>
          <a:xfrm>
            <a:off x="1520612" y="4077925"/>
            <a:ext cx="6549843" cy="879585"/>
          </a:xfrm>
        </p:spPr>
        <p:txBody>
          <a:bodyPr/>
          <a:lstStyle/>
          <a:p>
            <a:r>
              <a:rPr lang="en-US" b="1" dirty="0"/>
              <a:t>Dr. Jessica Garron, </a:t>
            </a:r>
            <a:r>
              <a:rPr lang="en-US" i="1" dirty="0"/>
              <a:t>Principal Investigator</a:t>
            </a:r>
            <a:endParaRPr lang="en-US" dirty="0"/>
          </a:p>
          <a:p>
            <a:r>
              <a:rPr lang="en-US" dirty="0"/>
              <a:t>International Arctic Research Center, University of Alaska </a:t>
            </a:r>
            <a:endParaRPr lang="en-US" i="1" dirty="0"/>
          </a:p>
        </p:txBody>
      </p:sp>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9940" b="19940"/>
          <a:stretch>
            <a:fillRect/>
          </a:stretch>
        </p:blipFill>
        <p:spPr>
          <a:xfrm>
            <a:off x="8329836" y="2712785"/>
            <a:ext cx="3537621" cy="2244725"/>
          </a:xfrm>
        </p:spPr>
      </p:pic>
    </p:spTree>
    <p:extLst>
      <p:ext uri="{BB962C8B-B14F-4D97-AF65-F5344CB8AC3E}">
        <p14:creationId xmlns:p14="http://schemas.microsoft.com/office/powerpoint/2010/main" val="470506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2674" y="2109848"/>
            <a:ext cx="7877162" cy="1307187"/>
          </a:xfrm>
        </p:spPr>
        <p:txBody>
          <a:bodyPr>
            <a:noAutofit/>
          </a:bodyPr>
          <a:lstStyle/>
          <a:p>
            <a:pPr algn="l"/>
            <a:br>
              <a:rPr lang="en-US" sz="2450" dirty="0"/>
            </a:br>
            <a:r>
              <a:rPr lang="en-US" sz="2500" b="1" i="1" dirty="0"/>
              <a:t>Remote Uncrewed Aircraft System (UAS) Inspection and Response Team Development in the Bering Strait Region</a:t>
            </a:r>
            <a:endParaRPr lang="en-US" sz="2500" i="1" dirty="0">
              <a:solidFill>
                <a:srgbClr val="FFFF00"/>
              </a:solidFill>
            </a:endParaRPr>
          </a:p>
        </p:txBody>
      </p:sp>
      <p:sp>
        <p:nvSpPr>
          <p:cNvPr id="4" name="Text Placeholder 3"/>
          <p:cNvSpPr>
            <a:spLocks noGrp="1"/>
          </p:cNvSpPr>
          <p:nvPr>
            <p:ph type="body" sz="quarter" idx="10"/>
          </p:nvPr>
        </p:nvSpPr>
        <p:spPr>
          <a:xfrm>
            <a:off x="1520612" y="4077925"/>
            <a:ext cx="6549843" cy="879585"/>
          </a:xfrm>
        </p:spPr>
        <p:txBody>
          <a:bodyPr/>
          <a:lstStyle/>
          <a:p>
            <a:r>
              <a:rPr lang="en-US" b="1" dirty="0"/>
              <a:t>Dr. Jessica Garron, </a:t>
            </a:r>
            <a:r>
              <a:rPr lang="en-US" i="1" dirty="0"/>
              <a:t>Principal Investigator</a:t>
            </a:r>
            <a:endParaRPr lang="en-US" dirty="0"/>
          </a:p>
          <a:p>
            <a:r>
              <a:rPr lang="en-US" dirty="0"/>
              <a:t>International Arctic Research Center, University of Alaska </a:t>
            </a:r>
            <a:endParaRPr lang="en-US" i="1" dirty="0"/>
          </a:p>
        </p:txBody>
      </p:sp>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9940" b="19940"/>
          <a:stretch>
            <a:fillRect/>
          </a:stretch>
        </p:blipFill>
        <p:spPr>
          <a:xfrm>
            <a:off x="8329836" y="2712785"/>
            <a:ext cx="3537621" cy="2244725"/>
          </a:xfrm>
        </p:spPr>
      </p:pic>
    </p:spTree>
    <p:extLst>
      <p:ext uri="{BB962C8B-B14F-4D97-AF65-F5344CB8AC3E}">
        <p14:creationId xmlns:p14="http://schemas.microsoft.com/office/powerpoint/2010/main" val="21183886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332" y="452647"/>
            <a:ext cx="10515600" cy="593726"/>
          </a:xfrm>
        </p:spPr>
        <p:txBody>
          <a:bodyPr/>
          <a:lstStyle/>
          <a:p>
            <a:r>
              <a:rPr lang="en-US" sz="3200" i="1" dirty="0"/>
              <a:t>Land Acknowledgement</a:t>
            </a:r>
            <a:endParaRPr lang="en-US" dirty="0"/>
          </a:p>
        </p:txBody>
      </p:sp>
      <p:pic>
        <p:nvPicPr>
          <p:cNvPr id="5" name="Picture 4"/>
          <p:cNvPicPr>
            <a:picLocks noChangeAspect="1"/>
          </p:cNvPicPr>
          <p:nvPr/>
        </p:nvPicPr>
        <p:blipFill>
          <a:blip r:embed="rId2"/>
          <a:stretch>
            <a:fillRect/>
          </a:stretch>
        </p:blipFill>
        <p:spPr>
          <a:xfrm>
            <a:off x="381000" y="1191244"/>
            <a:ext cx="5899237" cy="4422156"/>
          </a:xfrm>
          <a:prstGeom prst="rect">
            <a:avLst/>
          </a:prstGeom>
        </p:spPr>
      </p:pic>
      <p:sp>
        <p:nvSpPr>
          <p:cNvPr id="6" name="Text Placeholder 2"/>
          <p:cNvSpPr>
            <a:spLocks noGrp="1"/>
          </p:cNvSpPr>
          <p:nvPr>
            <p:ph type="body" sz="quarter" idx="10"/>
          </p:nvPr>
        </p:nvSpPr>
        <p:spPr>
          <a:xfrm>
            <a:off x="6460929" y="1253429"/>
            <a:ext cx="5486401" cy="4297785"/>
          </a:xfrm>
        </p:spPr>
        <p:txBody>
          <a:bodyPr>
            <a:noAutofit/>
          </a:bodyPr>
          <a:lstStyle/>
          <a:p>
            <a:pPr algn="ctr"/>
            <a:r>
              <a:rPr lang="en-US" sz="3000" dirty="0">
                <a:ea typeface="Roboto" panose="020B0604020202020204" charset="0"/>
              </a:rPr>
              <a:t>My home and office are located on the traditional land of the </a:t>
            </a:r>
            <a:r>
              <a:rPr lang="en-US" sz="3000" i="1" dirty="0">
                <a:ea typeface="Roboto" panose="020B0604020202020204" charset="0"/>
              </a:rPr>
              <a:t>Lower Tanana Dene </a:t>
            </a:r>
            <a:r>
              <a:rPr lang="en-US" sz="3000" dirty="0">
                <a:ea typeface="Roboto" panose="020B0604020202020204" charset="0"/>
              </a:rPr>
              <a:t>people in an area that is now known as Fairbanks, Alaska. This project will take place on the traditional lands of the </a:t>
            </a:r>
            <a:r>
              <a:rPr lang="en-US" sz="3000" i="1" dirty="0">
                <a:ea typeface="Roboto" panose="020B0604020202020204" charset="0"/>
              </a:rPr>
              <a:t>Inupiat</a:t>
            </a:r>
            <a:r>
              <a:rPr lang="en-US" sz="3000" dirty="0">
                <a:ea typeface="Roboto" panose="020B0604020202020204" charset="0"/>
              </a:rPr>
              <a:t> and</a:t>
            </a:r>
            <a:r>
              <a:rPr lang="en-US" sz="3000" i="1" dirty="0">
                <a:ea typeface="Roboto" panose="020B0604020202020204" charset="0"/>
              </a:rPr>
              <a:t> Yupik </a:t>
            </a:r>
            <a:r>
              <a:rPr lang="en-US" sz="3000" dirty="0">
                <a:ea typeface="Roboto" panose="020B0604020202020204" charset="0"/>
              </a:rPr>
              <a:t>people in an area that is known today as Unalakleet, Alaska.</a:t>
            </a:r>
            <a:endParaRPr lang="en-US" sz="3000" dirty="0"/>
          </a:p>
        </p:txBody>
      </p:sp>
      <p:sp>
        <p:nvSpPr>
          <p:cNvPr id="8" name="Rectangle 7">
            <a:extLst>
              <a:ext uri="{FF2B5EF4-FFF2-40B4-BE49-F238E27FC236}">
                <a16:creationId xmlns:a16="http://schemas.microsoft.com/office/drawing/2014/main" id="{F7618BCA-AD85-48A7-B1FB-A3086BAECDA4}"/>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Tree>
    <p:extLst>
      <p:ext uri="{BB962C8B-B14F-4D97-AF65-F5344CB8AC3E}">
        <p14:creationId xmlns:p14="http://schemas.microsoft.com/office/powerpoint/2010/main" val="22637639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2720" y="415579"/>
            <a:ext cx="11443733" cy="1037138"/>
          </a:xfrm>
          <a:ln>
            <a:noFill/>
          </a:ln>
        </p:spPr>
        <p:txBody>
          <a:bodyPr>
            <a:noAutofit/>
          </a:bodyPr>
          <a:lstStyle/>
          <a:p>
            <a:r>
              <a:rPr lang="en-US" sz="3200" b="1" i="1" dirty="0"/>
              <a:t>Remote Unmanned Aircraft System (UAS) Inspection and Response Team Development in the Bering Strait Region</a:t>
            </a:r>
            <a:endParaRPr lang="en-US" sz="3200" i="1" dirty="0">
              <a:solidFill>
                <a:srgbClr val="FFFF00"/>
              </a:solidFill>
            </a:endParaRPr>
          </a:p>
        </p:txBody>
      </p:sp>
      <p:sp>
        <p:nvSpPr>
          <p:cNvPr id="3" name="Content Placeholder 2"/>
          <p:cNvSpPr>
            <a:spLocks noGrp="1"/>
          </p:cNvSpPr>
          <p:nvPr>
            <p:ph idx="4294967295"/>
          </p:nvPr>
        </p:nvSpPr>
        <p:spPr>
          <a:xfrm>
            <a:off x="186612" y="1560519"/>
            <a:ext cx="11982858" cy="3963202"/>
          </a:xfrm>
        </p:spPr>
        <p:txBody>
          <a:bodyPr>
            <a:noAutofit/>
          </a:bodyPr>
          <a:lstStyle/>
          <a:p>
            <a:pPr marL="0" indent="0">
              <a:spcBef>
                <a:spcPts val="0"/>
              </a:spcBef>
              <a:spcAft>
                <a:spcPts val="1200"/>
              </a:spcAft>
              <a:buNone/>
            </a:pPr>
            <a:r>
              <a:rPr lang="en-US" sz="1900" u="sng" dirty="0"/>
              <a:t>Principal Investigators</a:t>
            </a:r>
          </a:p>
          <a:p>
            <a:pPr marL="569913" lvl="1">
              <a:spcBef>
                <a:spcPts val="0"/>
              </a:spcBef>
              <a:spcAft>
                <a:spcPts val="1200"/>
              </a:spcAft>
              <a:tabLst>
                <a:tab pos="690563" algn="l"/>
              </a:tabLst>
            </a:pPr>
            <a:r>
              <a:rPr lang="en-US" sz="1900" b="1" dirty="0"/>
              <a:t>Dr. Jessica Garron</a:t>
            </a:r>
            <a:r>
              <a:rPr lang="en-US" sz="1900" dirty="0"/>
              <a:t>, Research Faculty, International Arctic Research Center, University of Alaska Fairbanks</a:t>
            </a:r>
          </a:p>
          <a:p>
            <a:pPr marL="569913" lvl="1">
              <a:spcBef>
                <a:spcPts val="0"/>
              </a:spcBef>
              <a:spcAft>
                <a:spcPts val="1200"/>
              </a:spcAft>
              <a:tabLst>
                <a:tab pos="690563" algn="l"/>
              </a:tabLst>
            </a:pPr>
            <a:r>
              <a:rPr lang="en-US" sz="1900" b="1" dirty="0"/>
              <a:t>John Henry Jr, </a:t>
            </a:r>
            <a:r>
              <a:rPr lang="en-US" sz="1900" dirty="0"/>
              <a:t>Deputy Director, Native Village of Unalakleet</a:t>
            </a:r>
          </a:p>
          <a:p>
            <a:pPr marL="569913" lvl="1">
              <a:spcBef>
                <a:spcPts val="0"/>
              </a:spcBef>
              <a:spcAft>
                <a:spcPts val="1200"/>
              </a:spcAft>
              <a:tabLst>
                <a:tab pos="690563" algn="l"/>
              </a:tabLst>
            </a:pPr>
            <a:r>
              <a:rPr lang="en-US" sz="1900" b="1" dirty="0" err="1"/>
              <a:t>Margy</a:t>
            </a:r>
            <a:r>
              <a:rPr lang="en-US" sz="1900" b="1" dirty="0"/>
              <a:t> Hall</a:t>
            </a:r>
            <a:r>
              <a:rPr lang="en-US" sz="1900" dirty="0"/>
              <a:t>, Associate Director, Model Forest Policy Program</a:t>
            </a:r>
          </a:p>
          <a:p>
            <a:pPr marL="569913" lvl="1">
              <a:spcBef>
                <a:spcPts val="0"/>
              </a:spcBef>
              <a:spcAft>
                <a:spcPts val="1200"/>
              </a:spcAft>
              <a:tabLst>
                <a:tab pos="690563" algn="l"/>
              </a:tabLst>
            </a:pPr>
            <a:r>
              <a:rPr lang="en-US" sz="1900" b="1" dirty="0"/>
              <a:t>CDR </a:t>
            </a:r>
            <a:r>
              <a:rPr lang="en-US" sz="1900" b="1" dirty="0" err="1"/>
              <a:t>Jereme</a:t>
            </a:r>
            <a:r>
              <a:rPr lang="en-US" sz="1900" b="1" dirty="0"/>
              <a:t> </a:t>
            </a:r>
            <a:r>
              <a:rPr lang="en-US" sz="1900" b="1" dirty="0" err="1"/>
              <a:t>Altendorf</a:t>
            </a:r>
            <a:r>
              <a:rPr lang="en-US" sz="1900" dirty="0"/>
              <a:t>, USCG Sector Anchorage</a:t>
            </a:r>
          </a:p>
          <a:p>
            <a:pPr marL="0" indent="0">
              <a:spcBef>
                <a:spcPts val="0"/>
              </a:spcBef>
              <a:buNone/>
            </a:pPr>
            <a:endParaRPr lang="en-US" sz="1900" u="sng" dirty="0"/>
          </a:p>
          <a:p>
            <a:pPr marL="0" indent="0">
              <a:spcBef>
                <a:spcPts val="0"/>
              </a:spcBef>
              <a:spcAft>
                <a:spcPts val="1200"/>
              </a:spcAft>
              <a:buNone/>
            </a:pPr>
            <a:r>
              <a:rPr lang="en-US" sz="1900" u="sng" dirty="0"/>
              <a:t>Project Champions</a:t>
            </a:r>
          </a:p>
          <a:p>
            <a:pPr marL="569913" lvl="1" indent="-225425">
              <a:spcBef>
                <a:spcPts val="0"/>
              </a:spcBef>
              <a:spcAft>
                <a:spcPts val="1200"/>
              </a:spcAft>
            </a:pPr>
            <a:r>
              <a:rPr lang="en-US" sz="1900" b="1" dirty="0"/>
              <a:t>CDR Chad Thompson</a:t>
            </a:r>
            <a:r>
              <a:rPr lang="en-US" sz="1900" dirty="0"/>
              <a:t>, USCG HQ</a:t>
            </a:r>
          </a:p>
          <a:p>
            <a:pPr marL="569913" lvl="1" indent="-225425">
              <a:spcBef>
                <a:spcPts val="0"/>
              </a:spcBef>
              <a:spcAft>
                <a:spcPts val="1200"/>
              </a:spcAft>
            </a:pPr>
            <a:r>
              <a:rPr lang="en-US" sz="1900" b="1" dirty="0"/>
              <a:t>LCDR John Walters</a:t>
            </a:r>
            <a:r>
              <a:rPr lang="en-US" sz="1900" dirty="0"/>
              <a:t>, USCG HQ</a:t>
            </a:r>
          </a:p>
          <a:p>
            <a:pPr>
              <a:spcBef>
                <a:spcPts val="0"/>
              </a:spcBef>
              <a:spcAft>
                <a:spcPts val="1800"/>
              </a:spcAft>
            </a:pPr>
            <a:endParaRPr lang="en-US" sz="2000" dirty="0"/>
          </a:p>
        </p:txBody>
      </p:sp>
      <p:sp>
        <p:nvSpPr>
          <p:cNvPr id="8" name="Rectangle 7">
            <a:extLst>
              <a:ext uri="{FF2B5EF4-FFF2-40B4-BE49-F238E27FC236}">
                <a16:creationId xmlns:a16="http://schemas.microsoft.com/office/drawing/2014/main" id="{897CA886-7702-4D09-B49A-5B07B9232006}"/>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
        <p:nvSpPr>
          <p:cNvPr id="6" name="TextBox 5">
            <a:extLst>
              <a:ext uri="{FF2B5EF4-FFF2-40B4-BE49-F238E27FC236}">
                <a16:creationId xmlns:a16="http://schemas.microsoft.com/office/drawing/2014/main" id="{D049CE57-BB4B-47DA-ABD3-D0F3D1FFF1C2}"/>
              </a:ext>
            </a:extLst>
          </p:cNvPr>
          <p:cNvSpPr txBox="1"/>
          <p:nvPr/>
        </p:nvSpPr>
        <p:spPr>
          <a:xfrm>
            <a:off x="7007290" y="6180811"/>
            <a:ext cx="507199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Hall and Garron performing site survey at delta of Unalakleet River flowing into Bering Sea. Photo c/o M. </a:t>
            </a:r>
            <a:r>
              <a:rPr kumimoji="0" lang="en-US" sz="14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DeLue</a:t>
            </a: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p>
        </p:txBody>
      </p:sp>
      <p:pic>
        <p:nvPicPr>
          <p:cNvPr id="9" name="Picture 8" descr="A group of people standing on a rocky beach&#10;&#10;Description automatically generated with low confidence">
            <a:extLst>
              <a:ext uri="{FF2B5EF4-FFF2-40B4-BE49-F238E27FC236}">
                <a16:creationId xmlns:a16="http://schemas.microsoft.com/office/drawing/2014/main" id="{3B6A6CFE-638D-421D-BF3B-61856AAB579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67" b="3700"/>
          <a:stretch/>
        </p:blipFill>
        <p:spPr>
          <a:xfrm>
            <a:off x="7007290" y="2432586"/>
            <a:ext cx="5071990" cy="3748225"/>
          </a:xfrm>
          <a:prstGeom prst="rect">
            <a:avLst/>
          </a:prstGeom>
        </p:spPr>
      </p:pic>
    </p:spTree>
    <p:extLst>
      <p:ext uri="{BB962C8B-B14F-4D97-AF65-F5344CB8AC3E}">
        <p14:creationId xmlns:p14="http://schemas.microsoft.com/office/powerpoint/2010/main" val="20831838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2556" y="607660"/>
            <a:ext cx="10714760" cy="1037138"/>
          </a:xfrm>
        </p:spPr>
        <p:txBody>
          <a:bodyPr>
            <a:noAutofit/>
          </a:bodyPr>
          <a:lstStyle/>
          <a:p>
            <a:r>
              <a:rPr lang="en-US" sz="3200" b="1" i="1" dirty="0"/>
              <a:t>Remote Uncrewed Aircraft System (UAS) Inspection and Response Team Development in the Bering Strait Region</a:t>
            </a:r>
            <a:endParaRPr lang="en-US" sz="3200" i="1" dirty="0">
              <a:solidFill>
                <a:srgbClr val="FFFF00"/>
              </a:solidFill>
            </a:endParaRPr>
          </a:p>
        </p:txBody>
      </p:sp>
      <p:sp>
        <p:nvSpPr>
          <p:cNvPr id="3" name="Content Placeholder 2"/>
          <p:cNvSpPr>
            <a:spLocks noGrp="1"/>
          </p:cNvSpPr>
          <p:nvPr>
            <p:ph idx="4294967295"/>
          </p:nvPr>
        </p:nvSpPr>
        <p:spPr>
          <a:xfrm>
            <a:off x="382556" y="2027855"/>
            <a:ext cx="4151996" cy="3503812"/>
          </a:xfrm>
        </p:spPr>
        <p:txBody>
          <a:bodyPr>
            <a:normAutofit/>
          </a:bodyPr>
          <a:lstStyle/>
          <a:p>
            <a:pPr marL="0" indent="0">
              <a:buNone/>
            </a:pPr>
            <a:r>
              <a:rPr lang="en-US" u="sng" dirty="0"/>
              <a:t>NVU UAS Pilots</a:t>
            </a:r>
          </a:p>
          <a:p>
            <a:r>
              <a:rPr lang="en-US" dirty="0"/>
              <a:t>Katie Daniels</a:t>
            </a:r>
          </a:p>
          <a:p>
            <a:r>
              <a:rPr lang="en-US" dirty="0"/>
              <a:t>Harry </a:t>
            </a:r>
            <a:r>
              <a:rPr lang="en-US" dirty="0" err="1"/>
              <a:t>Ivanoff</a:t>
            </a:r>
            <a:endParaRPr lang="en-US" dirty="0"/>
          </a:p>
          <a:p>
            <a:pPr marL="0" indent="0">
              <a:buNone/>
            </a:pPr>
            <a:endParaRPr lang="en-US" dirty="0"/>
          </a:p>
          <a:p>
            <a:pPr marL="0" indent="0">
              <a:buNone/>
            </a:pPr>
            <a:r>
              <a:rPr lang="en-US" u="sng" dirty="0"/>
              <a:t>UAF UAS Pilots</a:t>
            </a:r>
          </a:p>
          <a:p>
            <a:r>
              <a:rPr lang="en-US" dirty="0"/>
              <a:t>Mike </a:t>
            </a:r>
            <a:r>
              <a:rPr lang="en-US" dirty="0" err="1"/>
              <a:t>DeLue</a:t>
            </a:r>
            <a:endParaRPr lang="en-US" dirty="0"/>
          </a:p>
          <a:p>
            <a:r>
              <a:rPr lang="en-US" dirty="0"/>
              <a:t>Sam </a:t>
            </a:r>
            <a:r>
              <a:rPr lang="en-US" dirty="0" err="1"/>
              <a:t>Jefries</a:t>
            </a:r>
            <a:endParaRPr lang="en-US" dirty="0"/>
          </a:p>
        </p:txBody>
      </p:sp>
      <p:pic>
        <p:nvPicPr>
          <p:cNvPr id="7" name="Picture 6" descr="Margy Hall (Co-I), John Henry, Jr. (Co-I), Jessica Garron (PI), Katie Daniels (NVU UAS), Harry Ivanoff (NVU UAS), Mide DeLue (UAF UAS), am Jeffries (UAF UAS)">
            <a:extLst>
              <a:ext uri="{FF2B5EF4-FFF2-40B4-BE49-F238E27FC236}">
                <a16:creationId xmlns:a16="http://schemas.microsoft.com/office/drawing/2014/main" id="{5B1E17CD-F0BB-47D0-BAF5-97D6ACF27F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6181" y="1714665"/>
            <a:ext cx="6047566" cy="4535675"/>
          </a:xfrm>
          <a:prstGeom prst="rect">
            <a:avLst/>
          </a:prstGeom>
        </p:spPr>
      </p:pic>
      <p:sp>
        <p:nvSpPr>
          <p:cNvPr id="8" name="TextBox 7">
            <a:extLst>
              <a:ext uri="{FF2B5EF4-FFF2-40B4-BE49-F238E27FC236}">
                <a16:creationId xmlns:a16="http://schemas.microsoft.com/office/drawing/2014/main" id="{75EFCF16-6CBE-4891-B964-6977B54612A1}"/>
              </a:ext>
            </a:extLst>
          </p:cNvPr>
          <p:cNvSpPr txBox="1"/>
          <p:nvPr/>
        </p:nvSpPr>
        <p:spPr>
          <a:xfrm>
            <a:off x="4836447" y="6250340"/>
            <a:ext cx="63785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L to R: </a:t>
            </a:r>
            <a:r>
              <a:rPr kumimoji="0" lang="en-US" sz="1400" b="0" i="0" u="none" strike="noStrike" kern="1200" cap="none" spc="0" normalizeH="0" baseline="0" noProof="0" dirty="0" err="1">
                <a:ln>
                  <a:noFill/>
                </a:ln>
                <a:solidFill>
                  <a:srgbClr val="E4E8EE"/>
                </a:solidFill>
                <a:effectLst/>
                <a:uLnTx/>
                <a:uFillTx/>
                <a:latin typeface="Calibri" panose="020F0502020204030204"/>
                <a:ea typeface="+mn-ea"/>
                <a:cs typeface="+mn-cs"/>
              </a:rPr>
              <a:t>Margy</a:t>
            </a: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 Hall (Co-I), John Henry, Jr. (Co-I), Jessica Garron (PI), Katie Daniels (NVU UAS), Harry </a:t>
            </a:r>
            <a:r>
              <a:rPr kumimoji="0" lang="en-US" sz="1400" b="0" i="0" u="none" strike="noStrike" kern="1200" cap="none" spc="0" normalizeH="0" baseline="0" noProof="0" dirty="0" err="1">
                <a:ln>
                  <a:noFill/>
                </a:ln>
                <a:solidFill>
                  <a:srgbClr val="E4E8EE"/>
                </a:solidFill>
                <a:effectLst/>
                <a:uLnTx/>
                <a:uFillTx/>
                <a:latin typeface="Calibri" panose="020F0502020204030204"/>
                <a:ea typeface="+mn-ea"/>
                <a:cs typeface="+mn-cs"/>
              </a:rPr>
              <a:t>Ivanoff</a:t>
            </a: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 (NVU UAS), Mike </a:t>
            </a:r>
            <a:r>
              <a:rPr kumimoji="0" lang="en-US" sz="1400" b="0" i="0" u="none" strike="noStrike" kern="1200" cap="none" spc="0" normalizeH="0" baseline="0" noProof="0" dirty="0" err="1">
                <a:ln>
                  <a:noFill/>
                </a:ln>
                <a:solidFill>
                  <a:srgbClr val="E4E8EE"/>
                </a:solidFill>
                <a:effectLst/>
                <a:uLnTx/>
                <a:uFillTx/>
                <a:latin typeface="Calibri" panose="020F0502020204030204"/>
                <a:ea typeface="+mn-ea"/>
                <a:cs typeface="+mn-cs"/>
              </a:rPr>
              <a:t>DeLue</a:t>
            </a: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 (UAF UAS), Sam Jeffries (UAF UAS)</a:t>
            </a:r>
          </a:p>
        </p:txBody>
      </p:sp>
      <p:sp>
        <p:nvSpPr>
          <p:cNvPr id="9" name="Rectangle 8">
            <a:extLst>
              <a:ext uri="{FF2B5EF4-FFF2-40B4-BE49-F238E27FC236}">
                <a16:creationId xmlns:a16="http://schemas.microsoft.com/office/drawing/2014/main" id="{20D5369A-9DD8-49DA-BC73-A7019F1170ED}"/>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Tree>
    <p:extLst>
      <p:ext uri="{BB962C8B-B14F-4D97-AF65-F5344CB8AC3E}">
        <p14:creationId xmlns:p14="http://schemas.microsoft.com/office/powerpoint/2010/main" val="29374193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0923-B903-CE43-ADD3-43EEA1C5BF4C}"/>
              </a:ext>
            </a:extLst>
          </p:cNvPr>
          <p:cNvSpPr>
            <a:spLocks noGrp="1"/>
          </p:cNvSpPr>
          <p:nvPr>
            <p:ph type="title"/>
          </p:nvPr>
        </p:nvSpPr>
        <p:spPr>
          <a:xfrm>
            <a:off x="317241" y="501267"/>
            <a:ext cx="11036560" cy="689021"/>
          </a:xfrm>
        </p:spPr>
        <p:txBody>
          <a:bodyPr>
            <a:normAutofit fontScale="90000"/>
          </a:bodyPr>
          <a:lstStyle/>
          <a:p>
            <a:r>
              <a:rPr lang="en-US" sz="3600" i="1" dirty="0"/>
              <a:t>Baseline Conditions and Project Relevance</a:t>
            </a:r>
            <a:br>
              <a:rPr lang="en-US" sz="3600" i="1" dirty="0"/>
            </a:br>
            <a:r>
              <a:rPr lang="en-US" sz="2200" i="1" dirty="0">
                <a:solidFill>
                  <a:srgbClr val="00B0F0"/>
                </a:solidFill>
              </a:rPr>
              <a:t>USCG Mission Needs</a:t>
            </a:r>
          </a:p>
        </p:txBody>
      </p:sp>
      <p:sp>
        <p:nvSpPr>
          <p:cNvPr id="3" name="Text Placeholder 2">
            <a:extLst>
              <a:ext uri="{FF2B5EF4-FFF2-40B4-BE49-F238E27FC236}">
                <a16:creationId xmlns:a16="http://schemas.microsoft.com/office/drawing/2014/main" id="{B4E3BFB3-453D-BD48-8F33-36A17A90C4CA}"/>
              </a:ext>
            </a:extLst>
          </p:cNvPr>
          <p:cNvSpPr>
            <a:spLocks noGrp="1"/>
          </p:cNvSpPr>
          <p:nvPr>
            <p:ph type="body" sz="quarter" idx="11"/>
          </p:nvPr>
        </p:nvSpPr>
        <p:spPr>
          <a:xfrm>
            <a:off x="317241" y="1311852"/>
            <a:ext cx="7271091" cy="4234296"/>
          </a:xfrm>
        </p:spPr>
        <p:txBody>
          <a:bodyPr>
            <a:noAutofit/>
          </a:bodyPr>
          <a:lstStyle/>
          <a:p>
            <a:pPr marL="342900" indent="-342900">
              <a:spcAft>
                <a:spcPts val="1200"/>
              </a:spcAft>
              <a:buFont typeface="Arial" panose="020B0604020202020204" pitchFamily="34" charset="0"/>
              <a:buChar char="•"/>
            </a:pPr>
            <a:r>
              <a:rPr lang="en-US" dirty="0"/>
              <a:t>Diminished sea ice coverage in Northern oceans allows for more vessel traffic in the Bering Sea.</a:t>
            </a:r>
          </a:p>
          <a:p>
            <a:pPr marL="342900" indent="-342900">
              <a:spcAft>
                <a:spcPts val="1200"/>
              </a:spcAft>
              <a:buFont typeface="Arial" panose="020B0604020202020204" pitchFamily="34" charset="0"/>
              <a:buChar char="•"/>
            </a:pPr>
            <a:r>
              <a:rPr lang="en-US" dirty="0"/>
              <a:t>USCG responders have identified the need for more effective strategies to prevent and address marine disaster response in Western Alaska, and specifically the Bering Strait region.</a:t>
            </a:r>
          </a:p>
          <a:p>
            <a:pPr marL="342900" indent="-342900">
              <a:spcAft>
                <a:spcPts val="1200"/>
              </a:spcAft>
              <a:buFont typeface="Arial" panose="020B0604020202020204" pitchFamily="34" charset="0"/>
              <a:buChar char="•"/>
            </a:pPr>
            <a:r>
              <a:rPr lang="en-US" dirty="0"/>
              <a:t>A critical need exists to improve inspections and inspection frequency of rural bulk fuel facilities across remote regions in the Arctic and Western Alaska. </a:t>
            </a:r>
          </a:p>
          <a:p>
            <a:pPr marL="342900" indent="-342900">
              <a:spcAft>
                <a:spcPts val="200"/>
              </a:spcAft>
              <a:buFont typeface="Arial" panose="020B0604020202020204" pitchFamily="34" charset="0"/>
              <a:buChar char="•"/>
            </a:pPr>
            <a:r>
              <a:rPr lang="en-US" dirty="0"/>
              <a:t>USCG D17 Sector Anchorage identified staffing challenges, extraordinary logistics and associated costs of travel to remote/off road system rural Alaska,</a:t>
            </a:r>
          </a:p>
          <a:p>
            <a:pPr marL="914400" lvl="1" indent="-342900">
              <a:spcAft>
                <a:spcPts val="200"/>
              </a:spcAft>
              <a:buFont typeface="Wingdings" panose="05000000000000000000" pitchFamily="2" charset="2"/>
              <a:buChar char="v"/>
              <a:tabLst>
                <a:tab pos="182880" algn="l"/>
              </a:tabLst>
            </a:pPr>
            <a:r>
              <a:rPr lang="en-US" sz="1800" dirty="0"/>
              <a:t>363 regulated facilities not on road system requiring inspection; 6 billeted facility inspectors.</a:t>
            </a:r>
          </a:p>
        </p:txBody>
      </p:sp>
      <p:pic>
        <p:nvPicPr>
          <p:cNvPr id="16" name="Content Placeholder 4"/>
          <p:cNvPicPr>
            <a:picLocks noChangeAspect="1"/>
          </p:cNvPicPr>
          <p:nvPr/>
        </p:nvPicPr>
        <p:blipFill>
          <a:blip r:embed="rId2"/>
          <a:stretch>
            <a:fillRect/>
          </a:stretch>
        </p:blipFill>
        <p:spPr>
          <a:xfrm>
            <a:off x="7897091" y="985652"/>
            <a:ext cx="4170723" cy="5297205"/>
          </a:xfrm>
          <a:prstGeom prst="rect">
            <a:avLst/>
          </a:prstGeom>
        </p:spPr>
      </p:pic>
      <p:sp>
        <p:nvSpPr>
          <p:cNvPr id="17" name="TextBox 16"/>
          <p:cNvSpPr txBox="1"/>
          <p:nvPr/>
        </p:nvSpPr>
        <p:spPr>
          <a:xfrm>
            <a:off x="7897091" y="6282857"/>
            <a:ext cx="417072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Sample bulk fuel storage tank in remote Alaska.              Image c/o the Denali Commission</a:t>
            </a:r>
          </a:p>
        </p:txBody>
      </p:sp>
      <p:sp>
        <p:nvSpPr>
          <p:cNvPr id="11" name="Rectangle 10">
            <a:extLst>
              <a:ext uri="{FF2B5EF4-FFF2-40B4-BE49-F238E27FC236}">
                <a16:creationId xmlns:a16="http://schemas.microsoft.com/office/drawing/2014/main" id="{8774CA83-BD7E-4AA2-AC0A-9FBFD4DC8D03}"/>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Tree>
    <p:extLst>
      <p:ext uri="{BB962C8B-B14F-4D97-AF65-F5344CB8AC3E}">
        <p14:creationId xmlns:p14="http://schemas.microsoft.com/office/powerpoint/2010/main" val="27105721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0923-B903-CE43-ADD3-43EEA1C5BF4C}"/>
              </a:ext>
            </a:extLst>
          </p:cNvPr>
          <p:cNvSpPr>
            <a:spLocks noGrp="1"/>
          </p:cNvSpPr>
          <p:nvPr>
            <p:ph type="title"/>
          </p:nvPr>
        </p:nvSpPr>
        <p:spPr>
          <a:xfrm>
            <a:off x="306019" y="508402"/>
            <a:ext cx="11047781" cy="689021"/>
          </a:xfrm>
        </p:spPr>
        <p:txBody>
          <a:bodyPr>
            <a:normAutofit fontScale="90000"/>
          </a:bodyPr>
          <a:lstStyle/>
          <a:p>
            <a:r>
              <a:rPr lang="en-US" sz="3600" i="1" dirty="0"/>
              <a:t>Baseline Conditions and Project Relevance</a:t>
            </a:r>
            <a:br>
              <a:rPr lang="en-US" sz="3600" i="1" dirty="0"/>
            </a:br>
            <a:r>
              <a:rPr lang="en-US" sz="2200" i="1" dirty="0">
                <a:solidFill>
                  <a:srgbClr val="00B0F0"/>
                </a:solidFill>
              </a:rPr>
              <a:t>Unalakleet Community Needs</a:t>
            </a:r>
          </a:p>
        </p:txBody>
      </p:sp>
      <p:sp>
        <p:nvSpPr>
          <p:cNvPr id="3" name="Text Placeholder 2">
            <a:extLst>
              <a:ext uri="{FF2B5EF4-FFF2-40B4-BE49-F238E27FC236}">
                <a16:creationId xmlns:a16="http://schemas.microsoft.com/office/drawing/2014/main" id="{B4E3BFB3-453D-BD48-8F33-36A17A90C4CA}"/>
              </a:ext>
            </a:extLst>
          </p:cNvPr>
          <p:cNvSpPr>
            <a:spLocks noGrp="1"/>
          </p:cNvSpPr>
          <p:nvPr>
            <p:ph type="body" sz="quarter" idx="11"/>
          </p:nvPr>
        </p:nvSpPr>
        <p:spPr>
          <a:xfrm>
            <a:off x="306019" y="4703898"/>
            <a:ext cx="7119655" cy="2008505"/>
          </a:xfrm>
        </p:spPr>
        <p:txBody>
          <a:bodyPr>
            <a:noAutofit/>
          </a:bodyPr>
          <a:lstStyle/>
          <a:p>
            <a:pPr>
              <a:spcAft>
                <a:spcPts val="1200"/>
              </a:spcAft>
            </a:pPr>
            <a:r>
              <a:rPr lang="en" sz="1400" i="1" dirty="0">
                <a:solidFill>
                  <a:srgbClr val="00B0F0"/>
                </a:solidFill>
                <a:ea typeface="Roboto"/>
                <a:cs typeface="Roboto"/>
                <a:sym typeface="Roboto"/>
              </a:rPr>
              <a:t>A precursor study competed in 2020 by Henry, Garron &amp; Hall, </a:t>
            </a:r>
            <a:r>
              <a:rPr lang="en" sz="1400" dirty="0">
                <a:solidFill>
                  <a:srgbClr val="00B0F0"/>
                </a:solidFill>
                <a:ea typeface="Roboto"/>
                <a:cs typeface="Roboto"/>
                <a:sym typeface="Roboto"/>
              </a:rPr>
              <a:t>Improving Local Decision Making in Alaskan Communities with Drones and Online Climate Data Tools</a:t>
            </a:r>
            <a:r>
              <a:rPr lang="en" sz="1400" b="1" dirty="0">
                <a:solidFill>
                  <a:srgbClr val="00B0F0"/>
                </a:solidFill>
                <a:ea typeface="Roboto"/>
                <a:cs typeface="Roboto"/>
                <a:sym typeface="Roboto"/>
              </a:rPr>
              <a:t> - </a:t>
            </a:r>
            <a:r>
              <a:rPr lang="en" sz="1400" dirty="0">
                <a:solidFill>
                  <a:srgbClr val="00B0F0"/>
                </a:solidFill>
                <a:ea typeface="Roboto"/>
                <a:cs typeface="Roboto"/>
                <a:sym typeface="Roboto"/>
              </a:rPr>
              <a:t>A UAS Implementation Feasibility Study Project</a:t>
            </a:r>
            <a:r>
              <a:rPr lang="en" sz="1400" i="1" dirty="0">
                <a:solidFill>
                  <a:srgbClr val="00B0F0"/>
                </a:solidFill>
                <a:ea typeface="Roboto"/>
                <a:cs typeface="Roboto"/>
                <a:sym typeface="Roboto"/>
              </a:rPr>
              <a:t>,</a:t>
            </a:r>
            <a:r>
              <a:rPr lang="en-US" sz="1400" i="1" dirty="0">
                <a:solidFill>
                  <a:srgbClr val="00B0F0"/>
                </a:solidFill>
                <a:sym typeface="Roboto"/>
              </a:rPr>
              <a:t> identified UAS as a viable tool in support of local decision-making in remote Alaska.</a:t>
            </a:r>
          </a:p>
        </p:txBody>
      </p:sp>
      <p:sp>
        <p:nvSpPr>
          <p:cNvPr id="8" name="Google Shape;169;gba10d61160_1_0"/>
          <p:cNvSpPr txBox="1">
            <a:spLocks/>
          </p:cNvSpPr>
          <p:nvPr/>
        </p:nvSpPr>
        <p:spPr>
          <a:xfrm>
            <a:off x="306019" y="1240480"/>
            <a:ext cx="6854492" cy="4352058"/>
          </a:xfrm>
          <a:prstGeom prst="rect">
            <a:avLst/>
          </a:prstGeom>
        </p:spPr>
        <p:txBody>
          <a:bodyPr spcFirstLastPara="1" wrap="square" lIns="91425" tIns="45700" rIns="91425" bIns="45700" anchor="t" anchorCtr="0">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2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Impacts of</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18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diminished sea ice</a:t>
            </a: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 </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coverage in Northern oceans,</a:t>
            </a:r>
          </a:p>
          <a:p>
            <a:pPr marL="400050" marR="0" lvl="0" indent="-285750" algn="l" defTabSz="914400" rtl="0" eaLnBrk="1" fontAlgn="auto" latinLnBrk="0" hangingPunct="1">
              <a:lnSpc>
                <a:spcPct val="115000"/>
              </a:lnSpc>
              <a:spcBef>
                <a:spcPts val="120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More vessel traffic in the Bering Sea</a:t>
            </a:r>
          </a:p>
          <a:p>
            <a:pPr marL="400050" marR="0" lvl="0" indent="-285750" algn="l" defTabSz="914400" rtl="0" eaLnBrk="1" fontAlgn="auto" latinLnBrk="0" hangingPunct="1">
              <a:lnSpc>
                <a:spcPct val="115000"/>
              </a:lnSpc>
              <a:spcBef>
                <a:spcPts val="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Reduced offshore ice protection</a:t>
            </a:r>
          </a:p>
          <a:p>
            <a:pPr marL="400050" marR="0" lvl="0" indent="-285750" algn="l" defTabSz="914400" rtl="0" eaLnBrk="1" fontAlgn="auto" latinLnBrk="0" hangingPunct="1">
              <a:lnSpc>
                <a:spcPct val="115000"/>
              </a:lnSpc>
              <a:spcBef>
                <a:spcPts val="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Increased frequency of fall storms</a:t>
            </a:r>
          </a:p>
          <a:p>
            <a:pPr marL="400050" marR="0" lvl="0" indent="-285750" algn="l" defTabSz="914400" rtl="0" eaLnBrk="1" fontAlgn="auto" latinLnBrk="0" hangingPunct="1">
              <a:lnSpc>
                <a:spcPct val="115000"/>
              </a:lnSpc>
              <a:spcBef>
                <a:spcPts val="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Increased current flow and direction</a:t>
            </a:r>
          </a:p>
          <a:p>
            <a:pPr marL="0" marR="0" lvl="0" indent="0" algn="l" defTabSz="914400" rtl="0" eaLnBrk="1" fontAlgn="auto" latinLnBrk="0" hangingPunct="1">
              <a:lnSpc>
                <a:spcPct val="115000"/>
              </a:lnSpc>
              <a:spcBef>
                <a:spcPts val="12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Changing river</a:t>
            </a: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 </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conditions are causing,</a:t>
            </a:r>
          </a:p>
          <a:p>
            <a:pPr marL="400050" marR="0" lvl="0" indent="-285750" algn="l" defTabSz="914400" rtl="0" eaLnBrk="1" fontAlgn="auto" latinLnBrk="0" hangingPunct="1">
              <a:lnSpc>
                <a:spcPct val="115000"/>
              </a:lnSpc>
              <a:spcBef>
                <a:spcPts val="120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Early breakup</a:t>
            </a:r>
          </a:p>
          <a:p>
            <a:pPr marL="400050" marR="0" lvl="0" indent="-285750" algn="l" defTabSz="914400" rtl="0" eaLnBrk="1" fontAlgn="auto" latinLnBrk="0" hangingPunct="1">
              <a:lnSpc>
                <a:spcPct val="115000"/>
              </a:lnSpc>
              <a:spcBef>
                <a:spcPts val="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More turbidity</a:t>
            </a:r>
          </a:p>
          <a:p>
            <a:pPr marL="400050" marR="0" lvl="0" indent="-285750" algn="l" defTabSz="914400" rtl="0" eaLnBrk="1" fontAlgn="auto" latinLnBrk="0" hangingPunct="1">
              <a:lnSpc>
                <a:spcPct val="115000"/>
              </a:lnSpc>
              <a:spcBef>
                <a:spcPts val="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Increased erosion </a:t>
            </a: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Arial"/>
              <a:cs typeface="Arial"/>
              <a:sym typeface="Arial"/>
            </a:endParaRP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11" name="Rectangle 10">
            <a:extLst>
              <a:ext uri="{FF2B5EF4-FFF2-40B4-BE49-F238E27FC236}">
                <a16:creationId xmlns:a16="http://schemas.microsoft.com/office/drawing/2014/main" id="{B07495D2-D02C-4997-9517-B96EA33BB5F0}"/>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pic>
        <p:nvPicPr>
          <p:cNvPr id="7" name="Picture 6" descr="Bering Sea from Unalakleet. Phot c/o J. Garron">
            <a:extLst>
              <a:ext uri="{FF2B5EF4-FFF2-40B4-BE49-F238E27FC236}">
                <a16:creationId xmlns:a16="http://schemas.microsoft.com/office/drawing/2014/main" id="{C4C826B5-5EB9-4C0F-A446-032EE48B07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8104" y="3374921"/>
            <a:ext cx="4262300" cy="3113748"/>
          </a:xfrm>
          <a:prstGeom prst="rect">
            <a:avLst/>
          </a:prstGeom>
        </p:spPr>
      </p:pic>
      <p:sp>
        <p:nvSpPr>
          <p:cNvPr id="9" name="TextBox 8">
            <a:extLst>
              <a:ext uri="{FF2B5EF4-FFF2-40B4-BE49-F238E27FC236}">
                <a16:creationId xmlns:a16="http://schemas.microsoft.com/office/drawing/2014/main" id="{DAC6C54D-0F74-405B-BC12-006EDCE1B18B}"/>
              </a:ext>
            </a:extLst>
          </p:cNvPr>
          <p:cNvSpPr txBox="1"/>
          <p:nvPr/>
        </p:nvSpPr>
        <p:spPr>
          <a:xfrm>
            <a:off x="7288104" y="6488669"/>
            <a:ext cx="42623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Bering Sea from Unalakleet. Photo c/o J. Garron</a:t>
            </a:r>
          </a:p>
        </p:txBody>
      </p:sp>
      <p:sp>
        <p:nvSpPr>
          <p:cNvPr id="10" name="TextBox 9">
            <a:extLst>
              <a:ext uri="{FF2B5EF4-FFF2-40B4-BE49-F238E27FC236}">
                <a16:creationId xmlns:a16="http://schemas.microsoft.com/office/drawing/2014/main" id="{8D26B101-1F4A-4BAE-9D29-981E56241CE0}"/>
              </a:ext>
            </a:extLst>
          </p:cNvPr>
          <p:cNvSpPr txBox="1"/>
          <p:nvPr/>
        </p:nvSpPr>
        <p:spPr>
          <a:xfrm>
            <a:off x="7159350" y="1313036"/>
            <a:ext cx="4519806" cy="2115964"/>
          </a:xfrm>
          <a:prstGeom prst="rect">
            <a:avLst/>
          </a:prstGeom>
          <a:noFill/>
        </p:spPr>
        <p:txBody>
          <a:bodyPr wrap="square" rtlCol="0">
            <a:spAutoFit/>
          </a:bodyPr>
          <a:lstStyle/>
          <a:p>
            <a:pPr marL="0" marR="0" lvl="0" indent="0" algn="l" defTabSz="914400" rtl="0" eaLnBrk="1" fontAlgn="auto" latinLnBrk="0" hangingPunct="1">
              <a:lnSpc>
                <a:spcPct val="115000"/>
              </a:lnSpc>
              <a:spcBef>
                <a:spcPts val="120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Need localized solution for broad </a:t>
            </a:r>
            <a:r>
              <a:rPr kumimoji="0" lang="en-US" sz="1800" b="1"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situational awareness</a:t>
            </a: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 </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during emergencies</a:t>
            </a:r>
          </a:p>
          <a:p>
            <a:pPr marL="400050" marR="0" lvl="0" indent="-285750" algn="l" defTabSz="914400" rtl="0" eaLnBrk="1" fontAlgn="auto" latinLnBrk="0" hangingPunct="1">
              <a:lnSpc>
                <a:spcPct val="115000"/>
              </a:lnSpc>
              <a:spcBef>
                <a:spcPts val="120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Search and rescue activities</a:t>
            </a:r>
          </a:p>
          <a:p>
            <a:pPr marL="400050" marR="0" lvl="0" indent="-285750" algn="l" defTabSz="914400" rtl="0" eaLnBrk="1" fontAlgn="auto" latinLnBrk="0" hangingPunct="1">
              <a:lnSpc>
                <a:spcPct val="115000"/>
              </a:lnSpc>
              <a:spcBef>
                <a:spcPts val="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Oil spill detection and monitoring</a:t>
            </a:r>
          </a:p>
          <a:p>
            <a:pPr marL="400050" marR="0" lvl="0" indent="-285750" algn="l" defTabSz="914400" rtl="0" eaLnBrk="1" fontAlgn="auto" latinLnBrk="0" hangingPunct="1">
              <a:lnSpc>
                <a:spcPct val="115000"/>
              </a:lnSpc>
              <a:spcBef>
                <a:spcPts val="0"/>
              </a:spcBef>
              <a:spcAft>
                <a:spcPts val="0"/>
              </a:spcAft>
              <a:buClr>
                <a:srgbClr val="E4E8EE"/>
              </a:buClr>
              <a:buSzPts val="1800"/>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Climate change monitoring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2460335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9249" y="441859"/>
            <a:ext cx="10199023" cy="1049412"/>
          </a:xfrm>
        </p:spPr>
        <p:txBody>
          <a:bodyPr>
            <a:normAutofit/>
          </a:bodyPr>
          <a:lstStyle/>
          <a:p>
            <a:r>
              <a:rPr lang="en-US" sz="3600" b="1" i="1" dirty="0"/>
              <a:t>Project Rationale and Description</a:t>
            </a:r>
          </a:p>
        </p:txBody>
      </p:sp>
      <p:sp>
        <p:nvSpPr>
          <p:cNvPr id="3" name="Content Placeholder 2"/>
          <p:cNvSpPr>
            <a:spLocks noGrp="1"/>
          </p:cNvSpPr>
          <p:nvPr>
            <p:ph idx="4294967295"/>
          </p:nvPr>
        </p:nvSpPr>
        <p:spPr>
          <a:xfrm>
            <a:off x="223736" y="1491271"/>
            <a:ext cx="11780196" cy="4125758"/>
          </a:xfrm>
        </p:spPr>
        <p:txBody>
          <a:bodyPr>
            <a:normAutofit/>
          </a:bodyPr>
          <a:lstStyle/>
          <a:p>
            <a:pPr marL="0" indent="0" algn="ctr">
              <a:buNone/>
            </a:pPr>
            <a:r>
              <a:rPr lang="en-US" sz="2600" dirty="0">
                <a:solidFill>
                  <a:srgbClr val="00B0F0"/>
                </a:solidFill>
              </a:rPr>
              <a:t>UAS potentially provide a localized, inexpensive, remote sensing solution,                         ideal for hazardous and hard to access tasks in remote Alaska.</a:t>
            </a:r>
          </a:p>
          <a:p>
            <a:pPr marL="0" indent="0">
              <a:buNone/>
            </a:pPr>
            <a:endParaRPr lang="en-US" sz="1200" dirty="0"/>
          </a:p>
          <a:p>
            <a:pPr marL="0" indent="0">
              <a:buNone/>
            </a:pPr>
            <a:r>
              <a:rPr lang="en-US" sz="2400" dirty="0"/>
              <a:t>This project is designed to develop UAS pilot teams in the Bering Strait region in support of decision-making about infrastructure status and emergency response activities. This work includes the remote training and certification of 7 members of the Unalakleet community to be UAS pilots, the coproduction of bulk fuel infrastructure assessment and emergency response UAS protocols, inclusive of remote data delivery investigations, the feasibility of expanding this training program regionally, and the broad dissemination of knowledge gained to other remote Arctic communities interested in applying UAS technology to local decision-making. </a:t>
            </a:r>
          </a:p>
        </p:txBody>
      </p:sp>
      <p:sp>
        <p:nvSpPr>
          <p:cNvPr id="5" name="Rectangle 4">
            <a:extLst>
              <a:ext uri="{FF2B5EF4-FFF2-40B4-BE49-F238E27FC236}">
                <a16:creationId xmlns:a16="http://schemas.microsoft.com/office/drawing/2014/main" id="{0C97F781-9175-4A6D-B39B-517D249536E2}"/>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Tree>
    <p:extLst>
      <p:ext uri="{BB962C8B-B14F-4D97-AF65-F5344CB8AC3E}">
        <p14:creationId xmlns:p14="http://schemas.microsoft.com/office/powerpoint/2010/main" val="24443676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7030" y="1147004"/>
            <a:ext cx="9940158" cy="480131"/>
          </a:xfrm>
        </p:spPr>
        <p:txBody>
          <a:bodyPr>
            <a:noAutofit/>
          </a:bodyPr>
          <a:lstStyle/>
          <a:p>
            <a:r>
              <a:rPr lang="en-US" sz="3600" b="1" i="1" dirty="0"/>
              <a:t>Remote Uncrewed Aircraft System (UAS) Inspection and Response Team Development in the Bering Strait Region: </a:t>
            </a:r>
            <a:r>
              <a:rPr lang="en-US" sz="3600" dirty="0">
                <a:solidFill>
                  <a:srgbClr val="00B0F0"/>
                </a:solidFill>
              </a:rPr>
              <a:t>Methodology</a:t>
            </a:r>
          </a:p>
        </p:txBody>
      </p:sp>
      <p:sp>
        <p:nvSpPr>
          <p:cNvPr id="5" name="Google Shape;200;gbe05f2a38b_0_64"/>
          <p:cNvSpPr txBox="1">
            <a:spLocks noGrp="1"/>
          </p:cNvSpPr>
          <p:nvPr>
            <p:ph idx="4294967295"/>
          </p:nvPr>
        </p:nvSpPr>
        <p:spPr>
          <a:xfrm>
            <a:off x="475655" y="2466362"/>
            <a:ext cx="6011694" cy="4078288"/>
          </a:xfrm>
          <a:prstGeom prst="rect">
            <a:avLst/>
          </a:prstGeom>
        </p:spPr>
        <p:txBody>
          <a:bodyPr spcFirstLastPara="1" wrap="square" lIns="91425" tIns="45700" rIns="91425" bIns="45700" anchor="t" anchorCtr="0">
            <a:noAutofit/>
          </a:bodyPr>
          <a:lstStyle/>
          <a:p>
            <a:pPr marL="0" lvl="0" indent="0" algn="l" rtl="0">
              <a:spcBef>
                <a:spcPts val="200"/>
              </a:spcBef>
              <a:spcAft>
                <a:spcPts val="0"/>
              </a:spcAft>
              <a:buNone/>
            </a:pPr>
            <a:r>
              <a:rPr lang="en-US" sz="3000" i="1" dirty="0">
                <a:solidFill>
                  <a:schemeClr val="tx1"/>
                </a:solidFill>
              </a:rPr>
              <a:t>Scenario-based research design</a:t>
            </a:r>
            <a:endParaRPr sz="3000" i="1" dirty="0">
              <a:solidFill>
                <a:schemeClr val="tx1"/>
              </a:solidFill>
            </a:endParaRPr>
          </a:p>
          <a:p>
            <a:pPr marL="457200" lvl="0" indent="-419100" algn="l" rtl="0">
              <a:spcBef>
                <a:spcPts val="1800"/>
              </a:spcBef>
              <a:spcAft>
                <a:spcPts val="0"/>
              </a:spcAft>
              <a:buSzPts val="3000"/>
              <a:buChar char="●"/>
            </a:pPr>
            <a:r>
              <a:rPr lang="en-US" sz="3000" dirty="0">
                <a:solidFill>
                  <a:schemeClr val="tx1"/>
                </a:solidFill>
              </a:rPr>
              <a:t>Community needs</a:t>
            </a:r>
            <a:endParaRPr sz="3000" dirty="0">
              <a:solidFill>
                <a:schemeClr val="tx1"/>
              </a:solidFill>
            </a:endParaRPr>
          </a:p>
          <a:p>
            <a:pPr marL="457200" lvl="0" indent="-419100" algn="l" rtl="0">
              <a:spcBef>
                <a:spcPts val="600"/>
              </a:spcBef>
              <a:spcAft>
                <a:spcPts val="0"/>
              </a:spcAft>
              <a:buSzPts val="3000"/>
              <a:buChar char="●"/>
            </a:pPr>
            <a:r>
              <a:rPr lang="en-US" sz="3000" dirty="0">
                <a:solidFill>
                  <a:schemeClr val="tx1"/>
                </a:solidFill>
              </a:rPr>
              <a:t>USCG mission</a:t>
            </a:r>
            <a:endParaRPr sz="3000" dirty="0">
              <a:solidFill>
                <a:schemeClr val="tx1"/>
              </a:solidFill>
            </a:endParaRPr>
          </a:p>
          <a:p>
            <a:pPr marL="457200" lvl="0" indent="-419100" algn="l" rtl="0">
              <a:spcBef>
                <a:spcPts val="600"/>
              </a:spcBef>
              <a:spcAft>
                <a:spcPts val="0"/>
              </a:spcAft>
              <a:buSzPts val="3000"/>
              <a:buChar char="●"/>
            </a:pPr>
            <a:r>
              <a:rPr lang="en-US" sz="3000" dirty="0">
                <a:solidFill>
                  <a:schemeClr val="tx1"/>
                </a:solidFill>
              </a:rPr>
              <a:t>UAS applications</a:t>
            </a:r>
            <a:endParaRPr sz="3000" i="1" dirty="0">
              <a:solidFill>
                <a:schemeClr val="tx1"/>
              </a:solidFill>
            </a:endParaRPr>
          </a:p>
        </p:txBody>
      </p:sp>
      <p:pic>
        <p:nvPicPr>
          <p:cNvPr id="6" name="Google Shape;202;gbe05f2a38b_0_64"/>
          <p:cNvPicPr preferRelativeResize="0">
            <a:picLocks noChangeAspect="1"/>
          </p:cNvPicPr>
          <p:nvPr/>
        </p:nvPicPr>
        <p:blipFill>
          <a:blip r:embed="rId2">
            <a:alphaModFix/>
          </a:blip>
          <a:stretch>
            <a:fillRect/>
          </a:stretch>
        </p:blipFill>
        <p:spPr>
          <a:xfrm>
            <a:off x="7016435" y="2188909"/>
            <a:ext cx="5175565" cy="4669091"/>
          </a:xfrm>
          <a:prstGeom prst="rect">
            <a:avLst/>
          </a:prstGeom>
          <a:noFill/>
          <a:ln>
            <a:noFill/>
          </a:ln>
        </p:spPr>
      </p:pic>
      <p:sp>
        <p:nvSpPr>
          <p:cNvPr id="7" name="Rectangle 6">
            <a:extLst>
              <a:ext uri="{FF2B5EF4-FFF2-40B4-BE49-F238E27FC236}">
                <a16:creationId xmlns:a16="http://schemas.microsoft.com/office/drawing/2014/main" id="{101BA7ED-695B-457B-AFEF-D58F58091494}"/>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Tree>
    <p:extLst>
      <p:ext uri="{BB962C8B-B14F-4D97-AF65-F5344CB8AC3E}">
        <p14:creationId xmlns:p14="http://schemas.microsoft.com/office/powerpoint/2010/main" val="6081298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bcc27e7c81_0_359"/>
          <p:cNvSpPr txBox="1">
            <a:spLocks noGrp="1"/>
          </p:cNvSpPr>
          <p:nvPr>
            <p:ph type="title"/>
          </p:nvPr>
        </p:nvSpPr>
        <p:spPr>
          <a:xfrm>
            <a:off x="324000" y="361800"/>
            <a:ext cx="3886200" cy="7752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400" i="1" dirty="0">
                <a:solidFill>
                  <a:srgbClr val="00B0F0"/>
                </a:solidFill>
              </a:rPr>
              <a:t>Methodology</a:t>
            </a:r>
            <a:endParaRPr sz="3400" i="1" dirty="0">
              <a:solidFill>
                <a:srgbClr val="00B0F0"/>
              </a:solidFill>
            </a:endParaRPr>
          </a:p>
        </p:txBody>
      </p:sp>
      <p:sp>
        <p:nvSpPr>
          <p:cNvPr id="208" name="Google Shape;208;gbcc27e7c81_0_359"/>
          <p:cNvSpPr txBox="1">
            <a:spLocks noGrp="1"/>
          </p:cNvSpPr>
          <p:nvPr>
            <p:ph type="body" idx="1"/>
          </p:nvPr>
        </p:nvSpPr>
        <p:spPr>
          <a:xfrm>
            <a:off x="5278170" y="1851242"/>
            <a:ext cx="6699564" cy="4421828"/>
          </a:xfrm>
          <a:prstGeom prst="rect">
            <a:avLst/>
          </a:prstGeom>
        </p:spPr>
        <p:txBody>
          <a:bodyPr spcFirstLastPara="1" wrap="square" lIns="91425" tIns="45700" rIns="91425" bIns="45700" anchor="t" anchorCtr="0">
            <a:noAutofit/>
          </a:bodyPr>
          <a:lstStyle/>
          <a:p>
            <a:pPr marL="0" lvl="0" indent="0" algn="l" rtl="0">
              <a:spcAft>
                <a:spcPts val="600"/>
              </a:spcAft>
              <a:buClr>
                <a:schemeClr val="dk1"/>
              </a:buClr>
              <a:buSzPts val="1100"/>
              <a:buFont typeface="Arial"/>
              <a:buNone/>
            </a:pPr>
            <a:r>
              <a:rPr lang="en-US" sz="2400" b="1" i="0" dirty="0">
                <a:solidFill>
                  <a:srgbClr val="00B0F0"/>
                </a:solidFill>
                <a:latin typeface="Franklin Gothic Book" panose="020B0503020102020204" pitchFamily="34" charset="0"/>
              </a:rPr>
              <a:t>Sequenced methodology </a:t>
            </a:r>
            <a:r>
              <a:rPr lang="en-US" sz="2400" b="1" i="0" dirty="0">
                <a:solidFill>
                  <a:schemeClr val="tx1"/>
                </a:solidFill>
                <a:latin typeface="Franklin Gothic Book" panose="020B0503020102020204" pitchFamily="34" charset="0"/>
              </a:rPr>
              <a:t>is oriented to,</a:t>
            </a:r>
            <a:endParaRPr sz="2400" b="1" i="0" dirty="0">
              <a:solidFill>
                <a:schemeClr val="tx1"/>
              </a:solidFill>
              <a:latin typeface="Franklin Gothic Book" panose="020B0503020102020204" pitchFamily="34" charset="0"/>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Provide UAS pilot training of rural residents,</a:t>
            </a:r>
            <a:endParaRPr sz="2400" i="0" dirty="0">
              <a:solidFill>
                <a:schemeClr val="tx1"/>
              </a:solidFill>
              <a:latin typeface="Franklin Gothic Book" panose="020B0503020102020204" pitchFamily="34" charset="0"/>
              <a:ea typeface="Libre Franklin Thin"/>
              <a:cs typeface="Libre Franklin Thin"/>
              <a:sym typeface="Libre Franklin Thin"/>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Establish co-production of infrastructure assessment operational UAS protocols,</a:t>
            </a:r>
            <a:endParaRPr sz="2400" i="0" dirty="0">
              <a:solidFill>
                <a:schemeClr val="tx1"/>
              </a:solidFill>
              <a:latin typeface="Franklin Gothic Book" panose="020B0503020102020204" pitchFamily="34" charset="0"/>
              <a:ea typeface="Libre Franklin Thin"/>
              <a:cs typeface="Libre Franklin Thin"/>
              <a:sym typeface="Libre Franklin Thin"/>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Establish co-production of emergency assessment UAS protocols,</a:t>
            </a:r>
            <a:endParaRPr sz="2400" i="0" dirty="0">
              <a:solidFill>
                <a:schemeClr val="tx1"/>
              </a:solidFill>
              <a:latin typeface="Franklin Gothic Book" panose="020B0503020102020204" pitchFamily="34" charset="0"/>
              <a:ea typeface="Libre Franklin Thin"/>
              <a:cs typeface="Libre Franklin Thin"/>
              <a:sym typeface="Libre Franklin Thin"/>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Conduct information dissemination,</a:t>
            </a:r>
            <a:endParaRPr sz="2400" i="0" dirty="0">
              <a:solidFill>
                <a:schemeClr val="tx1"/>
              </a:solidFill>
              <a:latin typeface="Franklin Gothic Book" panose="020B0503020102020204" pitchFamily="34" charset="0"/>
              <a:ea typeface="Libre Franklin Thin"/>
              <a:cs typeface="Libre Franklin Thin"/>
              <a:sym typeface="Libre Franklin Thin"/>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Provide regional expansion feasibility analysis. </a:t>
            </a:r>
            <a:endParaRPr sz="2400" i="0" dirty="0">
              <a:solidFill>
                <a:schemeClr val="tx1"/>
              </a:solidFill>
              <a:latin typeface="Franklin Gothic Book" panose="020B0503020102020204" pitchFamily="34" charset="0"/>
              <a:ea typeface="Libre Franklin Thin"/>
              <a:cs typeface="Libre Franklin Thin"/>
              <a:sym typeface="Libre Franklin Thin"/>
            </a:endParaRPr>
          </a:p>
        </p:txBody>
      </p:sp>
      <p:pic>
        <p:nvPicPr>
          <p:cNvPr id="3" name="Picture 2"/>
          <p:cNvPicPr>
            <a:picLocks noChangeAspect="1"/>
          </p:cNvPicPr>
          <p:nvPr/>
        </p:nvPicPr>
        <p:blipFill>
          <a:blip r:embed="rId3"/>
          <a:stretch>
            <a:fillRect/>
          </a:stretch>
        </p:blipFill>
        <p:spPr>
          <a:xfrm>
            <a:off x="18240" y="1410511"/>
            <a:ext cx="5067239" cy="4862559"/>
          </a:xfrm>
          <a:prstGeom prst="rect">
            <a:avLst/>
          </a:prstGeom>
          <a:ln w="19050">
            <a:solidFill>
              <a:schemeClr val="tx1"/>
            </a:solidFill>
          </a:ln>
        </p:spPr>
      </p:pic>
      <p:sp>
        <p:nvSpPr>
          <p:cNvPr id="8" name="Rectangle 7">
            <a:extLst>
              <a:ext uri="{FF2B5EF4-FFF2-40B4-BE49-F238E27FC236}">
                <a16:creationId xmlns:a16="http://schemas.microsoft.com/office/drawing/2014/main" id="{331A8F46-3485-439B-A00D-5AEA7CF1CA60}"/>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Tree>
    <p:extLst>
      <p:ext uri="{BB962C8B-B14F-4D97-AF65-F5344CB8AC3E}">
        <p14:creationId xmlns:p14="http://schemas.microsoft.com/office/powerpoint/2010/main" val="335561941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5458" y="960805"/>
            <a:ext cx="11437734" cy="480131"/>
          </a:xfrm>
        </p:spPr>
        <p:txBody>
          <a:bodyPr>
            <a:noAutofit/>
          </a:bodyPr>
          <a:lstStyle/>
          <a:p>
            <a:r>
              <a:rPr lang="en-US" sz="3600" b="1" i="1" dirty="0"/>
              <a:t>Remote Uncrewed Aircraft System (UAS) Inspection and Response Team Development in the Bering Strait Region: </a:t>
            </a:r>
            <a:r>
              <a:rPr lang="en-US" sz="3600" dirty="0">
                <a:solidFill>
                  <a:srgbClr val="00B0F0"/>
                </a:solidFill>
              </a:rPr>
              <a:t>Schedule and Metrics</a:t>
            </a:r>
          </a:p>
        </p:txBody>
      </p:sp>
      <p:sp>
        <p:nvSpPr>
          <p:cNvPr id="3" name="Content Placeholder 2"/>
          <p:cNvSpPr>
            <a:spLocks noGrp="1"/>
          </p:cNvSpPr>
          <p:nvPr>
            <p:ph idx="4294967295"/>
          </p:nvPr>
        </p:nvSpPr>
        <p:spPr>
          <a:xfrm>
            <a:off x="377158" y="2219454"/>
            <a:ext cx="4499647" cy="3315583"/>
          </a:xfrm>
        </p:spPr>
        <p:txBody>
          <a:bodyPr>
            <a:normAutofit fontScale="70000" lnSpcReduction="20000"/>
          </a:bodyPr>
          <a:lstStyle/>
          <a:p>
            <a:pPr>
              <a:spcBef>
                <a:spcPts val="0"/>
              </a:spcBef>
              <a:spcAft>
                <a:spcPts val="1300"/>
              </a:spcAft>
            </a:pPr>
            <a:r>
              <a:rPr lang="en-US" dirty="0"/>
              <a:t>Task 1: UAS Pilot Training and Certification</a:t>
            </a:r>
          </a:p>
          <a:p>
            <a:pPr>
              <a:spcBef>
                <a:spcPts val="0"/>
              </a:spcBef>
              <a:spcAft>
                <a:spcPts val="1300"/>
              </a:spcAft>
            </a:pPr>
            <a:r>
              <a:rPr lang="en-US" dirty="0"/>
              <a:t>Task 2: Coproduction of Infrastructure Inspection Operational Protocols</a:t>
            </a:r>
          </a:p>
          <a:p>
            <a:pPr>
              <a:spcBef>
                <a:spcPts val="0"/>
              </a:spcBef>
              <a:spcAft>
                <a:spcPts val="1300"/>
              </a:spcAft>
            </a:pPr>
            <a:r>
              <a:rPr lang="en-US" dirty="0"/>
              <a:t>Task 3: Coproduction of Emergency Response Assessment Protocols</a:t>
            </a:r>
          </a:p>
          <a:p>
            <a:pPr>
              <a:spcBef>
                <a:spcPts val="0"/>
              </a:spcBef>
              <a:spcAft>
                <a:spcPts val="1300"/>
              </a:spcAft>
            </a:pPr>
            <a:r>
              <a:rPr lang="en-US" dirty="0"/>
              <a:t>Task 4: Regional Expansion Feasibility Assessment</a:t>
            </a:r>
          </a:p>
          <a:p>
            <a:pPr>
              <a:spcAft>
                <a:spcPts val="800"/>
              </a:spcAft>
            </a:pPr>
            <a:r>
              <a:rPr lang="en-US" dirty="0"/>
              <a:t>Task 5: Information Dissemination</a:t>
            </a:r>
          </a:p>
        </p:txBody>
      </p:sp>
      <p:cxnSp>
        <p:nvCxnSpPr>
          <p:cNvPr id="6" name="Straight Arrow Connector 5"/>
          <p:cNvCxnSpPr/>
          <p:nvPr/>
        </p:nvCxnSpPr>
        <p:spPr>
          <a:xfrm>
            <a:off x="4901461" y="2359214"/>
            <a:ext cx="3414408" cy="0"/>
          </a:xfrm>
          <a:prstGeom prst="straightConnector1">
            <a:avLst/>
          </a:prstGeom>
          <a:ln w="63500">
            <a:solidFill>
              <a:srgbClr val="00CC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413502" y="3101160"/>
            <a:ext cx="3886909" cy="15019"/>
          </a:xfrm>
          <a:prstGeom prst="straightConnector1">
            <a:avLst/>
          </a:prstGeom>
          <a:ln w="635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5954325" y="3886197"/>
            <a:ext cx="4272517" cy="17066"/>
          </a:xfrm>
          <a:prstGeom prst="straightConnector1">
            <a:avLst/>
          </a:prstGeom>
          <a:ln w="635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773779" y="4523874"/>
            <a:ext cx="4066674" cy="2005"/>
          </a:xfrm>
          <a:prstGeom prst="straightConnector1">
            <a:avLst/>
          </a:prstGeom>
          <a:ln w="63500">
            <a:solidFill>
              <a:srgbClr val="FF66CC"/>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993105" y="5089358"/>
            <a:ext cx="6882063" cy="69203"/>
          </a:xfrm>
          <a:prstGeom prst="straightConnector1">
            <a:avLst/>
          </a:prstGeom>
          <a:ln w="63500">
            <a:solidFill>
              <a:srgbClr val="9966F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357810" y="2113547"/>
            <a:ext cx="0" cy="3224463"/>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374105" y="2113547"/>
            <a:ext cx="0" cy="3224463"/>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80284" y="5535037"/>
            <a:ext cx="1371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June 2021</a:t>
            </a:r>
          </a:p>
        </p:txBody>
      </p:sp>
      <p:sp>
        <p:nvSpPr>
          <p:cNvPr id="16" name="TextBox 15"/>
          <p:cNvSpPr txBox="1"/>
          <p:nvPr/>
        </p:nvSpPr>
        <p:spPr>
          <a:xfrm>
            <a:off x="10600844" y="5535037"/>
            <a:ext cx="151393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April 2022</a:t>
            </a:r>
          </a:p>
        </p:txBody>
      </p:sp>
      <p:sp>
        <p:nvSpPr>
          <p:cNvPr id="17" name="Rectangle 16">
            <a:extLst>
              <a:ext uri="{FF2B5EF4-FFF2-40B4-BE49-F238E27FC236}">
                <a16:creationId xmlns:a16="http://schemas.microsoft.com/office/drawing/2014/main" id="{3C47E292-BB12-4FE2-99B9-349754320C8E}"/>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Tree>
    <p:extLst>
      <p:ext uri="{BB962C8B-B14F-4D97-AF65-F5344CB8AC3E}">
        <p14:creationId xmlns:p14="http://schemas.microsoft.com/office/powerpoint/2010/main" val="308240688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057" y="563562"/>
            <a:ext cx="10576482" cy="593726"/>
          </a:xfrm>
        </p:spPr>
        <p:txBody>
          <a:bodyPr/>
          <a:lstStyle/>
          <a:p>
            <a:r>
              <a:rPr lang="en-US" sz="3600" i="1" dirty="0"/>
              <a:t>Primary Tasks and Objectives</a:t>
            </a:r>
            <a:br>
              <a:rPr lang="en-US" sz="3600" i="1" dirty="0"/>
            </a:br>
            <a:r>
              <a:rPr lang="en-US" sz="1800" i="1" dirty="0"/>
              <a:t>July 1, 2021 -  March 31, 2022</a:t>
            </a:r>
          </a:p>
        </p:txBody>
      </p:sp>
      <p:sp>
        <p:nvSpPr>
          <p:cNvPr id="6" name="Content Placeholder 1"/>
          <p:cNvSpPr txBox="1">
            <a:spLocks/>
          </p:cNvSpPr>
          <p:nvPr/>
        </p:nvSpPr>
        <p:spPr>
          <a:xfrm>
            <a:off x="225057" y="1207007"/>
            <a:ext cx="5870943" cy="4443986"/>
          </a:xfrm>
          <a:prstGeom prst="rect">
            <a:avLst/>
          </a:prstGeom>
        </p:spPr>
        <p:txBody>
          <a:bodyPr>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0 – Project Coordination</a:t>
            </a:r>
            <a:endParaRPr kumimoji="0" lang="en-US" sz="1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Program establishment,</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5EB298">
                    <a:lumMod val="60000"/>
                    <a:lumOff val="40000"/>
                  </a:srgbClr>
                </a:solidFill>
                <a:effectLst/>
                <a:uLnTx/>
                <a:uFillTx/>
                <a:latin typeface="Franklin Gothic Book" panose="020B0503020102020204" pitchFamily="34" charset="0"/>
                <a:ea typeface="+mn-ea"/>
                <a:cs typeface="+mn-cs"/>
              </a:rPr>
              <a:t>Conduct team coordination meetings – internal/external (on-going),</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5EB298">
                    <a:lumMod val="60000"/>
                    <a:lumOff val="40000"/>
                  </a:srgbClr>
                </a:solidFill>
                <a:effectLst/>
                <a:uLnTx/>
                <a:uFillTx/>
                <a:latin typeface="Franklin Gothic Book" panose="020B0503020102020204" pitchFamily="34" charset="0"/>
                <a:ea typeface="+mn-ea"/>
                <a:cs typeface="+mn-cs"/>
              </a:rPr>
              <a:t>Reporting (on-going).</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1 – UAS Pilot Training and Certification</a:t>
            </a:r>
            <a:endParaRPr kumimoji="0" lang="en-US" sz="1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Recruit UAS pilot teams,</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Deliver remote UAS pilot training,</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Acquire operational UAVs, sensors and software,</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Support FAA certification of UAS pilots,</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Deliver on-site UAS flight training.</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2 - Coproduction of Infrastructure Inspection Operational Protocols</a:t>
            </a:r>
            <a:endParaRPr kumimoji="0" lang="en-US" sz="1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Determine current tank and fuel delivery infrastructure inspection requirements,</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Coproduce a UAS-based tank and fuel delivery infrastructure inspection protocol,</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Perform infrastructure inspection flights and product delivery tests.</a:t>
            </a:r>
          </a:p>
        </p:txBody>
      </p:sp>
      <p:sp>
        <p:nvSpPr>
          <p:cNvPr id="7" name="Content Placeholder 2"/>
          <p:cNvSpPr txBox="1">
            <a:spLocks/>
          </p:cNvSpPr>
          <p:nvPr/>
        </p:nvSpPr>
        <p:spPr>
          <a:xfrm>
            <a:off x="6237839" y="1153667"/>
            <a:ext cx="5870943" cy="5019676"/>
          </a:xfrm>
          <a:prstGeom prst="rect">
            <a:avLst/>
          </a:prstGeom>
        </p:spPr>
        <p:txBody>
          <a:bodyPr>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3 - Coproduction of Emergency Response Assessment Protocols</a:t>
            </a:r>
            <a:endParaRPr kumimoji="0" lang="en-US" sz="1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Determine key community assets for monitoring pre/post emergency response,</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Coproduce emergency response UAS protocol based upon surveys of key community assets,</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Perform emergency response baseline flights and product delivery tests.</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4 – Regional Expansion Feasibility Assessment</a:t>
            </a:r>
            <a:endParaRPr kumimoji="0" lang="en-US" sz="1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Summarize key (local and regional) documents for critical infrastructure and emergency response information,</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Develop regional contact list and conduct regional UAS survey.</a:t>
            </a:r>
            <a:r>
              <a:rPr kumimoji="0" lang="en-US" sz="1500" b="0" i="0" u="none" strike="noStrike" kern="1200" cap="none" spc="0" normalizeH="0" baseline="0" noProof="0" dirty="0">
                <a:ln>
                  <a:noFill/>
                </a:ln>
                <a:solidFill>
                  <a:srgbClr val="84ACB6">
                    <a:lumMod val="60000"/>
                    <a:lumOff val="40000"/>
                  </a:srgbClr>
                </a:solidFill>
                <a:effectLst/>
                <a:uLnTx/>
                <a:uFillTx/>
                <a:latin typeface="Franklin Gothic Book" panose="020B0503020102020204" pitchFamily="34" charset="0"/>
                <a:ea typeface="+mn-ea"/>
                <a:cs typeface="+mn-cs"/>
              </a:rPr>
              <a:t> </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Finalize Assessment.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Task 5 -</a:t>
            </a:r>
            <a:r>
              <a:rPr kumimoji="0" lang="en-US" sz="15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15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Knowledge Product Development Information Dissemination </a:t>
            </a:r>
            <a:endParaRPr kumimoji="0" lang="en-US" sz="1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84ACB6">
                    <a:lumMod val="60000"/>
                    <a:lumOff val="40000"/>
                  </a:srgbClr>
                </a:solidFill>
                <a:effectLst/>
                <a:uLnTx/>
                <a:uFillTx/>
                <a:latin typeface="Franklin Gothic Book" panose="020B0503020102020204" pitchFamily="34" charset="0"/>
                <a:ea typeface="+mn-ea"/>
                <a:cs typeface="+mn-cs"/>
              </a:rPr>
              <a:t>Create USCG-focused Knowledge Product (on-going),</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5EB298">
                    <a:lumMod val="60000"/>
                    <a:lumOff val="40000"/>
                  </a:srgbClr>
                </a:solidFill>
                <a:effectLst/>
                <a:uLnTx/>
                <a:uFillTx/>
                <a:latin typeface="Franklin Gothic Book" panose="020B0503020102020204" pitchFamily="34" charset="0"/>
                <a:ea typeface="+mn-ea"/>
                <a:cs typeface="+mn-cs"/>
              </a:rPr>
              <a:t>Engage non-technical stakeholders (locally, regionally, nationally) (on-going),</a:t>
            </a:r>
          </a:p>
          <a:p>
            <a:pPr marL="22860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Develop and submit publication about sensor capacity testing and general inspection methodology to technical journal.</a:t>
            </a:r>
          </a:p>
        </p:txBody>
      </p:sp>
      <p:sp>
        <p:nvSpPr>
          <p:cNvPr id="8" name="Rectangle 7">
            <a:extLst>
              <a:ext uri="{FF2B5EF4-FFF2-40B4-BE49-F238E27FC236}">
                <a16:creationId xmlns:a16="http://schemas.microsoft.com/office/drawing/2014/main" id="{DAD920B8-2EB2-43CC-9DD8-6926EDD24EF7}"/>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
        <p:nvSpPr>
          <p:cNvPr id="3" name="Rectangle: Rounded Corners 2">
            <a:extLst>
              <a:ext uri="{FF2B5EF4-FFF2-40B4-BE49-F238E27FC236}">
                <a16:creationId xmlns:a16="http://schemas.microsoft.com/office/drawing/2014/main" id="{0E6A6511-CB9F-4213-A423-BAB2CD67558A}"/>
              </a:ext>
            </a:extLst>
          </p:cNvPr>
          <p:cNvSpPr/>
          <p:nvPr/>
        </p:nvSpPr>
        <p:spPr>
          <a:xfrm>
            <a:off x="6869523" y="6347634"/>
            <a:ext cx="360947" cy="30078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A393831D-A5E8-4990-AC6A-BE50D43D4D6E}"/>
              </a:ext>
            </a:extLst>
          </p:cNvPr>
          <p:cNvSpPr/>
          <p:nvPr/>
        </p:nvSpPr>
        <p:spPr>
          <a:xfrm>
            <a:off x="9119918" y="6347634"/>
            <a:ext cx="360947" cy="300789"/>
          </a:xfrm>
          <a:prstGeom prst="roundRec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39AA0CE0-D7A2-4A0F-881F-AD4290BA4A68}"/>
              </a:ext>
            </a:extLst>
          </p:cNvPr>
          <p:cNvSpPr/>
          <p:nvPr/>
        </p:nvSpPr>
        <p:spPr>
          <a:xfrm>
            <a:off x="4715874" y="6347634"/>
            <a:ext cx="360947" cy="300789"/>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AEAF65C-2738-4D36-98EF-DE85BFE59B1E}"/>
              </a:ext>
            </a:extLst>
          </p:cNvPr>
          <p:cNvSpPr txBox="1"/>
          <p:nvPr/>
        </p:nvSpPr>
        <p:spPr>
          <a:xfrm>
            <a:off x="9480865" y="6340645"/>
            <a:ext cx="20553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Upcoming work</a:t>
            </a:r>
          </a:p>
        </p:txBody>
      </p:sp>
      <p:sp>
        <p:nvSpPr>
          <p:cNvPr id="11" name="TextBox 10">
            <a:extLst>
              <a:ext uri="{FF2B5EF4-FFF2-40B4-BE49-F238E27FC236}">
                <a16:creationId xmlns:a16="http://schemas.microsoft.com/office/drawing/2014/main" id="{B39ED8C5-C896-46F5-8B15-1FA5AF30F202}"/>
              </a:ext>
            </a:extLst>
          </p:cNvPr>
          <p:cNvSpPr txBox="1"/>
          <p:nvPr/>
        </p:nvSpPr>
        <p:spPr>
          <a:xfrm>
            <a:off x="7232478" y="6340646"/>
            <a:ext cx="20553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Completed work</a:t>
            </a:r>
          </a:p>
        </p:txBody>
      </p:sp>
      <p:sp>
        <p:nvSpPr>
          <p:cNvPr id="12" name="TextBox 11">
            <a:extLst>
              <a:ext uri="{FF2B5EF4-FFF2-40B4-BE49-F238E27FC236}">
                <a16:creationId xmlns:a16="http://schemas.microsoft.com/office/drawing/2014/main" id="{2918B217-BB7C-4299-BA80-90F8F571ACEC}"/>
              </a:ext>
            </a:extLst>
          </p:cNvPr>
          <p:cNvSpPr txBox="1"/>
          <p:nvPr/>
        </p:nvSpPr>
        <p:spPr>
          <a:xfrm>
            <a:off x="5068302" y="6340645"/>
            <a:ext cx="20553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On-going work</a:t>
            </a:r>
          </a:p>
        </p:txBody>
      </p:sp>
    </p:spTree>
    <p:extLst>
      <p:ext uri="{BB962C8B-B14F-4D97-AF65-F5344CB8AC3E}">
        <p14:creationId xmlns:p14="http://schemas.microsoft.com/office/powerpoint/2010/main" val="135972396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9702" y="567717"/>
            <a:ext cx="11532595" cy="1445270"/>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1 – UAS Pilot Training and Certification</a:t>
            </a:r>
            <a:endParaRPr lang="en-US" sz="3600" dirty="0">
              <a:solidFill>
                <a:srgbClr val="00B0F0"/>
              </a:solidFill>
            </a:endParaRPr>
          </a:p>
        </p:txBody>
      </p:sp>
      <p:sp>
        <p:nvSpPr>
          <p:cNvPr id="3" name="Content Placeholder 2"/>
          <p:cNvSpPr>
            <a:spLocks noGrp="1"/>
          </p:cNvSpPr>
          <p:nvPr>
            <p:ph idx="4294967295"/>
          </p:nvPr>
        </p:nvSpPr>
        <p:spPr>
          <a:xfrm>
            <a:off x="181069" y="2525917"/>
            <a:ext cx="6464175" cy="4044006"/>
          </a:xfrm>
        </p:spPr>
        <p:txBody>
          <a:bodyPr>
            <a:normAutofit/>
          </a:bodyPr>
          <a:lstStyle/>
          <a:p>
            <a:pPr marL="571500" indent="-342900"/>
            <a:r>
              <a:rPr lang="en-US" sz="2200" dirty="0">
                <a:solidFill>
                  <a:srgbClr val="00B0F0"/>
                </a:solidFill>
              </a:rPr>
              <a:t>Recruit UAS pilot teams (ADAC Y7),</a:t>
            </a:r>
          </a:p>
          <a:p>
            <a:pPr marL="571500" indent="-342900"/>
            <a:r>
              <a:rPr lang="en-US" sz="2200" dirty="0">
                <a:solidFill>
                  <a:srgbClr val="00B0F0"/>
                </a:solidFill>
              </a:rPr>
              <a:t>Deliver remote UAS pilot training (ADAC Y7),</a:t>
            </a:r>
          </a:p>
          <a:p>
            <a:pPr marL="1028700" lvl="1" indent="-342900"/>
            <a:r>
              <a:rPr lang="en-US" sz="2200" dirty="0">
                <a:solidFill>
                  <a:srgbClr val="00B0F0"/>
                </a:solidFill>
              </a:rPr>
              <a:t>Mondays from 1300-1500 AKDT via Zoom,</a:t>
            </a:r>
          </a:p>
          <a:p>
            <a:pPr marL="1028700" lvl="1" indent="-342900"/>
            <a:r>
              <a:rPr lang="en-US" sz="2200" dirty="0">
                <a:solidFill>
                  <a:srgbClr val="00B0F0"/>
                </a:solidFill>
              </a:rPr>
              <a:t>Recordings via YouTube, FB, and email,</a:t>
            </a:r>
          </a:p>
          <a:p>
            <a:pPr marL="571500" indent="-342900"/>
            <a:r>
              <a:rPr lang="en-US" sz="2200" dirty="0">
                <a:solidFill>
                  <a:srgbClr val="00B0F0"/>
                </a:solidFill>
              </a:rPr>
              <a:t>Acquire operational UAVs, sensors and software,</a:t>
            </a:r>
          </a:p>
          <a:p>
            <a:pPr marL="571500" indent="-342900"/>
            <a:r>
              <a:rPr lang="en-US" sz="2200" dirty="0">
                <a:solidFill>
                  <a:srgbClr val="00B0F0"/>
                </a:solidFill>
              </a:rPr>
              <a:t>Support FAA certification of UAS pilots,</a:t>
            </a:r>
          </a:p>
          <a:p>
            <a:pPr marL="571500" indent="-342900"/>
            <a:r>
              <a:rPr lang="en-US" sz="2200" dirty="0">
                <a:solidFill>
                  <a:srgbClr val="00B0F0"/>
                </a:solidFill>
              </a:rPr>
              <a:t>Deliver on-site UAS flight training.</a:t>
            </a:r>
          </a:p>
          <a:p>
            <a:endParaRPr lang="en-US" sz="2200" dirty="0"/>
          </a:p>
        </p:txBody>
      </p:sp>
      <p:sp>
        <p:nvSpPr>
          <p:cNvPr id="6" name="Rectangle 5">
            <a:extLst>
              <a:ext uri="{FF2B5EF4-FFF2-40B4-BE49-F238E27FC236}">
                <a16:creationId xmlns:a16="http://schemas.microsoft.com/office/drawing/2014/main" id="{F87E2FA7-F4CB-4542-A2A7-F579AD561E0E}"/>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pic>
        <p:nvPicPr>
          <p:cNvPr id="9" name="Picture 8" descr="A helicopter and a helicopter in the sky&#10;&#10;Description automatically generated with low confidence">
            <a:extLst>
              <a:ext uri="{FF2B5EF4-FFF2-40B4-BE49-F238E27FC236}">
                <a16:creationId xmlns:a16="http://schemas.microsoft.com/office/drawing/2014/main" id="{DA64432D-2B36-46C7-A63A-3E8A0422DB4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4912" t="20739" r="46009" b="2244"/>
          <a:stretch/>
        </p:blipFill>
        <p:spPr>
          <a:xfrm>
            <a:off x="10377111" y="2009274"/>
            <a:ext cx="1558726" cy="4719178"/>
          </a:xfrm>
          <a:prstGeom prst="rect">
            <a:avLst/>
          </a:prstGeom>
        </p:spPr>
      </p:pic>
      <p:sp>
        <p:nvSpPr>
          <p:cNvPr id="12" name="TextBox 11">
            <a:extLst>
              <a:ext uri="{FF2B5EF4-FFF2-40B4-BE49-F238E27FC236}">
                <a16:creationId xmlns:a16="http://schemas.microsoft.com/office/drawing/2014/main" id="{C48C157E-77A2-4505-A9EC-3CB59C7733E3}"/>
              </a:ext>
            </a:extLst>
          </p:cNvPr>
          <p:cNvSpPr txBox="1"/>
          <p:nvPr/>
        </p:nvSpPr>
        <p:spPr>
          <a:xfrm>
            <a:off x="6557215" y="6232358"/>
            <a:ext cx="371846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Above: Hands-on training November 2021;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Right: Dueling drones during equipment testing.</a:t>
            </a:r>
          </a:p>
        </p:txBody>
      </p:sp>
      <p:pic>
        <p:nvPicPr>
          <p:cNvPr id="14" name="Picture 13" descr="A group of people standing outside&#10;&#10;Description automatically generated with low confidence">
            <a:extLst>
              <a:ext uri="{FF2B5EF4-FFF2-40B4-BE49-F238E27FC236}">
                <a16:creationId xmlns:a16="http://schemas.microsoft.com/office/drawing/2014/main" id="{B3162867-1C96-428A-BFD6-D5777DBA54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4035" b="4114"/>
          <a:stretch/>
        </p:blipFill>
        <p:spPr>
          <a:xfrm>
            <a:off x="6557215" y="2234870"/>
            <a:ext cx="3624447" cy="3951368"/>
          </a:xfrm>
          <a:prstGeom prst="rect">
            <a:avLst/>
          </a:prstGeom>
        </p:spPr>
      </p:pic>
    </p:spTree>
    <p:extLst>
      <p:ext uri="{BB962C8B-B14F-4D97-AF65-F5344CB8AC3E}">
        <p14:creationId xmlns:p14="http://schemas.microsoft.com/office/powerpoint/2010/main" val="5727252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18417" y="1057335"/>
            <a:ext cx="11367226" cy="4801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1"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Remote Uncrewed Aircraft System (UAS) Inspection and Response Team Development in the Bering Strait Region: </a:t>
            </a:r>
            <a:r>
              <a:rPr kumimoji="0" lang="en-US" sz="3600" b="1"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rPr>
              <a:t>Task 1 – UAS Pilot Training and Certification</a:t>
            </a:r>
            <a:endParaRPr kumimoji="0" lang="en-US" sz="3600" b="0"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endParaRPr>
          </a:p>
        </p:txBody>
      </p:sp>
      <p:sp>
        <p:nvSpPr>
          <p:cNvPr id="5" name="TextBox 4"/>
          <p:cNvSpPr txBox="1"/>
          <p:nvPr/>
        </p:nvSpPr>
        <p:spPr>
          <a:xfrm>
            <a:off x="218417" y="2127675"/>
            <a:ext cx="7038417" cy="20518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2200" b="1"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Skydio</a:t>
            </a:r>
            <a:endParaRPr kumimoji="0" lang="en-US" sz="2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Designed, assembled and supported in the USA</a:t>
            </a:r>
          </a:p>
          <a:p>
            <a:pPr marL="0" marR="0" lvl="1" indent="0" algn="l" defTabSz="914400" rtl="0" eaLnBrk="1" fontAlgn="auto" latinLnBrk="0" hangingPunct="1">
              <a:lnSpc>
                <a:spcPct val="100000"/>
              </a:lnSpc>
              <a:spcBef>
                <a:spcPts val="0"/>
              </a:spcBef>
              <a:spcAft>
                <a:spcPts val="40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2D scan for linear and area mapping</a:t>
            </a:r>
          </a:p>
          <a:p>
            <a:pPr marL="0" marR="0" lvl="1" indent="0" algn="l" defTabSz="914400" rtl="0" eaLnBrk="1" fontAlgn="auto" latinLnBrk="0" hangingPunct="1">
              <a:lnSpc>
                <a:spcPct val="100000"/>
              </a:lnSpc>
              <a:spcBef>
                <a:spcPts val="0"/>
              </a:spcBef>
              <a:spcAft>
                <a:spcPts val="40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3D scan for infrastructure inspections</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360° obstacle avoidance via AI powered autonomy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79ADF53-7925-49E5-8CE2-3DBBA9F810F5}"/>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pic>
        <p:nvPicPr>
          <p:cNvPr id="6" name="Picture 5" descr="A picture containing floor, several&#10;&#10;Description automatically generated">
            <a:extLst>
              <a:ext uri="{FF2B5EF4-FFF2-40B4-BE49-F238E27FC236}">
                <a16:creationId xmlns:a16="http://schemas.microsoft.com/office/drawing/2014/main" id="{19494C2E-DF50-4647-A38B-A2FE22E3EF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6667" r="2057" b="30127"/>
          <a:stretch/>
        </p:blipFill>
        <p:spPr>
          <a:xfrm>
            <a:off x="4267423" y="3832708"/>
            <a:ext cx="7547588" cy="2497172"/>
          </a:xfrm>
          <a:prstGeom prst="rect">
            <a:avLst/>
          </a:prstGeom>
        </p:spPr>
      </p:pic>
      <p:sp>
        <p:nvSpPr>
          <p:cNvPr id="11" name="TextBox 10">
            <a:extLst>
              <a:ext uri="{FF2B5EF4-FFF2-40B4-BE49-F238E27FC236}">
                <a16:creationId xmlns:a16="http://schemas.microsoft.com/office/drawing/2014/main" id="{74A4F1BB-5B5F-44E8-939D-BAD18BB051BB}"/>
              </a:ext>
            </a:extLst>
          </p:cNvPr>
          <p:cNvSpPr txBox="1"/>
          <p:nvPr/>
        </p:nvSpPr>
        <p:spPr>
          <a:xfrm>
            <a:off x="5462337" y="2490537"/>
            <a:ext cx="6729663" cy="133369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S2</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 Training/operational aircraft with electro-optical sensor </a:t>
            </a:r>
          </a:p>
          <a:p>
            <a:pPr marL="28575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X2E</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 Operational aircraft with electro-</a:t>
            </a:r>
            <a:r>
              <a:rPr kumimoji="0" lang="en-US" sz="18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opticl</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and longwave infrared (thermal) sensors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AE0ED082-27CE-4D2A-AAE3-C2811F6CCCFC}"/>
              </a:ext>
            </a:extLst>
          </p:cNvPr>
          <p:cNvSpPr txBox="1"/>
          <p:nvPr/>
        </p:nvSpPr>
        <p:spPr>
          <a:xfrm>
            <a:off x="4235118" y="6333302"/>
            <a:ext cx="804110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The </a:t>
            </a:r>
            <a:r>
              <a:rPr kumimoji="0" lang="en-US" sz="1400" b="0" i="0" u="none" strike="noStrike" kern="1200" cap="none" spc="0" normalizeH="0" baseline="0" noProof="0" dirty="0" err="1">
                <a:ln>
                  <a:noFill/>
                </a:ln>
                <a:solidFill>
                  <a:srgbClr val="E4E8EE"/>
                </a:solidFill>
                <a:effectLst/>
                <a:uLnTx/>
                <a:uFillTx/>
                <a:latin typeface="Calibri" panose="020F0502020204030204"/>
                <a:ea typeface="+mn-ea"/>
                <a:cs typeface="+mn-cs"/>
              </a:rPr>
              <a:t>Skydio</a:t>
            </a: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 Fleet - X2E with electro-optical and infrared sensors, X2E with electro-optical sensor, S2 with electro-optical sensor. Photo c/o R. Marlowe, AKDOT.</a:t>
            </a:r>
          </a:p>
        </p:txBody>
      </p:sp>
    </p:spTree>
    <p:extLst>
      <p:ext uri="{BB962C8B-B14F-4D97-AF65-F5344CB8AC3E}">
        <p14:creationId xmlns:p14="http://schemas.microsoft.com/office/powerpoint/2010/main" val="12069843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37D0BC-9883-4F95-8D9C-9D352C10E9B8}"/>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F0"/>
                </a:solidFill>
                <a:effectLst/>
                <a:uLnTx/>
                <a:uFillTx/>
                <a:latin typeface="Franklin Gothic Book" panose="020B0503020102020204" pitchFamily="34" charset="0"/>
                <a:ea typeface="+mn-ea"/>
                <a:cs typeface="+mn-cs"/>
              </a:rPr>
              <a:t>ADAC Program Year 8 Annual Meeting 20-21 April 2022</a:t>
            </a:r>
            <a:endPar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endParaRPr>
          </a:p>
        </p:txBody>
      </p:sp>
      <p:pic>
        <p:nvPicPr>
          <p:cNvPr id="13" name="Picture 12" descr="A picture containing indoor, cluttered&#10;&#10;Description automatically generated">
            <a:extLst>
              <a:ext uri="{FF2B5EF4-FFF2-40B4-BE49-F238E27FC236}">
                <a16:creationId xmlns:a16="http://schemas.microsoft.com/office/drawing/2014/main" id="{B4780814-93A2-4098-9B4F-7FE0FB1CEFB4}"/>
              </a:ext>
            </a:extLst>
          </p:cNvPr>
          <p:cNvPicPr>
            <a:picLocks noChangeAspect="1"/>
          </p:cNvPicPr>
          <p:nvPr/>
        </p:nvPicPr>
        <p:blipFill rotWithShape="1">
          <a:blip r:embed="rId2">
            <a:extLst>
              <a:ext uri="{28A0092B-C50C-407E-A947-70E740481C1C}">
                <a14:useLocalDpi xmlns:a14="http://schemas.microsoft.com/office/drawing/2010/main" val="0"/>
              </a:ext>
            </a:extLst>
          </a:blip>
          <a:srcRect l="19385" r="20464"/>
          <a:stretch/>
        </p:blipFill>
        <p:spPr>
          <a:xfrm>
            <a:off x="6307541" y="1188183"/>
            <a:ext cx="4817660" cy="4854361"/>
          </a:xfrm>
          <a:prstGeom prst="rect">
            <a:avLst/>
          </a:prstGeom>
        </p:spPr>
      </p:pic>
      <p:pic>
        <p:nvPicPr>
          <p:cNvPr id="19" name="Picture 18" descr="A picture containing person, outdoor&#10;&#10;Description automatically generated">
            <a:extLst>
              <a:ext uri="{FF2B5EF4-FFF2-40B4-BE49-F238E27FC236}">
                <a16:creationId xmlns:a16="http://schemas.microsoft.com/office/drawing/2014/main" id="{31B79A28-F73B-4F1A-8D08-BB3E2FD97E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70" y="1188183"/>
            <a:ext cx="5658167" cy="4243625"/>
          </a:xfrm>
          <a:prstGeom prst="rect">
            <a:avLst/>
          </a:prstGeom>
        </p:spPr>
      </p:pic>
      <p:sp>
        <p:nvSpPr>
          <p:cNvPr id="21" name="TextBox 20">
            <a:extLst>
              <a:ext uri="{FF2B5EF4-FFF2-40B4-BE49-F238E27FC236}">
                <a16:creationId xmlns:a16="http://schemas.microsoft.com/office/drawing/2014/main" id="{BB247054-9F7E-4088-B6B7-42BA77FA8566}"/>
              </a:ext>
            </a:extLst>
          </p:cNvPr>
          <p:cNvSpPr txBox="1"/>
          <p:nvPr/>
        </p:nvSpPr>
        <p:spPr>
          <a:xfrm>
            <a:off x="365170" y="547925"/>
            <a:ext cx="42017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3D Mapping</a:t>
            </a:r>
          </a:p>
        </p:txBody>
      </p:sp>
    </p:spTree>
    <p:extLst>
      <p:ext uri="{BB962C8B-B14F-4D97-AF65-F5344CB8AC3E}">
        <p14:creationId xmlns:p14="http://schemas.microsoft.com/office/powerpoint/2010/main" val="239170657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3477" y="1303759"/>
            <a:ext cx="11445045" cy="480131"/>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2 - Coproduction of Infrastructure Inspection Operational Protocols</a:t>
            </a:r>
            <a:endParaRPr lang="en-US" sz="3600" dirty="0">
              <a:solidFill>
                <a:srgbClr val="00B0F0"/>
              </a:solidFill>
            </a:endParaRPr>
          </a:p>
        </p:txBody>
      </p:sp>
      <p:sp>
        <p:nvSpPr>
          <p:cNvPr id="3" name="Content Placeholder 2"/>
          <p:cNvSpPr>
            <a:spLocks noGrp="1"/>
          </p:cNvSpPr>
          <p:nvPr>
            <p:ph idx="4294967295"/>
          </p:nvPr>
        </p:nvSpPr>
        <p:spPr>
          <a:xfrm>
            <a:off x="90535" y="2915225"/>
            <a:ext cx="6659181" cy="3919288"/>
          </a:xfrm>
        </p:spPr>
        <p:txBody>
          <a:bodyPr/>
          <a:lstStyle/>
          <a:p>
            <a:pPr marL="685800" indent="-347472"/>
            <a:r>
              <a:rPr lang="en-US" sz="2400" dirty="0">
                <a:solidFill>
                  <a:srgbClr val="00B0F0"/>
                </a:solidFill>
              </a:rPr>
              <a:t>Determine current tank and fuel delivery infrastructure inspection requirements,</a:t>
            </a:r>
          </a:p>
          <a:p>
            <a:pPr marL="685800" indent="-347472"/>
            <a:r>
              <a:rPr lang="en-US" sz="2400" dirty="0">
                <a:solidFill>
                  <a:srgbClr val="00B0F0"/>
                </a:solidFill>
              </a:rPr>
              <a:t>Coproduce a UAS-based tank and fuel delivery infrastructure inspection protocol ,</a:t>
            </a:r>
          </a:p>
          <a:p>
            <a:pPr marL="685800" indent="-347472"/>
            <a:r>
              <a:rPr lang="en-US" sz="2400" dirty="0">
                <a:solidFill>
                  <a:srgbClr val="00B0F0"/>
                </a:solidFill>
              </a:rPr>
              <a:t>Perform infrastructure inspection flights and product delivery tests.</a:t>
            </a:r>
          </a:p>
          <a:p>
            <a:endParaRPr lang="en-US" dirty="0"/>
          </a:p>
        </p:txBody>
      </p:sp>
      <p:sp>
        <p:nvSpPr>
          <p:cNvPr id="6" name="Rectangle 5">
            <a:extLst>
              <a:ext uri="{FF2B5EF4-FFF2-40B4-BE49-F238E27FC236}">
                <a16:creationId xmlns:a16="http://schemas.microsoft.com/office/drawing/2014/main" id="{BDCE2FD0-3FF7-4239-9729-3B028C9F42FF}"/>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pic>
        <p:nvPicPr>
          <p:cNvPr id="11" name="Picture 10" descr="A picture containing transport&#10;&#10;Description automatically generated">
            <a:extLst>
              <a:ext uri="{FF2B5EF4-FFF2-40B4-BE49-F238E27FC236}">
                <a16:creationId xmlns:a16="http://schemas.microsoft.com/office/drawing/2014/main" id="{AB772517-887B-4B7B-B779-464C3A0217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6749716" y="2264943"/>
            <a:ext cx="5225716" cy="3919287"/>
          </a:xfrm>
          <a:prstGeom prst="rect">
            <a:avLst/>
          </a:prstGeom>
        </p:spPr>
      </p:pic>
      <p:sp>
        <p:nvSpPr>
          <p:cNvPr id="12" name="TextBox 11">
            <a:extLst>
              <a:ext uri="{FF2B5EF4-FFF2-40B4-BE49-F238E27FC236}">
                <a16:creationId xmlns:a16="http://schemas.microsoft.com/office/drawing/2014/main" id="{96761FB7-9907-41EE-BFFE-2FA6E0143B32}"/>
              </a:ext>
            </a:extLst>
          </p:cNvPr>
          <p:cNvSpPr txBox="1"/>
          <p:nvPr/>
        </p:nvSpPr>
        <p:spPr>
          <a:xfrm>
            <a:off x="6749716" y="6247762"/>
            <a:ext cx="49369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Unalakleet tank farm test flight with X2E flown by K. Daniels. Photo c/o J. Garron</a:t>
            </a:r>
          </a:p>
        </p:txBody>
      </p:sp>
    </p:spTree>
    <p:extLst>
      <p:ext uri="{BB962C8B-B14F-4D97-AF65-F5344CB8AC3E}">
        <p14:creationId xmlns:p14="http://schemas.microsoft.com/office/powerpoint/2010/main" val="36355994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7A1F0D-0349-40B2-8566-CECFEEBF4C45}"/>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pic>
        <p:nvPicPr>
          <p:cNvPr id="4" name="Picture 3" descr="A picture containing outdoor, sky, snow, transport&#10;&#10;Description automatically generated">
            <a:extLst>
              <a:ext uri="{FF2B5EF4-FFF2-40B4-BE49-F238E27FC236}">
                <a16:creationId xmlns:a16="http://schemas.microsoft.com/office/drawing/2014/main" id="{760F88F6-6D81-4E83-B1EB-9FBECEA4A6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1735"/>
            <a:ext cx="6561223" cy="4920917"/>
          </a:xfrm>
          <a:prstGeom prst="rect">
            <a:avLst/>
          </a:prstGeom>
        </p:spPr>
      </p:pic>
      <p:pic>
        <p:nvPicPr>
          <p:cNvPr id="6" name="Picture 5" descr="A picture containing slice&#10;&#10;Description automatically generated">
            <a:extLst>
              <a:ext uri="{FF2B5EF4-FFF2-40B4-BE49-F238E27FC236}">
                <a16:creationId xmlns:a16="http://schemas.microsoft.com/office/drawing/2014/main" id="{1CA43229-6603-4D76-BD66-1F065F77242D}"/>
              </a:ext>
            </a:extLst>
          </p:cNvPr>
          <p:cNvPicPr>
            <a:picLocks noChangeAspect="1"/>
          </p:cNvPicPr>
          <p:nvPr/>
        </p:nvPicPr>
        <p:blipFill rotWithShape="1">
          <a:blip r:embed="rId3">
            <a:extLst>
              <a:ext uri="{28A0092B-C50C-407E-A947-70E740481C1C}">
                <a14:useLocalDpi xmlns:a14="http://schemas.microsoft.com/office/drawing/2010/main" val="0"/>
              </a:ext>
            </a:extLst>
          </a:blip>
          <a:srcRect l="16836" t="8445" r="6340"/>
          <a:stretch/>
        </p:blipFill>
        <p:spPr>
          <a:xfrm>
            <a:off x="5245768" y="661735"/>
            <a:ext cx="6946232" cy="4920917"/>
          </a:xfrm>
          <a:prstGeom prst="rect">
            <a:avLst/>
          </a:prstGeom>
        </p:spPr>
      </p:pic>
      <p:sp>
        <p:nvSpPr>
          <p:cNvPr id="7" name="TextBox 6">
            <a:extLst>
              <a:ext uri="{FF2B5EF4-FFF2-40B4-BE49-F238E27FC236}">
                <a16:creationId xmlns:a16="http://schemas.microsoft.com/office/drawing/2014/main" id="{9D97FC80-7FF2-4CE0-B061-E7590EE42D7C}"/>
              </a:ext>
            </a:extLst>
          </p:cNvPr>
          <p:cNvSpPr txBox="1"/>
          <p:nvPr/>
        </p:nvSpPr>
        <p:spPr>
          <a:xfrm>
            <a:off x="3344779" y="5687721"/>
            <a:ext cx="8847221"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NVU UAS pilot K. Daniels and </a:t>
            </a:r>
            <a:r>
              <a:rPr kumimoji="0" lang="en-US" sz="14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Skydio</a:t>
            </a: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trainer J. Garcia flying a 3D scan during on-site flight training.</a:t>
            </a:r>
          </a:p>
        </p:txBody>
      </p:sp>
      <p:sp>
        <p:nvSpPr>
          <p:cNvPr id="8" name="TextBox 7">
            <a:extLst>
              <a:ext uri="{FF2B5EF4-FFF2-40B4-BE49-F238E27FC236}">
                <a16:creationId xmlns:a16="http://schemas.microsoft.com/office/drawing/2014/main" id="{9EFD9E6F-128E-456F-A989-FF885F256FD1}"/>
              </a:ext>
            </a:extLst>
          </p:cNvPr>
          <p:cNvSpPr txBox="1"/>
          <p:nvPr/>
        </p:nvSpPr>
        <p:spPr>
          <a:xfrm>
            <a:off x="3898232" y="5280192"/>
            <a:ext cx="126331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22A37"/>
                </a:solidFill>
                <a:effectLst/>
                <a:uLnTx/>
                <a:uFillTx/>
                <a:latin typeface="Franklin Gothic Book" panose="020B0503020102020204" pitchFamily="34" charset="0"/>
                <a:ea typeface="+mn-ea"/>
                <a:cs typeface="+mn-cs"/>
              </a:rPr>
              <a:t>M. </a:t>
            </a:r>
            <a:r>
              <a:rPr kumimoji="0" lang="en-US" sz="1400" b="0" i="0" u="none" strike="noStrike" kern="1200" cap="none" spc="0" normalizeH="0" baseline="0" noProof="0" dirty="0" err="1">
                <a:ln>
                  <a:noFill/>
                </a:ln>
                <a:solidFill>
                  <a:srgbClr val="222A37"/>
                </a:solidFill>
                <a:effectLst/>
                <a:uLnTx/>
                <a:uFillTx/>
                <a:latin typeface="Franklin Gothic Book" panose="020B0503020102020204" pitchFamily="34" charset="0"/>
                <a:ea typeface="+mn-ea"/>
                <a:cs typeface="+mn-cs"/>
              </a:rPr>
              <a:t>DeLue</a:t>
            </a:r>
            <a:endParaRPr kumimoji="0" lang="en-US" sz="1400" b="0" i="0" u="none" strike="noStrike" kern="1200" cap="none" spc="0" normalizeH="0" baseline="0" noProof="0" dirty="0">
              <a:ln>
                <a:noFill/>
              </a:ln>
              <a:solidFill>
                <a:srgbClr val="222A37"/>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2303443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225E569-F0E5-4ABA-931E-377616C349FE}"/>
              </a:ext>
            </a:extLst>
          </p:cNvPr>
          <p:cNvGrpSpPr/>
          <p:nvPr/>
        </p:nvGrpSpPr>
        <p:grpSpPr>
          <a:xfrm>
            <a:off x="171097" y="2582441"/>
            <a:ext cx="11849804" cy="2971800"/>
            <a:chOff x="171098" y="1261257"/>
            <a:chExt cx="11849804" cy="2971800"/>
          </a:xfrm>
        </p:grpSpPr>
        <p:pic>
          <p:nvPicPr>
            <p:cNvPr id="3" name="Picture 2">
              <a:extLst>
                <a:ext uri="{FF2B5EF4-FFF2-40B4-BE49-F238E27FC236}">
                  <a16:creationId xmlns:a16="http://schemas.microsoft.com/office/drawing/2014/main" id="{8BE18B13-D97F-4A3A-8F18-3393973C07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098" y="1261257"/>
              <a:ext cx="4802584" cy="2971800"/>
            </a:xfrm>
            <a:prstGeom prst="rect">
              <a:avLst/>
            </a:prstGeom>
            <a:ln w="12700">
              <a:solidFill>
                <a:srgbClr val="00B0F0"/>
              </a:solidFill>
            </a:ln>
          </p:spPr>
        </p:pic>
        <p:pic>
          <p:nvPicPr>
            <p:cNvPr id="5" name="Picture 4">
              <a:extLst>
                <a:ext uri="{FF2B5EF4-FFF2-40B4-BE49-F238E27FC236}">
                  <a16:creationId xmlns:a16="http://schemas.microsoft.com/office/drawing/2014/main" id="{4B7C7395-B543-4ABA-AFCC-539FF3FA14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6991" y="1261257"/>
              <a:ext cx="4698700" cy="2971800"/>
            </a:xfrm>
            <a:prstGeom prst="rect">
              <a:avLst/>
            </a:prstGeom>
            <a:ln w="12700">
              <a:solidFill>
                <a:srgbClr val="00B0F0"/>
              </a:solidFill>
            </a:ln>
          </p:spPr>
        </p:pic>
        <p:pic>
          <p:nvPicPr>
            <p:cNvPr id="7" name="Picture 6">
              <a:extLst>
                <a:ext uri="{FF2B5EF4-FFF2-40B4-BE49-F238E27FC236}">
                  <a16:creationId xmlns:a16="http://schemas.microsoft.com/office/drawing/2014/main" id="{DF6AC3C4-37CA-46C9-9669-E976E1DE5B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3" r="25981"/>
            <a:stretch/>
          </p:blipFill>
          <p:spPr>
            <a:xfrm>
              <a:off x="8429040" y="1261257"/>
              <a:ext cx="3591862" cy="2971800"/>
            </a:xfrm>
            <a:prstGeom prst="rect">
              <a:avLst/>
            </a:prstGeom>
            <a:ln w="12700">
              <a:solidFill>
                <a:srgbClr val="00B0F0"/>
              </a:solidFill>
            </a:ln>
          </p:spPr>
        </p:pic>
      </p:grpSp>
      <p:sp>
        <p:nvSpPr>
          <p:cNvPr id="8" name="TextBox 7">
            <a:extLst>
              <a:ext uri="{FF2B5EF4-FFF2-40B4-BE49-F238E27FC236}">
                <a16:creationId xmlns:a16="http://schemas.microsoft.com/office/drawing/2014/main" id="{E8352E5A-BCFC-4231-A4C8-7EB6695D2225}"/>
              </a:ext>
            </a:extLst>
          </p:cNvPr>
          <p:cNvSpPr txBox="1"/>
          <p:nvPr/>
        </p:nvSpPr>
        <p:spPr>
          <a:xfrm>
            <a:off x="4626989" y="5667293"/>
            <a:ext cx="73939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Sample of simple change detection of 2D map of Unalakleet water supply pump house.                          Images captured and processed by K. Daniels using </a:t>
            </a:r>
            <a:r>
              <a:rPr kumimoji="0" lang="en-US" sz="1400" b="0" i="0" u="none" strike="noStrike" kern="1200" cap="none" spc="0" normalizeH="0" baseline="0" noProof="0" dirty="0" err="1">
                <a:ln>
                  <a:noFill/>
                </a:ln>
                <a:solidFill>
                  <a:srgbClr val="E4E8EE"/>
                </a:solidFill>
                <a:effectLst/>
                <a:uLnTx/>
                <a:uFillTx/>
                <a:latin typeface="Calibri" panose="020F0502020204030204"/>
                <a:ea typeface="+mn-ea"/>
                <a:cs typeface="+mn-cs"/>
              </a:rPr>
              <a:t>DroneDeploy</a:t>
            </a: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a:t>
            </a:r>
          </a:p>
        </p:txBody>
      </p:sp>
      <p:sp>
        <p:nvSpPr>
          <p:cNvPr id="9" name="Rectangle 8">
            <a:extLst>
              <a:ext uri="{FF2B5EF4-FFF2-40B4-BE49-F238E27FC236}">
                <a16:creationId xmlns:a16="http://schemas.microsoft.com/office/drawing/2014/main" id="{F88A9350-AC45-4E69-A837-64150DE8D325}"/>
              </a:ext>
            </a:extLst>
          </p:cNvPr>
          <p:cNvSpPr/>
          <p:nvPr/>
        </p:nvSpPr>
        <p:spPr>
          <a:xfrm>
            <a:off x="596008"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
        <p:nvSpPr>
          <p:cNvPr id="10" name="Title 1">
            <a:extLst>
              <a:ext uri="{FF2B5EF4-FFF2-40B4-BE49-F238E27FC236}">
                <a16:creationId xmlns:a16="http://schemas.microsoft.com/office/drawing/2014/main" id="{3DA48358-A1ED-42D2-B040-40A0E00D96D5}"/>
              </a:ext>
            </a:extLst>
          </p:cNvPr>
          <p:cNvSpPr txBox="1">
            <a:spLocks/>
          </p:cNvSpPr>
          <p:nvPr/>
        </p:nvSpPr>
        <p:spPr>
          <a:xfrm>
            <a:off x="273889" y="459520"/>
            <a:ext cx="11445045" cy="20098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1"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Remote Uncrewed Aircraft System (UAS) Inspection and Response Team Development in the Bering Strait Region: </a:t>
            </a:r>
            <a:r>
              <a:rPr kumimoji="0" lang="en-US" sz="3600" b="1"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rPr>
              <a:t>Task 2 - Coproduction of Infrastructure Inspection Operational Protocols</a:t>
            </a:r>
            <a:endParaRPr kumimoji="0" lang="en-US" sz="3600" b="0"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endParaRPr>
          </a:p>
        </p:txBody>
      </p:sp>
    </p:spTree>
    <p:extLst>
      <p:ext uri="{BB962C8B-B14F-4D97-AF65-F5344CB8AC3E}">
        <p14:creationId xmlns:p14="http://schemas.microsoft.com/office/powerpoint/2010/main" val="34863358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9251" y="1558310"/>
            <a:ext cx="11552050" cy="480131"/>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3 - Coproduction of Emergency Response Assessment Protocols</a:t>
            </a:r>
            <a:br>
              <a:rPr lang="en-US" sz="3600" dirty="0">
                <a:solidFill>
                  <a:srgbClr val="00B0F0"/>
                </a:solidFill>
              </a:rPr>
            </a:br>
            <a:endParaRPr lang="en-US" sz="3600" dirty="0">
              <a:solidFill>
                <a:srgbClr val="00B0F0"/>
              </a:solidFill>
            </a:endParaRPr>
          </a:p>
        </p:txBody>
      </p:sp>
      <p:sp>
        <p:nvSpPr>
          <p:cNvPr id="3" name="Content Placeholder 2"/>
          <p:cNvSpPr>
            <a:spLocks noGrp="1"/>
          </p:cNvSpPr>
          <p:nvPr>
            <p:ph idx="4294967295"/>
          </p:nvPr>
        </p:nvSpPr>
        <p:spPr>
          <a:xfrm>
            <a:off x="0" y="2795481"/>
            <a:ext cx="7941200" cy="2867563"/>
          </a:xfrm>
        </p:spPr>
        <p:txBody>
          <a:bodyPr/>
          <a:lstStyle/>
          <a:p>
            <a:pPr marL="685800" indent="-347472"/>
            <a:r>
              <a:rPr lang="en-US" sz="2400" dirty="0">
                <a:solidFill>
                  <a:srgbClr val="00B0F0"/>
                </a:solidFill>
              </a:rPr>
              <a:t>Determine key community assets for monitoring pre/post emergency response,</a:t>
            </a:r>
          </a:p>
          <a:p>
            <a:pPr marL="685800" indent="-347472"/>
            <a:r>
              <a:rPr lang="en-US" sz="2400" dirty="0">
                <a:solidFill>
                  <a:srgbClr val="00B0F0"/>
                </a:solidFill>
              </a:rPr>
              <a:t>Coproduce emergency response UAS protocol based upon surveys of key community assets,</a:t>
            </a:r>
          </a:p>
          <a:p>
            <a:pPr marL="685800" indent="-347472"/>
            <a:r>
              <a:rPr lang="en-US" sz="2400" dirty="0">
                <a:solidFill>
                  <a:srgbClr val="00B0F0"/>
                </a:solidFill>
              </a:rPr>
              <a:t>Perform emergency response baseline flights and product delivery tests.</a:t>
            </a:r>
          </a:p>
          <a:p>
            <a:endParaRPr lang="en-US" dirty="0"/>
          </a:p>
        </p:txBody>
      </p:sp>
      <p:pic>
        <p:nvPicPr>
          <p:cNvPr id="1026" name="Picture 2" descr="Search and Rescue (SAR) Mission Equipment for Black Hawk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5252" y="2795481"/>
            <a:ext cx="3794797" cy="21364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095252" y="4991913"/>
            <a:ext cx="332692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Image courtesy of skycoreaviation.com</a:t>
            </a:r>
          </a:p>
        </p:txBody>
      </p:sp>
      <p:sp>
        <p:nvSpPr>
          <p:cNvPr id="6" name="Rectangle 5">
            <a:extLst>
              <a:ext uri="{FF2B5EF4-FFF2-40B4-BE49-F238E27FC236}">
                <a16:creationId xmlns:a16="http://schemas.microsoft.com/office/drawing/2014/main" id="{E991EE15-097C-4634-BB10-C26ED55B19D2}"/>
              </a:ext>
            </a:extLst>
          </p:cNvPr>
          <p:cNvSpPr/>
          <p:nvPr/>
        </p:nvSpPr>
        <p:spPr>
          <a:xfrm>
            <a:off x="596008"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Tree>
    <p:extLst>
      <p:ext uri="{BB962C8B-B14F-4D97-AF65-F5344CB8AC3E}">
        <p14:creationId xmlns:p14="http://schemas.microsoft.com/office/powerpoint/2010/main" val="30033205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3578" y="615554"/>
            <a:ext cx="11308858" cy="1516655"/>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4 – Regional Expansion Feasibility Assessment</a:t>
            </a:r>
            <a:endParaRPr lang="en-US" sz="3600" dirty="0">
              <a:solidFill>
                <a:srgbClr val="00B0F0"/>
              </a:solidFill>
            </a:endParaRPr>
          </a:p>
        </p:txBody>
      </p:sp>
      <p:sp>
        <p:nvSpPr>
          <p:cNvPr id="3" name="Content Placeholder 2"/>
          <p:cNvSpPr>
            <a:spLocks noGrp="1"/>
          </p:cNvSpPr>
          <p:nvPr>
            <p:ph idx="4294967295"/>
          </p:nvPr>
        </p:nvSpPr>
        <p:spPr>
          <a:xfrm>
            <a:off x="0" y="2675376"/>
            <a:ext cx="7249312" cy="2843507"/>
          </a:xfrm>
        </p:spPr>
        <p:txBody>
          <a:bodyPr>
            <a:normAutofit/>
          </a:bodyPr>
          <a:lstStyle/>
          <a:p>
            <a:pPr marL="685800" indent="-347472"/>
            <a:r>
              <a:rPr lang="en-US" sz="2400" dirty="0">
                <a:solidFill>
                  <a:srgbClr val="00B0F0"/>
                </a:solidFill>
              </a:rPr>
              <a:t>Summarize key (local and regional) documents for critical infrastructure and emergency response information,</a:t>
            </a:r>
          </a:p>
          <a:p>
            <a:pPr marL="685800" indent="-347472"/>
            <a:r>
              <a:rPr lang="en-US" sz="2400" dirty="0">
                <a:solidFill>
                  <a:srgbClr val="00B0F0"/>
                </a:solidFill>
              </a:rPr>
              <a:t>Develop regional contact list and conduct regional UAS survey,</a:t>
            </a:r>
          </a:p>
          <a:p>
            <a:pPr marL="685800" indent="-347472"/>
            <a:r>
              <a:rPr lang="en-US" sz="2400" dirty="0">
                <a:solidFill>
                  <a:srgbClr val="F8F8F8"/>
                </a:solidFill>
              </a:rPr>
              <a:t>Finalize assessment.</a:t>
            </a:r>
          </a:p>
        </p:txBody>
      </p:sp>
      <p:pic>
        <p:nvPicPr>
          <p:cNvPr id="5" name="Picture 4"/>
          <p:cNvPicPr>
            <a:picLocks noChangeAspect="1"/>
          </p:cNvPicPr>
          <p:nvPr/>
        </p:nvPicPr>
        <p:blipFill>
          <a:blip r:embed="rId2"/>
          <a:stretch>
            <a:fillRect/>
          </a:stretch>
        </p:blipFill>
        <p:spPr>
          <a:xfrm>
            <a:off x="7723154" y="2400763"/>
            <a:ext cx="3677663" cy="4284427"/>
          </a:xfrm>
          <a:prstGeom prst="rect">
            <a:avLst/>
          </a:prstGeom>
        </p:spPr>
      </p:pic>
      <p:sp>
        <p:nvSpPr>
          <p:cNvPr id="6" name="Rectangle 5">
            <a:extLst>
              <a:ext uri="{FF2B5EF4-FFF2-40B4-BE49-F238E27FC236}">
                <a16:creationId xmlns:a16="http://schemas.microsoft.com/office/drawing/2014/main" id="{7BFB7C73-BB4F-4FD4-BDC4-1D466AB37F2E}"/>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spTree>
    <p:extLst>
      <p:ext uri="{BB962C8B-B14F-4D97-AF65-F5344CB8AC3E}">
        <p14:creationId xmlns:p14="http://schemas.microsoft.com/office/powerpoint/2010/main" val="23221321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5850" y="1488193"/>
            <a:ext cx="11454773" cy="480131"/>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5 -</a:t>
            </a:r>
            <a:r>
              <a:rPr lang="en-US" sz="3600" i="1" dirty="0">
                <a:solidFill>
                  <a:srgbClr val="00B0F0"/>
                </a:solidFill>
              </a:rPr>
              <a:t> </a:t>
            </a:r>
            <a:r>
              <a:rPr lang="en-US" sz="3600" b="1" dirty="0">
                <a:solidFill>
                  <a:srgbClr val="00B0F0"/>
                </a:solidFill>
              </a:rPr>
              <a:t>Knowledge Product Development &amp; Information Dissemination </a:t>
            </a:r>
            <a:r>
              <a:rPr lang="en-US" sz="3600" b="1" i="1" dirty="0">
                <a:solidFill>
                  <a:srgbClr val="00B0F0"/>
                </a:solidFill>
              </a:rPr>
              <a:t>Products &amp; Publications</a:t>
            </a:r>
            <a:br>
              <a:rPr lang="en-US" sz="3600" dirty="0"/>
            </a:br>
            <a:endParaRPr lang="en-US" sz="3600" dirty="0"/>
          </a:p>
        </p:txBody>
      </p:sp>
      <p:sp>
        <p:nvSpPr>
          <p:cNvPr id="6" name="TextBox 5"/>
          <p:cNvSpPr txBox="1"/>
          <p:nvPr/>
        </p:nvSpPr>
        <p:spPr>
          <a:xfrm>
            <a:off x="0" y="2681243"/>
            <a:ext cx="7767874" cy="3508653"/>
          </a:xfrm>
          <a:prstGeom prst="rect">
            <a:avLst/>
          </a:prstGeom>
          <a:noFill/>
        </p:spPr>
        <p:txBody>
          <a:bodyPr wrap="square" rtlCol="0">
            <a:spAutoFit/>
          </a:bodyPr>
          <a:lstStyle/>
          <a:p>
            <a:pPr marL="685800" marR="0" lvl="0" indent="-34747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84ACB6">
                    <a:lumMod val="60000"/>
                    <a:lumOff val="40000"/>
                  </a:srgbClr>
                </a:solidFill>
                <a:effectLst/>
                <a:uLnTx/>
                <a:uFillTx/>
                <a:latin typeface="Franklin Gothic Book" panose="020B0503020102020204" pitchFamily="34" charset="0"/>
                <a:ea typeface="+mn-ea"/>
                <a:cs typeface="+mn-cs"/>
              </a:rPr>
              <a:t>Create USCG-focused Knowledge Product</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t>
            </a:r>
          </a:p>
          <a:p>
            <a:pPr marL="685800" marR="0" lvl="0" indent="-34747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Engage non-technical stakeholders (locally, regionally, nationally) (on-going),</a:t>
            </a:r>
          </a:p>
          <a:p>
            <a:pPr marL="1143000" marR="0" lvl="1" indent="-34747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FB page for pilot blogging and Q&amp;A</a:t>
            </a:r>
          </a:p>
          <a:p>
            <a:pPr marL="1143000" marR="0" lvl="1" indent="-34747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All recordings from YouTube</a:t>
            </a:r>
          </a:p>
          <a:p>
            <a:pPr marL="1143000" marR="0" lvl="1" indent="-34747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Quarterly Newsletters</a:t>
            </a:r>
          </a:p>
          <a:p>
            <a:pPr marL="1143000" marR="0" lvl="1" indent="-34747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Interviews – Radio, TV, Press Releases</a:t>
            </a:r>
          </a:p>
          <a:p>
            <a:pPr marL="685800" marR="0" lvl="0" indent="-34747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Develop and submit publication to peer reviewed journal.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9F183EBF-1EB6-4BCC-9FB9-8425D9B37320}"/>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pic>
        <p:nvPicPr>
          <p:cNvPr id="4" name="Picture 3">
            <a:extLst>
              <a:ext uri="{FF2B5EF4-FFF2-40B4-BE49-F238E27FC236}">
                <a16:creationId xmlns:a16="http://schemas.microsoft.com/office/drawing/2014/main" id="{0C2F25C8-EAE9-49F0-B5F8-84D27D391021}"/>
              </a:ext>
            </a:extLst>
          </p:cNvPr>
          <p:cNvPicPr>
            <a:picLocks noChangeAspect="1"/>
          </p:cNvPicPr>
          <p:nvPr/>
        </p:nvPicPr>
        <p:blipFill>
          <a:blip r:embed="rId2"/>
          <a:stretch>
            <a:fillRect/>
          </a:stretch>
        </p:blipFill>
        <p:spPr>
          <a:xfrm>
            <a:off x="8430927" y="2118511"/>
            <a:ext cx="3397130" cy="4505915"/>
          </a:xfrm>
          <a:prstGeom prst="rect">
            <a:avLst/>
          </a:prstGeom>
        </p:spPr>
      </p:pic>
    </p:spTree>
    <p:extLst>
      <p:ext uri="{BB962C8B-B14F-4D97-AF65-F5344CB8AC3E}">
        <p14:creationId xmlns:p14="http://schemas.microsoft.com/office/powerpoint/2010/main" val="140275818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8690" y="1461033"/>
            <a:ext cx="11454773" cy="480131"/>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5 -</a:t>
            </a:r>
            <a:r>
              <a:rPr lang="en-US" sz="3600" i="1" dirty="0">
                <a:solidFill>
                  <a:srgbClr val="00B0F0"/>
                </a:solidFill>
              </a:rPr>
              <a:t> </a:t>
            </a:r>
            <a:r>
              <a:rPr lang="en-US" sz="3600" b="1" dirty="0">
                <a:solidFill>
                  <a:srgbClr val="00B0F0"/>
                </a:solidFill>
              </a:rPr>
              <a:t>Knowledge Product Development &amp; Information Dissemination </a:t>
            </a:r>
            <a:r>
              <a:rPr lang="en-US" sz="3600" b="1" i="1" dirty="0">
                <a:solidFill>
                  <a:srgbClr val="00B0F0"/>
                </a:solidFill>
              </a:rPr>
              <a:t>Presentations</a:t>
            </a:r>
            <a:br>
              <a:rPr lang="en-US" sz="3600" dirty="0"/>
            </a:br>
            <a:endParaRPr lang="en-US" sz="3600" dirty="0"/>
          </a:p>
        </p:txBody>
      </p:sp>
      <p:sp>
        <p:nvSpPr>
          <p:cNvPr id="6" name="TextBox 5"/>
          <p:cNvSpPr txBox="1"/>
          <p:nvPr/>
        </p:nvSpPr>
        <p:spPr>
          <a:xfrm>
            <a:off x="0" y="2484029"/>
            <a:ext cx="4391207" cy="3170099"/>
          </a:xfrm>
          <a:prstGeom prst="rect">
            <a:avLst/>
          </a:prstGeom>
          <a:noFill/>
        </p:spPr>
        <p:txBody>
          <a:bodyPr wrap="square" rtlCol="0">
            <a:spAutoFit/>
          </a:bodyPr>
          <a:lstStyle/>
          <a:p>
            <a:pPr marL="438912" marR="0" lvl="1" indent="-182880" algn="l" defTabSz="914400" rtl="0" eaLnBrk="1" fontAlgn="auto" latinLnBrk="0" hangingPunct="1">
              <a:lnSpc>
                <a:spcPct val="100000"/>
              </a:lnSpc>
              <a:spcBef>
                <a:spcPts val="0"/>
              </a:spcBef>
              <a:spcAft>
                <a:spcPts val="400"/>
              </a:spcAft>
              <a:buClrTx/>
              <a:buSzPct val="75000"/>
              <a:buFont typeface="Symbol" panose="05050102010706020507" pitchFamily="18" charset="2"/>
              <a:buChar char=""/>
              <a:tabLst/>
              <a:defRPr/>
            </a:pPr>
            <a:r>
              <a:rPr kumimoji="0" lang="en-US" sz="1800" b="0" i="1"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YR7 presentations</a:t>
            </a:r>
          </a:p>
          <a:p>
            <a:pPr marL="438912" marR="0" lvl="1" indent="-182880" algn="l" defTabSz="914400" rtl="0" eaLnBrk="1" fontAlgn="auto" latinLnBrk="0" hangingPunct="1">
              <a:lnSpc>
                <a:spcPct val="100000"/>
              </a:lnSpc>
              <a:spcBef>
                <a:spcPts val="0"/>
              </a:spcBef>
              <a:spcAft>
                <a:spcPts val="400"/>
              </a:spcAft>
              <a:buClrTx/>
              <a:buSzPct val="75000"/>
              <a:buFont typeface="Symbol" panose="05050102010706020507" pitchFamily="18" charset="2"/>
              <a:buChar char=""/>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UNK Search and Rescue</a:t>
            </a:r>
          </a:p>
          <a:p>
            <a:pPr marL="438912" marR="0" lvl="1" indent="-182880" algn="l" defTabSz="914400" rtl="0" eaLnBrk="1" fontAlgn="auto" latinLnBrk="0" hangingPunct="1">
              <a:lnSpc>
                <a:spcPct val="100000"/>
              </a:lnSpc>
              <a:spcBef>
                <a:spcPts val="0"/>
              </a:spcBef>
              <a:spcAft>
                <a:spcPts val="400"/>
              </a:spcAft>
              <a:buClrTx/>
              <a:buSzPct val="75000"/>
              <a:buFont typeface="Symbol" panose="05050102010706020507" pitchFamily="18" charset="2"/>
              <a:buChar char=""/>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Innovations in Climate Resilience  (</a:t>
            </a:r>
            <a:r>
              <a:rPr kumimoji="0" lang="en-US" sz="1800" b="0" i="1"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Battelle)</a:t>
            </a:r>
          </a:p>
          <a:p>
            <a:pPr marL="438912" marR="0" lvl="1" indent="-182880" algn="l" defTabSz="914400" rtl="0" eaLnBrk="1" fontAlgn="auto" latinLnBrk="0" hangingPunct="1">
              <a:lnSpc>
                <a:spcPct val="100000"/>
              </a:lnSpc>
              <a:spcBef>
                <a:spcPts val="0"/>
              </a:spcBef>
              <a:spcAft>
                <a:spcPts val="400"/>
              </a:spcAft>
              <a:buClrTx/>
              <a:buSzPct val="75000"/>
              <a:buFont typeface="Symbol" panose="05050102010706020507" pitchFamily="18" charset="2"/>
              <a:buChar char=""/>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UNK City Council</a:t>
            </a:r>
          </a:p>
          <a:p>
            <a:pPr marL="438912" marR="0" lvl="1" indent="-182880" algn="l" defTabSz="914400" rtl="0" eaLnBrk="1" fontAlgn="auto" latinLnBrk="0" hangingPunct="1">
              <a:lnSpc>
                <a:spcPct val="100000"/>
              </a:lnSpc>
              <a:spcBef>
                <a:spcPts val="0"/>
              </a:spcBef>
              <a:spcAft>
                <a:spcPts val="400"/>
              </a:spcAft>
              <a:buClrTx/>
              <a:buSzPct val="75000"/>
              <a:buFont typeface="Symbol" panose="05050102010706020507" pitchFamily="18" charset="2"/>
              <a:buChar char=""/>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Alaska Forum on the Environment</a:t>
            </a:r>
          </a:p>
          <a:p>
            <a:pPr marL="438912" marR="0" lvl="1" indent="-182880" algn="l" defTabSz="914400" rtl="0" eaLnBrk="1" fontAlgn="auto" latinLnBrk="0" hangingPunct="1">
              <a:lnSpc>
                <a:spcPct val="100000"/>
              </a:lnSpc>
              <a:spcBef>
                <a:spcPts val="0"/>
              </a:spcBef>
              <a:spcAft>
                <a:spcPts val="400"/>
              </a:spcAft>
              <a:buClrTx/>
              <a:buSzPct val="75000"/>
              <a:buFont typeface="Symbol" panose="05050102010706020507" pitchFamily="18" charset="2"/>
              <a:buChar char=""/>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Alaska Tribal Resilience Learning Network</a:t>
            </a:r>
          </a:p>
          <a:p>
            <a:pPr marL="438912" marR="0" lvl="1" indent="-182880" algn="l" defTabSz="914400" rtl="0" eaLnBrk="1" fontAlgn="auto" latinLnBrk="0" hangingPunct="1">
              <a:lnSpc>
                <a:spcPct val="100000"/>
              </a:lnSpc>
              <a:spcBef>
                <a:spcPts val="0"/>
              </a:spcBef>
              <a:spcAft>
                <a:spcPts val="400"/>
              </a:spcAft>
              <a:buClrTx/>
              <a:buSzPct val="75000"/>
              <a:buFont typeface="Symbol" panose="05050102010706020507" pitchFamily="18" charset="2"/>
              <a:buChar char=""/>
              <a:tabLst/>
              <a:defRPr/>
            </a:pP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International Circumpolar Remote Sensing  Symposium</a:t>
            </a:r>
          </a:p>
        </p:txBody>
      </p:sp>
      <p:pic>
        <p:nvPicPr>
          <p:cNvPr id="5" name="Picture 4" descr="Map&#10;&#10;Description automatically generated">
            <a:extLst>
              <a:ext uri="{FF2B5EF4-FFF2-40B4-BE49-F238E27FC236}">
                <a16:creationId xmlns:a16="http://schemas.microsoft.com/office/drawing/2014/main" id="{91ED87FB-D435-4C05-A9C2-85D3A0B1A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1213" y="2565510"/>
            <a:ext cx="7716142" cy="3871503"/>
          </a:xfrm>
          <a:prstGeom prst="rect">
            <a:avLst/>
          </a:prstGeom>
        </p:spPr>
      </p:pic>
    </p:spTree>
    <p:extLst>
      <p:ext uri="{BB962C8B-B14F-4D97-AF65-F5344CB8AC3E}">
        <p14:creationId xmlns:p14="http://schemas.microsoft.com/office/powerpoint/2010/main" val="268204718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453615" y="1418279"/>
            <a:ext cx="5614654" cy="4991574"/>
          </a:xfrm>
        </p:spPr>
        <p:txBody>
          <a:bodyPr>
            <a:noAutofit/>
          </a:bodyPr>
          <a:lstStyle/>
          <a:p>
            <a:pPr marL="0" indent="0">
              <a:spcAft>
                <a:spcPts val="800"/>
              </a:spcAft>
            </a:pPr>
            <a:r>
              <a:rPr lang="en-US" sz="2000" b="1" i="0" dirty="0">
                <a:solidFill>
                  <a:schemeClr val="tx1"/>
                </a:solidFill>
                <a:latin typeface="Franklin Gothic Book" panose="020B0503020102020204" pitchFamily="34" charset="0"/>
              </a:rPr>
              <a:t>Regional Expansion Feasibility Analysis in             Support of Transition Planning</a:t>
            </a:r>
            <a:endParaRPr lang="en-US" sz="2000" i="0" dirty="0">
              <a:solidFill>
                <a:schemeClr val="tx1"/>
              </a:solidFill>
              <a:latin typeface="Franklin Gothic Book" panose="020B0503020102020204" pitchFamily="34" charset="0"/>
            </a:endParaRP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Investigate long-term &amp; regional implementation strategies.</a:t>
            </a: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Identify, assess, and prioritize critical infrastructure, vulnerable community assets, and emergency response scenarios for UAS support.</a:t>
            </a: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Outreach to local, regional and federal entities (e.g. IGAP coordinators, public works staff, emergency responders and communications technicians) for critical input.</a:t>
            </a: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Develop NVU UAS contracting mechanisms.</a:t>
            </a: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Integrate key findings into USCG Knowledge Product.</a:t>
            </a:r>
          </a:p>
          <a:p>
            <a:pPr indent="-342900" fontAlgn="base">
              <a:spcBef>
                <a:spcPts val="0"/>
              </a:spcBef>
              <a:spcAft>
                <a:spcPts val="600"/>
              </a:spcAft>
              <a:buClrTx/>
              <a:buFont typeface="Arial" panose="020B0604020202020204" pitchFamily="34" charset="0"/>
              <a:buChar char="•"/>
            </a:pPr>
            <a:r>
              <a:rPr lang="en-US" i="0" dirty="0">
                <a:solidFill>
                  <a:schemeClr val="tx1"/>
                </a:solidFill>
                <a:latin typeface="Franklin Gothic Book" panose="020B0503020102020204" pitchFamily="34" charset="0"/>
              </a:rPr>
              <a:t>Report findings. </a:t>
            </a:r>
          </a:p>
        </p:txBody>
      </p:sp>
      <p:sp>
        <p:nvSpPr>
          <p:cNvPr id="6" name="TextBox 5"/>
          <p:cNvSpPr txBox="1"/>
          <p:nvPr/>
        </p:nvSpPr>
        <p:spPr>
          <a:xfrm>
            <a:off x="191629" y="558524"/>
            <a:ext cx="4562475"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1" u="none" strike="noStrike" kern="1200" cap="none" spc="0" normalizeH="0" baseline="0" noProof="0" dirty="0">
                <a:ln>
                  <a:noFill/>
                </a:ln>
                <a:solidFill>
                  <a:srgbClr val="E4E8EE"/>
                </a:solidFill>
                <a:effectLst/>
                <a:uLnTx/>
                <a:uFillTx/>
                <a:latin typeface="Libre Franklin"/>
                <a:ea typeface="+mn-ea"/>
                <a:cs typeface="+mn-cs"/>
              </a:rPr>
              <a:t>Beyond Unalakleet...</a:t>
            </a:r>
          </a:p>
        </p:txBody>
      </p:sp>
      <p:sp>
        <p:nvSpPr>
          <p:cNvPr id="8" name="Rectangle 7">
            <a:extLst>
              <a:ext uri="{FF2B5EF4-FFF2-40B4-BE49-F238E27FC236}">
                <a16:creationId xmlns:a16="http://schemas.microsoft.com/office/drawing/2014/main" id="{510EB5BD-8C99-48C9-B1CA-819AEFF22F88}"/>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pic>
        <p:nvPicPr>
          <p:cNvPr id="5" name="Picture 4" descr="A picture containing outdoor, sky, water, beach&#10;&#10;Description automatically generated">
            <a:extLst>
              <a:ext uri="{FF2B5EF4-FFF2-40B4-BE49-F238E27FC236}">
                <a16:creationId xmlns:a16="http://schemas.microsoft.com/office/drawing/2014/main" id="{63D12311-FA7E-4F63-8E2A-A6A0C876CD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629" y="1517867"/>
            <a:ext cx="6052245" cy="3808078"/>
          </a:xfrm>
          <a:prstGeom prst="rect">
            <a:avLst/>
          </a:prstGeom>
        </p:spPr>
      </p:pic>
      <p:sp>
        <p:nvSpPr>
          <p:cNvPr id="9" name="TextBox 8">
            <a:extLst>
              <a:ext uri="{FF2B5EF4-FFF2-40B4-BE49-F238E27FC236}">
                <a16:creationId xmlns:a16="http://schemas.microsoft.com/office/drawing/2014/main" id="{F969D08D-4F31-4905-83EE-9D1293052D0F}"/>
              </a:ext>
            </a:extLst>
          </p:cNvPr>
          <p:cNvSpPr txBox="1"/>
          <p:nvPr/>
        </p:nvSpPr>
        <p:spPr>
          <a:xfrm>
            <a:off x="3440979" y="5361958"/>
            <a:ext cx="280289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Photo c/o M. </a:t>
            </a:r>
            <a:r>
              <a:rPr kumimoji="0" lang="en-US" sz="14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DeLue</a:t>
            </a:r>
            <a:endPar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6430656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2537" y="735436"/>
            <a:ext cx="11778399" cy="480131"/>
          </a:xfrm>
        </p:spPr>
        <p:txBody>
          <a:bodyPr>
            <a:noAutofit/>
          </a:bodyPr>
          <a:lstStyle/>
          <a:p>
            <a:r>
              <a:rPr lang="en-US" sz="2800" b="1" i="1" dirty="0"/>
              <a:t>Remote Uncrewed Aircraft System (UAS) Inspection and Response Team Development in the Bering Strait Region</a:t>
            </a:r>
            <a:r>
              <a:rPr lang="en-US" sz="2800" dirty="0"/>
              <a:t>:  </a:t>
            </a:r>
            <a:r>
              <a:rPr lang="en-US" sz="2800" i="1" dirty="0">
                <a:solidFill>
                  <a:srgbClr val="00B0F0"/>
                </a:solidFill>
              </a:rPr>
              <a:t>Research Outcomes</a:t>
            </a:r>
          </a:p>
        </p:txBody>
      </p:sp>
      <p:sp>
        <p:nvSpPr>
          <p:cNvPr id="3" name="Content Placeholder 2"/>
          <p:cNvSpPr>
            <a:spLocks noGrp="1"/>
          </p:cNvSpPr>
          <p:nvPr>
            <p:ph idx="4294967295"/>
          </p:nvPr>
        </p:nvSpPr>
        <p:spPr>
          <a:xfrm>
            <a:off x="332537" y="1643226"/>
            <a:ext cx="6525463" cy="3812501"/>
          </a:xfrm>
        </p:spPr>
        <p:txBody>
          <a:bodyPr>
            <a:noAutofit/>
          </a:bodyPr>
          <a:lstStyle/>
          <a:p>
            <a:pPr>
              <a:spcAft>
                <a:spcPts val="600"/>
              </a:spcAft>
            </a:pPr>
            <a:r>
              <a:rPr lang="en-US" sz="1800" dirty="0">
                <a:ea typeface="Roboto" panose="020B0604020202020204" charset="0"/>
              </a:rPr>
              <a:t>A knowledge product for the USCG as a use case for other areas/applications</a:t>
            </a:r>
          </a:p>
          <a:p>
            <a:pPr>
              <a:spcAft>
                <a:spcPts val="600"/>
              </a:spcAft>
            </a:pPr>
            <a:r>
              <a:rPr lang="en-US" sz="1800" dirty="0">
                <a:ea typeface="Roboto" panose="020B0604020202020204" charset="0"/>
              </a:rPr>
              <a:t>A developed set of SOPs and operational UAS protocols for,</a:t>
            </a:r>
          </a:p>
          <a:p>
            <a:pPr lvl="1">
              <a:spcAft>
                <a:spcPts val="600"/>
              </a:spcAft>
            </a:pPr>
            <a:r>
              <a:rPr lang="en-US" sz="1800" dirty="0">
                <a:ea typeface="Roboto" panose="020B0604020202020204" charset="0"/>
              </a:rPr>
              <a:t>Infrastructure Inspection</a:t>
            </a:r>
          </a:p>
          <a:p>
            <a:pPr lvl="1">
              <a:spcAft>
                <a:spcPts val="600"/>
              </a:spcAft>
            </a:pPr>
            <a:r>
              <a:rPr lang="en-US" sz="1800" dirty="0">
                <a:ea typeface="Roboto" panose="020B0604020202020204" charset="0"/>
              </a:rPr>
              <a:t>Oil Spill Detection</a:t>
            </a:r>
          </a:p>
          <a:p>
            <a:pPr lvl="1">
              <a:spcAft>
                <a:spcPts val="600"/>
              </a:spcAft>
            </a:pPr>
            <a:r>
              <a:rPr lang="en-US" sz="1800" dirty="0">
                <a:ea typeface="Roboto" panose="020B0604020202020204" charset="0"/>
              </a:rPr>
              <a:t>Flood Delineation</a:t>
            </a:r>
          </a:p>
          <a:p>
            <a:pPr lvl="1">
              <a:spcAft>
                <a:spcPts val="600"/>
              </a:spcAft>
            </a:pPr>
            <a:r>
              <a:rPr lang="en-US" sz="1800" dirty="0">
                <a:ea typeface="Roboto" panose="020B0604020202020204" charset="0"/>
              </a:rPr>
              <a:t>Search and Rescue Support</a:t>
            </a:r>
          </a:p>
          <a:p>
            <a:pPr>
              <a:spcAft>
                <a:spcPts val="600"/>
              </a:spcAft>
            </a:pPr>
            <a:r>
              <a:rPr lang="en-US" sz="1800" dirty="0">
                <a:ea typeface="Roboto" panose="020B0604020202020204" charset="0"/>
              </a:rPr>
              <a:t>Establishment of a Norton Sound/Bering Strait regional UAS team for USCG mission support</a:t>
            </a:r>
          </a:p>
          <a:p>
            <a:pPr>
              <a:spcAft>
                <a:spcPts val="600"/>
              </a:spcAft>
            </a:pPr>
            <a:r>
              <a:rPr lang="en-US" sz="1800" dirty="0">
                <a:ea typeface="Roboto" panose="020B0604020202020204" charset="0"/>
              </a:rPr>
              <a:t>Bering Strait regional feasibility assessment for UAS program implementation</a:t>
            </a:r>
            <a:endParaRPr lang="en-US" sz="1800" dirty="0"/>
          </a:p>
        </p:txBody>
      </p:sp>
      <p:sp>
        <p:nvSpPr>
          <p:cNvPr id="8" name="Rectangle 7">
            <a:extLst>
              <a:ext uri="{FF2B5EF4-FFF2-40B4-BE49-F238E27FC236}">
                <a16:creationId xmlns:a16="http://schemas.microsoft.com/office/drawing/2014/main" id="{4DCACA97-D928-4FC5-861A-3E44019AC46E}"/>
              </a:ext>
            </a:extLst>
          </p:cNvPr>
          <p:cNvSpPr/>
          <p:nvPr/>
        </p:nvSpPr>
        <p:spPr>
          <a:xfrm>
            <a:off x="629564" y="0"/>
            <a:ext cx="437767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20-21 April 2022</a:t>
            </a:r>
          </a:p>
        </p:txBody>
      </p:sp>
      <p:pic>
        <p:nvPicPr>
          <p:cNvPr id="5" name="Picture 4">
            <a:extLst>
              <a:ext uri="{FF2B5EF4-FFF2-40B4-BE49-F238E27FC236}">
                <a16:creationId xmlns:a16="http://schemas.microsoft.com/office/drawing/2014/main" id="{3A3F8602-A51E-4CC5-9222-2140C1109B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1703167"/>
            <a:ext cx="5083335" cy="3812501"/>
          </a:xfrm>
          <a:prstGeom prst="rect">
            <a:avLst/>
          </a:prstGeom>
        </p:spPr>
      </p:pic>
      <p:sp>
        <p:nvSpPr>
          <p:cNvPr id="6" name="TextBox 5">
            <a:extLst>
              <a:ext uri="{FF2B5EF4-FFF2-40B4-BE49-F238E27FC236}">
                <a16:creationId xmlns:a16="http://schemas.microsoft.com/office/drawing/2014/main" id="{C92DCE53-FFC2-46FA-BEA1-9D49B61BD638}"/>
              </a:ext>
            </a:extLst>
          </p:cNvPr>
          <p:cNvSpPr txBox="1"/>
          <p:nvPr/>
        </p:nvSpPr>
        <p:spPr>
          <a:xfrm>
            <a:off x="6858000" y="5575609"/>
            <a:ext cx="508333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Calibri" panose="020F0502020204030204"/>
                <a:ea typeface="+mn-ea"/>
                <a:cs typeface="+mn-cs"/>
              </a:rPr>
              <a:t>Photo c/o J. Garron</a:t>
            </a:r>
          </a:p>
        </p:txBody>
      </p:sp>
    </p:spTree>
    <p:extLst>
      <p:ext uri="{BB962C8B-B14F-4D97-AF65-F5344CB8AC3E}">
        <p14:creationId xmlns:p14="http://schemas.microsoft.com/office/powerpoint/2010/main" val="342851060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bcc27e7c81_0_366"/>
          <p:cNvSpPr txBox="1">
            <a:spLocks noGrp="1"/>
          </p:cNvSpPr>
          <p:nvPr>
            <p:ph type="title"/>
          </p:nvPr>
        </p:nvSpPr>
        <p:spPr>
          <a:xfrm>
            <a:off x="217131" y="459533"/>
            <a:ext cx="7974680" cy="559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1100"/>
              <a:buFont typeface="Arial"/>
              <a:buNone/>
            </a:pPr>
            <a:r>
              <a:rPr lang="en-US" sz="3400" b="0" i="1" dirty="0">
                <a:latin typeface="Franklin Gothic Book" panose="020B0503020102020204" pitchFamily="34" charset="0"/>
              </a:rPr>
              <a:t>Impacts and </a:t>
            </a:r>
            <a:r>
              <a:rPr lang="en-US" sz="3400" b="0" i="1" dirty="0">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Applications</a:t>
            </a:r>
            <a:endParaRPr sz="3400" b="0" i="1" dirty="0">
              <a:latin typeface="Franklin Gothic Book" panose="020B0503020102020204" pitchFamily="34" charset="0"/>
            </a:endParaRPr>
          </a:p>
        </p:txBody>
      </p:sp>
      <p:sp>
        <p:nvSpPr>
          <p:cNvPr id="282" name="Google Shape;282;gbcc27e7c81_0_366"/>
          <p:cNvSpPr txBox="1">
            <a:spLocks noGrp="1"/>
          </p:cNvSpPr>
          <p:nvPr>
            <p:ph type="body" idx="1"/>
          </p:nvPr>
        </p:nvSpPr>
        <p:spPr>
          <a:xfrm>
            <a:off x="4445253" y="1380243"/>
            <a:ext cx="7278985" cy="4300710"/>
          </a:xfrm>
          <a:prstGeom prst="rect">
            <a:avLst/>
          </a:prstGeom>
        </p:spPr>
        <p:txBody>
          <a:bodyPr spcFirstLastPara="1" wrap="square" lIns="91425" tIns="45700" rIns="91425" bIns="45700" anchor="t" anchorCtr="0">
            <a:noAutofit/>
          </a:bodyPr>
          <a:lstStyle/>
          <a:p>
            <a:pPr marL="0" lvl="0" indent="0" algn="l" rtl="0">
              <a:spcBef>
                <a:spcPts val="0"/>
              </a:spcBef>
              <a:spcAft>
                <a:spcPts val="600"/>
              </a:spcAft>
              <a:buClr>
                <a:schemeClr val="dk1"/>
              </a:buClr>
              <a:buSzPts val="1100"/>
              <a:buFont typeface="Arial"/>
              <a:buNone/>
            </a:pPr>
            <a:r>
              <a:rPr lang="en-US" sz="2200" b="1" i="0" dirty="0">
                <a:solidFill>
                  <a:schemeClr val="tx1"/>
                </a:solidFill>
                <a:latin typeface="Franklin Gothic Book" panose="020B0503020102020204" pitchFamily="34" charset="0"/>
              </a:rPr>
              <a:t>UAS enhanced support of...</a:t>
            </a:r>
            <a:endParaRPr sz="2200" b="1" i="0" dirty="0">
              <a:solidFill>
                <a:schemeClr val="tx1"/>
              </a:solidFill>
              <a:latin typeface="Franklin Gothic Book" panose="020B0503020102020204" pitchFamily="34" charset="0"/>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FEMA Hazard Mitigation Plans</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State of Alaska DHS&amp;EM Small Community Emergency Response Plans (</a:t>
            </a:r>
            <a:r>
              <a:rPr lang="en-US" i="0" dirty="0">
                <a:solidFill>
                  <a:srgbClr val="00B0F0"/>
                </a:solidFill>
                <a:latin typeface="Franklin Gothic Book" panose="020B0503020102020204" pitchFamily="34" charset="0"/>
                <a:ea typeface="Libre Franklin Thin"/>
                <a:cs typeface="Libre Franklin Thin"/>
                <a:sym typeface="Libre Franklin Thin"/>
              </a:rPr>
              <a:t>SCERP</a:t>
            </a:r>
            <a:r>
              <a:rPr lang="en-US" i="0" dirty="0">
                <a:solidFill>
                  <a:schemeClr val="tx1"/>
                </a:solidFill>
                <a:latin typeface="Franklin Gothic Book" panose="020B0503020102020204" pitchFamily="34" charset="0"/>
                <a:ea typeface="Libre Franklin Thin"/>
                <a:cs typeface="Libre Franklin Thin"/>
                <a:sym typeface="Libre Franklin Thin"/>
              </a:rPr>
              <a:t>)</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Local infrastructure monitoring capacity and fund acquisition</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rgbClr val="00B0F0"/>
                </a:solidFill>
                <a:latin typeface="Franklin Gothic Book" panose="020B0503020102020204" pitchFamily="34" charset="0"/>
                <a:ea typeface="Libre Franklin Thin"/>
                <a:cs typeface="Libre Franklin Thin"/>
                <a:sym typeface="Libre Franklin Thin"/>
              </a:rPr>
              <a:t>USCG regional inspection support</a:t>
            </a:r>
            <a:endParaRPr i="0" dirty="0">
              <a:solidFill>
                <a:srgbClr val="00B0F0"/>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rgbClr val="00B0F0"/>
                </a:solidFill>
                <a:latin typeface="Franklin Gothic Book" panose="020B0503020102020204" pitchFamily="34" charset="0"/>
                <a:ea typeface="Libre Franklin Thin"/>
                <a:cs typeface="Libre Franklin Thin"/>
                <a:sym typeface="Libre Franklin Thin"/>
              </a:rPr>
              <a:t>USCG regional emergency response </a:t>
            </a:r>
            <a:endParaRPr i="0" dirty="0">
              <a:solidFill>
                <a:srgbClr val="00B0F0"/>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Arctic security  - surveillance</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State of Alaska DOT asset integrity - Runways, roads, bridges</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Bering Strait regional energy planning processes</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Bering Strait economic development plans</a:t>
            </a:r>
            <a:endParaRPr i="0" dirty="0">
              <a:solidFill>
                <a:schemeClr val="tx1"/>
              </a:solidFill>
              <a:latin typeface="Franklin Gothic Book" panose="020B0503020102020204" pitchFamily="34" charset="0"/>
              <a:ea typeface="Libre Franklin Thin"/>
              <a:cs typeface="Libre Franklin Thin"/>
              <a:sym typeface="Libre Franklin Thin"/>
            </a:endParaRPr>
          </a:p>
        </p:txBody>
      </p:sp>
      <p:pic>
        <p:nvPicPr>
          <p:cNvPr id="284" name="Google Shape;284;gbcc27e7c81_0_366"/>
          <p:cNvPicPr preferRelativeResize="0"/>
          <p:nvPr/>
        </p:nvPicPr>
        <p:blipFill rotWithShape="1">
          <a:blip r:embed="rId3">
            <a:alphaModFix/>
          </a:blip>
          <a:srcRect t="7448" b="5139"/>
          <a:stretch/>
        </p:blipFill>
        <p:spPr>
          <a:xfrm>
            <a:off x="317358" y="1177047"/>
            <a:ext cx="3434950" cy="4503906"/>
          </a:xfrm>
          <a:prstGeom prst="rect">
            <a:avLst/>
          </a:prstGeom>
          <a:noFill/>
          <a:ln>
            <a:noFill/>
          </a:ln>
        </p:spPr>
      </p:pic>
      <p:sp>
        <p:nvSpPr>
          <p:cNvPr id="285" name="Google Shape;285;gbcc27e7c81_0_366"/>
          <p:cNvSpPr txBox="1"/>
          <p:nvPr/>
        </p:nvSpPr>
        <p:spPr>
          <a:xfrm rot="19480227">
            <a:off x="610707" y="2757247"/>
            <a:ext cx="2630436" cy="584745"/>
          </a:xfrm>
          <a:prstGeom prst="rect">
            <a:avLst/>
          </a:prstGeom>
          <a:noFill/>
          <a:ln>
            <a:noFill/>
          </a:ln>
        </p:spPr>
        <p:txBody>
          <a:bodyPr spcFirstLastPara="1" wrap="square" lIns="91425" tIns="91425" rIns="91425" bIns="91425"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B0F0"/>
                </a:solidFill>
                <a:effectLst/>
                <a:uLnTx/>
                <a:uFillTx/>
                <a:latin typeface="Libre Franklin"/>
                <a:ea typeface="Libre Franklin"/>
                <a:cs typeface="Libre Franklin"/>
                <a:sym typeface="Libre Franklin"/>
              </a:rPr>
              <a:t>Sample SCERP</a:t>
            </a:r>
            <a:endParaRPr kumimoji="0" sz="2600" b="1" i="0" u="none" strike="noStrike" kern="1200" cap="none" spc="0" normalizeH="0" baseline="0" noProof="0" dirty="0">
              <a:ln>
                <a:noFill/>
              </a:ln>
              <a:solidFill>
                <a:srgbClr val="00B0F0"/>
              </a:solidFill>
              <a:effectLst/>
              <a:uLnTx/>
              <a:uFillTx/>
              <a:latin typeface="Libre Franklin"/>
              <a:ea typeface="Libre Franklin"/>
              <a:cs typeface="Libre Franklin"/>
              <a:sym typeface="Libre Franklin"/>
            </a:endParaRPr>
          </a:p>
        </p:txBody>
      </p:sp>
      <p:sp>
        <p:nvSpPr>
          <p:cNvPr id="2" name="Rectangle 1"/>
          <p:cNvSpPr/>
          <p:nvPr/>
        </p:nvSpPr>
        <p:spPr>
          <a:xfrm>
            <a:off x="5969202" y="3244334"/>
            <a:ext cx="2535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a:t>
            </a:r>
          </a:p>
        </p:txBody>
      </p:sp>
      <p:sp>
        <p:nvSpPr>
          <p:cNvPr id="3" name="Rectangle 2"/>
          <p:cNvSpPr/>
          <p:nvPr/>
        </p:nvSpPr>
        <p:spPr>
          <a:xfrm>
            <a:off x="5969202" y="3244334"/>
            <a:ext cx="2535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49792393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6929" y="1057212"/>
            <a:ext cx="10746417" cy="701731"/>
          </a:xfrm>
        </p:spPr>
        <p:txBody>
          <a:bodyPr vert="horz" lIns="91440" tIns="45720" rIns="91440" bIns="45720" rtlCol="0" anchor="ctr">
            <a:normAutofit fontScale="90000"/>
          </a:bodyPr>
          <a:lstStyle/>
          <a:p>
            <a:r>
              <a:rPr lang="en-US" sz="3600" b="1" i="1" dirty="0"/>
              <a:t>Remote Uncrewed Aircraft System (UAS) Inspection and Response Team Development in the Bering Strait Region</a:t>
            </a:r>
            <a:endParaRPr lang="en-US" sz="3600" dirty="0">
              <a:solidFill>
                <a:srgbClr val="00B0F0"/>
              </a:solidFill>
            </a:endParaRPr>
          </a:p>
        </p:txBody>
      </p:sp>
      <p:sp>
        <p:nvSpPr>
          <p:cNvPr id="4" name="Rectangle 3"/>
          <p:cNvSpPr/>
          <p:nvPr/>
        </p:nvSpPr>
        <p:spPr>
          <a:xfrm>
            <a:off x="955107" y="2699816"/>
            <a:ext cx="4845030" cy="135661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Dr. Jessica Garron</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jigarron@alaska.edu</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7611" y="1840981"/>
            <a:ext cx="4472270" cy="4472270"/>
          </a:xfrm>
          <a:prstGeom prst="rect">
            <a:avLst/>
          </a:prstGeom>
        </p:spPr>
      </p:pic>
      <p:sp>
        <p:nvSpPr>
          <p:cNvPr id="6" name="TextBox 5"/>
          <p:cNvSpPr txBox="1"/>
          <p:nvPr/>
        </p:nvSpPr>
        <p:spPr>
          <a:xfrm>
            <a:off x="350196" y="4279693"/>
            <a:ext cx="4143983"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Thank You</a:t>
            </a:r>
          </a:p>
        </p:txBody>
      </p:sp>
    </p:spTree>
    <p:extLst>
      <p:ext uri="{BB962C8B-B14F-4D97-AF65-F5344CB8AC3E}">
        <p14:creationId xmlns:p14="http://schemas.microsoft.com/office/powerpoint/2010/main" val="22557791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99845" y="297859"/>
            <a:ext cx="10779760" cy="936154"/>
          </a:xfrm>
          <a:prstGeom prst="rect">
            <a:avLst/>
          </a:prstGeom>
        </p:spPr>
        <p:txBody>
          <a:bodyPr vert="horz" wrap="square" lIns="0" tIns="12700" rIns="0" bIns="0" rtlCol="0">
            <a:spAutoFit/>
          </a:bodyPr>
          <a:lstStyle/>
          <a:p>
            <a:pPr marL="12700">
              <a:lnSpc>
                <a:spcPct val="100000"/>
              </a:lnSpc>
              <a:spcBef>
                <a:spcPts val="100"/>
              </a:spcBef>
            </a:pPr>
            <a:r>
              <a:rPr lang="en-US" sz="3000" spc="5" dirty="0"/>
              <a:t>Closing Remarks with Former Executive Director Randy “Church” Kee and Collaboration Forward</a:t>
            </a:r>
            <a:endParaRPr sz="3000" dirty="0"/>
          </a:p>
        </p:txBody>
      </p:sp>
      <p:sp>
        <p:nvSpPr>
          <p:cNvPr id="3" name="object 3"/>
          <p:cNvSpPr txBox="1"/>
          <p:nvPr/>
        </p:nvSpPr>
        <p:spPr>
          <a:xfrm>
            <a:off x="5018532" y="5622035"/>
            <a:ext cx="6789420" cy="871392"/>
          </a:xfrm>
          <a:prstGeom prst="rect">
            <a:avLst/>
          </a:prstGeom>
          <a:solidFill>
            <a:srgbClr val="212A37"/>
          </a:solidFill>
          <a:ln w="12192">
            <a:solidFill>
              <a:srgbClr val="84ACB6"/>
            </a:solidFill>
          </a:ln>
        </p:spPr>
        <p:txBody>
          <a:bodyPr vert="horz" wrap="square" lIns="0" tIns="40005" rIns="0" bIns="0" rtlCol="0">
            <a:spAutoFit/>
          </a:bodyPr>
          <a:lstStyle/>
          <a:p>
            <a:pPr marL="90805" marR="0" lvl="0" indent="0" algn="l" defTabSz="914400" rtl="0" eaLnBrk="1" fontAlgn="auto" latinLnBrk="0" hangingPunct="1">
              <a:lnSpc>
                <a:spcPct val="100000"/>
              </a:lnSpc>
              <a:spcBef>
                <a:spcPts val="315"/>
              </a:spcBef>
              <a:spcAft>
                <a:spcPts val="0"/>
              </a:spcAft>
              <a:buClrTx/>
              <a:buSzTx/>
              <a:buFontTx/>
              <a:buNone/>
              <a:tabLst/>
              <a:defRPr/>
            </a:pPr>
            <a:r>
              <a:rPr kumimoji="0" lang="en-US" sz="1800" b="0" i="0" u="none" strike="noStrike" kern="1200" cap="none" spc="-40" normalizeH="0" baseline="0" noProof="0" dirty="0">
                <a:ln>
                  <a:noFill/>
                </a:ln>
                <a:solidFill>
                  <a:srgbClr val="E3E8ED"/>
                </a:solidFill>
                <a:effectLst/>
                <a:uLnTx/>
                <a:uFillTx/>
                <a:latin typeface="Franklin Gothic Book"/>
                <a:ea typeface="+mn-ea"/>
                <a:cs typeface="Franklin Gothic Book"/>
              </a:rPr>
              <a:t>Randy “Church” Kee, Maj Gen, USAF (Ret), Senior Advisor, Arctic Security Affairs, Ted Stevens Center for Arctic Security Studies, US Department of Defense</a:t>
            </a:r>
            <a:endParaRPr kumimoji="0" sz="18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sp>
        <p:nvSpPr>
          <p:cNvPr id="8" name="object 8"/>
          <p:cNvSpPr txBox="1"/>
          <p:nvPr/>
        </p:nvSpPr>
        <p:spPr>
          <a:xfrm>
            <a:off x="916939" y="84073"/>
            <a:ext cx="3357879" cy="22826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15" normalizeH="0" baseline="0" noProof="0" dirty="0">
                <a:ln>
                  <a:noFill/>
                </a:ln>
                <a:solidFill>
                  <a:srgbClr val="00AFEF"/>
                </a:solidFill>
                <a:effectLst/>
                <a:uLnTx/>
                <a:uFillTx/>
                <a:latin typeface="Franklin Gothic Book"/>
                <a:ea typeface="+mn-ea"/>
                <a:cs typeface="Franklin Gothic Book"/>
              </a:rPr>
              <a:t>ADAC</a:t>
            </a:r>
            <a:r>
              <a:rPr kumimoji="0" sz="1400" b="0" i="0" u="none" strike="noStrike" kern="1200" cap="none" spc="-30" normalizeH="0" baseline="0" noProof="0" dirty="0">
                <a:ln>
                  <a:noFill/>
                </a:ln>
                <a:solidFill>
                  <a:srgbClr val="00AFEF"/>
                </a:solidFill>
                <a:effectLst/>
                <a:uLnTx/>
                <a:uFillTx/>
                <a:latin typeface="Franklin Gothic Book"/>
                <a:ea typeface="+mn-ea"/>
                <a:cs typeface="Franklin Gothic Book"/>
              </a:rPr>
              <a:t> </a:t>
            </a:r>
            <a:r>
              <a:rPr kumimoji="0" sz="1400" b="0" i="0" u="none" strike="noStrike" kern="1200" cap="none" spc="-20" normalizeH="0" baseline="0" noProof="0" dirty="0">
                <a:ln>
                  <a:noFill/>
                </a:ln>
                <a:solidFill>
                  <a:srgbClr val="00AFEF"/>
                </a:solidFill>
                <a:effectLst/>
                <a:uLnTx/>
                <a:uFillTx/>
                <a:latin typeface="Franklin Gothic Book"/>
                <a:ea typeface="+mn-ea"/>
                <a:cs typeface="Franklin Gothic Book"/>
              </a:rPr>
              <a:t>Year</a:t>
            </a:r>
            <a:r>
              <a:rPr kumimoji="0" sz="1400" b="0" i="0" u="none" strike="noStrike" kern="1200" cap="none" spc="-25" normalizeH="0" baseline="0" noProof="0" dirty="0">
                <a:ln>
                  <a:noFill/>
                </a:ln>
                <a:solidFill>
                  <a:srgbClr val="00AFEF"/>
                </a:solidFill>
                <a:effectLst/>
                <a:uLnTx/>
                <a:uFillTx/>
                <a:latin typeface="Franklin Gothic Book"/>
                <a:ea typeface="+mn-ea"/>
                <a:cs typeface="Franklin Gothic Book"/>
              </a:rPr>
              <a:t> </a:t>
            </a:r>
            <a:r>
              <a:rPr kumimoji="0" lang="en-US" sz="1400" b="0" i="0" u="none" strike="noStrike" kern="1200" cap="none" spc="0" normalizeH="0" baseline="0" noProof="0" dirty="0">
                <a:ln>
                  <a:noFill/>
                </a:ln>
                <a:solidFill>
                  <a:srgbClr val="00AFEF"/>
                </a:solidFill>
                <a:effectLst/>
                <a:uLnTx/>
                <a:uFillTx/>
                <a:latin typeface="Franklin Gothic Book"/>
                <a:ea typeface="+mn-ea"/>
                <a:cs typeface="Franklin Gothic Book"/>
              </a:rPr>
              <a:t>8</a:t>
            </a:r>
            <a:r>
              <a:rPr kumimoji="0" sz="1400" b="0" i="0" u="none" strike="noStrike" kern="1200" cap="none" spc="-10" normalizeH="0" baseline="0" noProof="0" dirty="0">
                <a:ln>
                  <a:noFill/>
                </a:ln>
                <a:solidFill>
                  <a:srgbClr val="00AFEF"/>
                </a:solidFill>
                <a:effectLst/>
                <a:uLnTx/>
                <a:uFillTx/>
                <a:latin typeface="Franklin Gothic Book"/>
                <a:ea typeface="+mn-ea"/>
                <a:cs typeface="Franklin Gothic Book"/>
              </a:rPr>
              <a:t> </a:t>
            </a:r>
            <a:r>
              <a:rPr kumimoji="0" sz="1400" b="0" i="0" u="none" strike="noStrike" kern="1200" cap="none" spc="-5" normalizeH="0" baseline="0" noProof="0" dirty="0">
                <a:ln>
                  <a:noFill/>
                </a:ln>
                <a:solidFill>
                  <a:srgbClr val="00AFEF"/>
                </a:solidFill>
                <a:effectLst/>
                <a:uLnTx/>
                <a:uFillTx/>
                <a:latin typeface="Franklin Gothic Book"/>
                <a:ea typeface="+mn-ea"/>
                <a:cs typeface="Franklin Gothic Book"/>
              </a:rPr>
              <a:t>Annual</a:t>
            </a:r>
            <a:r>
              <a:rPr kumimoji="0" sz="1400" b="0" i="0" u="none" strike="noStrike" kern="1200" cap="none" spc="5" normalizeH="0" baseline="0" noProof="0" dirty="0">
                <a:ln>
                  <a:noFill/>
                </a:ln>
                <a:solidFill>
                  <a:srgbClr val="00AFEF"/>
                </a:solidFill>
                <a:effectLst/>
                <a:uLnTx/>
                <a:uFillTx/>
                <a:latin typeface="Franklin Gothic Book"/>
                <a:ea typeface="+mn-ea"/>
                <a:cs typeface="Franklin Gothic Book"/>
              </a:rPr>
              <a:t> </a:t>
            </a:r>
            <a:r>
              <a:rPr kumimoji="0" sz="1400" b="0" i="0" u="none" strike="noStrike" kern="1200" cap="none" spc="-5" normalizeH="0" baseline="0" noProof="0" dirty="0">
                <a:ln>
                  <a:noFill/>
                </a:ln>
                <a:solidFill>
                  <a:srgbClr val="00AFEF"/>
                </a:solidFill>
                <a:effectLst/>
                <a:uLnTx/>
                <a:uFillTx/>
                <a:latin typeface="Franklin Gothic Book"/>
                <a:ea typeface="+mn-ea"/>
                <a:cs typeface="Franklin Gothic Book"/>
              </a:rPr>
              <a:t>Meeting, </a:t>
            </a:r>
            <a:r>
              <a:rPr kumimoji="0" lang="en-US" sz="1400" b="0" i="0" u="none" strike="noStrike" kern="1200" cap="none" spc="0" normalizeH="0" baseline="0" noProof="0" dirty="0">
                <a:ln>
                  <a:noFill/>
                </a:ln>
                <a:solidFill>
                  <a:srgbClr val="00AFEF"/>
                </a:solidFill>
                <a:effectLst/>
                <a:uLnTx/>
                <a:uFillTx/>
                <a:latin typeface="Franklin Gothic Book"/>
                <a:ea typeface="+mn-ea"/>
                <a:cs typeface="Franklin Gothic Book"/>
              </a:rPr>
              <a:t>20-21 April</a:t>
            </a:r>
            <a:endParaRPr kumimoji="0" sz="14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sp>
        <p:nvSpPr>
          <p:cNvPr id="9" name="object 9"/>
          <p:cNvSpPr txBox="1"/>
          <p:nvPr/>
        </p:nvSpPr>
        <p:spPr>
          <a:xfrm>
            <a:off x="78739" y="6034773"/>
            <a:ext cx="3771900" cy="168910"/>
          </a:xfrm>
          <a:prstGeom prst="rect">
            <a:avLst/>
          </a:prstGeom>
        </p:spPr>
        <p:txBody>
          <a:bodyPr vert="horz" wrap="square" lIns="0" tIns="1270" rIns="0" bIns="0" rtlCol="0">
            <a:spAutoFit/>
          </a:bodyPr>
          <a:lstStyle/>
          <a:p>
            <a:pPr marL="12700" marR="0" lvl="0" indent="0" algn="l" defTabSz="914400" rtl="0" eaLnBrk="1" fontAlgn="auto" latinLnBrk="0" hangingPunct="1">
              <a:lnSpc>
                <a:spcPct val="100000"/>
              </a:lnSpc>
              <a:spcBef>
                <a:spcPts val="10"/>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Arctic</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3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Future</a:t>
            </a:r>
            <a:endParaRPr kumimoji="0" sz="10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pic>
        <p:nvPicPr>
          <p:cNvPr id="6" name="object 11">
            <a:extLst>
              <a:ext uri="{FF2B5EF4-FFF2-40B4-BE49-F238E27FC236}">
                <a16:creationId xmlns:a16="http://schemas.microsoft.com/office/drawing/2014/main" id="{4849D873-C9EE-4A88-B7ED-61E1185B9CD1}"/>
              </a:ext>
            </a:extLst>
          </p:cNvPr>
          <p:cNvPicPr/>
          <p:nvPr/>
        </p:nvPicPr>
        <p:blipFill>
          <a:blip r:embed="rId2" cstate="print"/>
          <a:stretch>
            <a:fillRect/>
          </a:stretch>
        </p:blipFill>
        <p:spPr>
          <a:xfrm>
            <a:off x="281941" y="2506980"/>
            <a:ext cx="11526011" cy="1844039"/>
          </a:xfrm>
          <a:prstGeom prst="rect">
            <a:avLst/>
          </a:prstGeom>
        </p:spPr>
      </p:pic>
    </p:spTree>
    <p:extLst>
      <p:ext uri="{BB962C8B-B14F-4D97-AF65-F5344CB8AC3E}">
        <p14:creationId xmlns:p14="http://schemas.microsoft.com/office/powerpoint/2010/main" val="163453293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6024212"/>
            <a:ext cx="3771900" cy="17780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Arctic</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4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For</a:t>
            </a:r>
            <a:r>
              <a:rPr kumimoji="0" sz="1000" b="0" i="0" u="none" strike="noStrike" kern="1200" cap="none" spc="2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Future</a:t>
            </a:r>
            <a:endParaRPr kumimoji="0" sz="10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grpSp>
        <p:nvGrpSpPr>
          <p:cNvPr id="3" name="object 3"/>
          <p:cNvGrpSpPr/>
          <p:nvPr/>
        </p:nvGrpSpPr>
        <p:grpSpPr>
          <a:xfrm>
            <a:off x="0" y="0"/>
            <a:ext cx="12192000" cy="6771640"/>
            <a:chOff x="0" y="0"/>
            <a:chExt cx="12192000" cy="6771640"/>
          </a:xfrm>
        </p:grpSpPr>
        <p:pic>
          <p:nvPicPr>
            <p:cNvPr id="4" name="object 4"/>
            <p:cNvPicPr/>
            <p:nvPr/>
          </p:nvPicPr>
          <p:blipFill>
            <a:blip r:embed="rId2" cstate="print"/>
            <a:stretch>
              <a:fillRect/>
            </a:stretch>
          </p:blipFill>
          <p:spPr>
            <a:xfrm>
              <a:off x="845819" y="6344411"/>
              <a:ext cx="2686811" cy="426719"/>
            </a:xfrm>
            <a:prstGeom prst="rect">
              <a:avLst/>
            </a:prstGeom>
          </p:spPr>
        </p:pic>
        <p:pic>
          <p:nvPicPr>
            <p:cNvPr id="5" name="object 5"/>
            <p:cNvPicPr/>
            <p:nvPr/>
          </p:nvPicPr>
          <p:blipFill>
            <a:blip r:embed="rId3" cstate="print"/>
            <a:stretch>
              <a:fillRect/>
            </a:stretch>
          </p:blipFill>
          <p:spPr>
            <a:xfrm>
              <a:off x="149352" y="6342888"/>
              <a:ext cx="577595" cy="428243"/>
            </a:xfrm>
            <a:prstGeom prst="rect">
              <a:avLst/>
            </a:prstGeom>
          </p:spPr>
        </p:pic>
        <p:sp>
          <p:nvSpPr>
            <p:cNvPr id="6" name="object 6"/>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object 7"/>
            <p:cNvPicPr/>
            <p:nvPr/>
          </p:nvPicPr>
          <p:blipFill>
            <a:blip r:embed="rId4" cstate="print"/>
            <a:stretch>
              <a:fillRect/>
            </a:stretch>
          </p:blipFill>
          <p:spPr>
            <a:xfrm>
              <a:off x="8732519" y="0"/>
              <a:ext cx="3459479" cy="565403"/>
            </a:xfrm>
            <a:prstGeom prst="rect">
              <a:avLst/>
            </a:prstGeom>
          </p:spPr>
        </p:pic>
      </p:grpSp>
      <p:sp>
        <p:nvSpPr>
          <p:cNvPr id="8" name="object 8"/>
          <p:cNvSpPr txBox="1">
            <a:spLocks noGrp="1"/>
          </p:cNvSpPr>
          <p:nvPr>
            <p:ph type="ctrTitle"/>
          </p:nvPr>
        </p:nvSpPr>
        <p:spPr>
          <a:xfrm>
            <a:off x="1223644" y="1920875"/>
            <a:ext cx="9744710" cy="1705852"/>
          </a:xfrm>
          <a:prstGeom prst="rect">
            <a:avLst/>
          </a:prstGeom>
        </p:spPr>
        <p:txBody>
          <a:bodyPr vert="horz" wrap="square" lIns="0" tIns="116205" rIns="0" bIns="0" rtlCol="0">
            <a:spAutoFit/>
          </a:bodyPr>
          <a:lstStyle/>
          <a:p>
            <a:pPr marL="1905" marR="5080" algn="ctr">
              <a:lnSpc>
                <a:spcPts val="6480"/>
              </a:lnSpc>
              <a:spcBef>
                <a:spcPts val="915"/>
              </a:spcBef>
            </a:pPr>
            <a:r>
              <a:rPr sz="4400" spc="5" dirty="0"/>
              <a:t>Conclusion</a:t>
            </a:r>
            <a:r>
              <a:rPr sz="4400" spc="-55" dirty="0"/>
              <a:t> </a:t>
            </a:r>
            <a:r>
              <a:rPr sz="4400" spc="5" dirty="0"/>
              <a:t>of</a:t>
            </a:r>
            <a:r>
              <a:rPr sz="4400" spc="-35" dirty="0"/>
              <a:t> </a:t>
            </a:r>
            <a:r>
              <a:rPr sz="4400" spc="-40" dirty="0"/>
              <a:t>ADAC’s</a:t>
            </a:r>
            <a:r>
              <a:rPr sz="4400" spc="-55" dirty="0"/>
              <a:t> </a:t>
            </a:r>
            <a:r>
              <a:rPr sz="4400" spc="-15" dirty="0"/>
              <a:t>Program </a:t>
            </a:r>
            <a:r>
              <a:rPr sz="4400" spc="-1485" dirty="0"/>
              <a:t> </a:t>
            </a:r>
            <a:r>
              <a:rPr sz="4400" spc="-85" dirty="0"/>
              <a:t>Year</a:t>
            </a:r>
            <a:r>
              <a:rPr sz="4400" spc="-30" dirty="0"/>
              <a:t> </a:t>
            </a:r>
            <a:r>
              <a:rPr lang="en-US" sz="4400" dirty="0"/>
              <a:t>8</a:t>
            </a:r>
            <a:r>
              <a:rPr sz="4400" dirty="0"/>
              <a:t> Annual</a:t>
            </a:r>
            <a:r>
              <a:rPr sz="4400" spc="-30" dirty="0"/>
              <a:t> </a:t>
            </a:r>
            <a:r>
              <a:rPr sz="4400" dirty="0"/>
              <a:t>Meeting</a:t>
            </a:r>
          </a:p>
        </p:txBody>
      </p:sp>
      <p:sp>
        <p:nvSpPr>
          <p:cNvPr id="9" name="object 9"/>
          <p:cNvSpPr txBox="1"/>
          <p:nvPr/>
        </p:nvSpPr>
        <p:spPr>
          <a:xfrm>
            <a:off x="4210865" y="4032323"/>
            <a:ext cx="3770267" cy="1028487"/>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6600" b="0" i="0" u="none" strike="noStrike" kern="1200" cap="none" spc="0" normalizeH="0" baseline="0" noProof="0" dirty="0">
                <a:ln>
                  <a:noFill/>
                </a:ln>
                <a:solidFill>
                  <a:srgbClr val="EBEDF1"/>
                </a:solidFill>
                <a:effectLst/>
                <a:uLnTx/>
                <a:uFillTx/>
                <a:latin typeface="Franklin Gothic Book"/>
                <a:ea typeface="+mn-ea"/>
                <a:cs typeface="Franklin Gothic Book"/>
              </a:rPr>
              <a:t>Thank</a:t>
            </a:r>
            <a:r>
              <a:rPr kumimoji="0" lang="en-US" sz="6600" b="0" i="0" u="none" strike="noStrike" kern="1200" cap="none" spc="-95" normalizeH="0" baseline="0" noProof="0" dirty="0">
                <a:ln>
                  <a:noFill/>
                </a:ln>
                <a:solidFill>
                  <a:srgbClr val="EBEDF1"/>
                </a:solidFill>
                <a:effectLst/>
                <a:uLnTx/>
                <a:uFillTx/>
                <a:latin typeface="Franklin Gothic Book"/>
                <a:ea typeface="+mn-ea"/>
                <a:cs typeface="Franklin Gothic Book"/>
              </a:rPr>
              <a:t> </a:t>
            </a:r>
            <a:r>
              <a:rPr kumimoji="0" sz="6600" b="0" i="0" u="none" strike="noStrike" kern="1200" cap="none" spc="-90" normalizeH="0" baseline="0" noProof="0" dirty="0">
                <a:ln>
                  <a:noFill/>
                </a:ln>
                <a:solidFill>
                  <a:srgbClr val="EBEDF1"/>
                </a:solidFill>
                <a:effectLst/>
                <a:uLnTx/>
                <a:uFillTx/>
                <a:latin typeface="Franklin Gothic Book"/>
                <a:ea typeface="+mn-ea"/>
                <a:cs typeface="Franklin Gothic Book"/>
              </a:rPr>
              <a:t>You</a:t>
            </a:r>
            <a:endParaRPr kumimoji="0" sz="66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sp>
        <p:nvSpPr>
          <p:cNvPr id="10" name="object 10"/>
          <p:cNvSpPr txBox="1"/>
          <p:nvPr/>
        </p:nvSpPr>
        <p:spPr>
          <a:xfrm>
            <a:off x="916938" y="84072"/>
            <a:ext cx="3357879"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15" normalizeH="0" baseline="0" noProof="0" dirty="0">
                <a:ln>
                  <a:noFill/>
                </a:ln>
                <a:solidFill>
                  <a:srgbClr val="00AFEF"/>
                </a:solidFill>
                <a:effectLst/>
                <a:uLnTx/>
                <a:uFillTx/>
                <a:latin typeface="Franklin Gothic Book"/>
                <a:ea typeface="+mn-ea"/>
                <a:cs typeface="Franklin Gothic Book"/>
              </a:rPr>
              <a:t>ADAC</a:t>
            </a:r>
            <a:r>
              <a:rPr kumimoji="0" sz="1400" b="0" i="0" u="none" strike="noStrike" kern="1200" cap="none" spc="-30" normalizeH="0" baseline="0" noProof="0" dirty="0">
                <a:ln>
                  <a:noFill/>
                </a:ln>
                <a:solidFill>
                  <a:srgbClr val="00AFEF"/>
                </a:solidFill>
                <a:effectLst/>
                <a:uLnTx/>
                <a:uFillTx/>
                <a:latin typeface="Franklin Gothic Book"/>
                <a:ea typeface="+mn-ea"/>
                <a:cs typeface="Franklin Gothic Book"/>
              </a:rPr>
              <a:t> </a:t>
            </a:r>
            <a:r>
              <a:rPr kumimoji="0" sz="1400" b="0" i="0" u="none" strike="noStrike" kern="1200" cap="none" spc="-20" normalizeH="0" baseline="0" noProof="0" dirty="0">
                <a:ln>
                  <a:noFill/>
                </a:ln>
                <a:solidFill>
                  <a:srgbClr val="00AFEF"/>
                </a:solidFill>
                <a:effectLst/>
                <a:uLnTx/>
                <a:uFillTx/>
                <a:latin typeface="Franklin Gothic Book"/>
                <a:ea typeface="+mn-ea"/>
                <a:cs typeface="Franklin Gothic Book"/>
              </a:rPr>
              <a:t>Year</a:t>
            </a:r>
            <a:r>
              <a:rPr kumimoji="0" sz="1400" b="0" i="0" u="none" strike="noStrike" kern="1200" cap="none" spc="-25" normalizeH="0" baseline="0" noProof="0" dirty="0">
                <a:ln>
                  <a:noFill/>
                </a:ln>
                <a:solidFill>
                  <a:srgbClr val="00AFEF"/>
                </a:solidFill>
                <a:effectLst/>
                <a:uLnTx/>
                <a:uFillTx/>
                <a:latin typeface="Franklin Gothic Book"/>
                <a:ea typeface="+mn-ea"/>
                <a:cs typeface="Franklin Gothic Book"/>
              </a:rPr>
              <a:t> </a:t>
            </a:r>
            <a:r>
              <a:rPr kumimoji="0" sz="1400" b="0" i="0" u="none" strike="noStrike" kern="1200" cap="none" spc="0" normalizeH="0" baseline="0" noProof="0" dirty="0">
                <a:ln>
                  <a:noFill/>
                </a:ln>
                <a:solidFill>
                  <a:srgbClr val="00AFEF"/>
                </a:solidFill>
                <a:effectLst/>
                <a:uLnTx/>
                <a:uFillTx/>
                <a:latin typeface="Franklin Gothic Book"/>
                <a:ea typeface="+mn-ea"/>
                <a:cs typeface="Franklin Gothic Book"/>
              </a:rPr>
              <a:t>7</a:t>
            </a:r>
            <a:r>
              <a:rPr kumimoji="0" sz="1400" b="0" i="0" u="none" strike="noStrike" kern="1200" cap="none" spc="-10" normalizeH="0" baseline="0" noProof="0" dirty="0">
                <a:ln>
                  <a:noFill/>
                </a:ln>
                <a:solidFill>
                  <a:srgbClr val="00AFEF"/>
                </a:solidFill>
                <a:effectLst/>
                <a:uLnTx/>
                <a:uFillTx/>
                <a:latin typeface="Franklin Gothic Book"/>
                <a:ea typeface="+mn-ea"/>
                <a:cs typeface="Franklin Gothic Book"/>
              </a:rPr>
              <a:t> </a:t>
            </a:r>
            <a:r>
              <a:rPr kumimoji="0" sz="1400" b="0" i="0" u="none" strike="noStrike" kern="1200" cap="none" spc="-5" normalizeH="0" baseline="0" noProof="0" dirty="0">
                <a:ln>
                  <a:noFill/>
                </a:ln>
                <a:solidFill>
                  <a:srgbClr val="00AFEF"/>
                </a:solidFill>
                <a:effectLst/>
                <a:uLnTx/>
                <a:uFillTx/>
                <a:latin typeface="Franklin Gothic Book"/>
                <a:ea typeface="+mn-ea"/>
                <a:cs typeface="Franklin Gothic Book"/>
              </a:rPr>
              <a:t>Annual</a:t>
            </a:r>
            <a:r>
              <a:rPr kumimoji="0" sz="1400" b="0" i="0" u="none" strike="noStrike" kern="1200" cap="none" spc="5" normalizeH="0" baseline="0" noProof="0" dirty="0">
                <a:ln>
                  <a:noFill/>
                </a:ln>
                <a:solidFill>
                  <a:srgbClr val="00AFEF"/>
                </a:solidFill>
                <a:effectLst/>
                <a:uLnTx/>
                <a:uFillTx/>
                <a:latin typeface="Franklin Gothic Book"/>
                <a:ea typeface="+mn-ea"/>
                <a:cs typeface="Franklin Gothic Book"/>
              </a:rPr>
              <a:t> </a:t>
            </a:r>
            <a:r>
              <a:rPr kumimoji="0" sz="1400" b="0" i="0" u="none" strike="noStrike" kern="1200" cap="none" spc="-5" normalizeH="0" baseline="0" noProof="0" dirty="0">
                <a:ln>
                  <a:noFill/>
                </a:ln>
                <a:solidFill>
                  <a:srgbClr val="00AFEF"/>
                </a:solidFill>
                <a:effectLst/>
                <a:uLnTx/>
                <a:uFillTx/>
                <a:latin typeface="Franklin Gothic Book"/>
                <a:ea typeface="+mn-ea"/>
                <a:cs typeface="Franklin Gothic Book"/>
              </a:rPr>
              <a:t>Meeting, </a:t>
            </a:r>
            <a:r>
              <a:rPr kumimoji="0" sz="1400" b="0" i="0" u="none" strike="noStrike" kern="1200" cap="none" spc="0" normalizeH="0" baseline="0" noProof="0" dirty="0">
                <a:ln>
                  <a:noFill/>
                </a:ln>
                <a:solidFill>
                  <a:srgbClr val="00AFEF"/>
                </a:solidFill>
                <a:effectLst/>
                <a:uLnTx/>
                <a:uFillTx/>
                <a:latin typeface="Franklin Gothic Book"/>
                <a:ea typeface="+mn-ea"/>
                <a:cs typeface="Franklin Gothic Book"/>
              </a:rPr>
              <a:t>2-3 </a:t>
            </a:r>
            <a:r>
              <a:rPr kumimoji="0" sz="1400" b="0" i="0" u="none" strike="noStrike" kern="1200" cap="none" spc="-5" normalizeH="0" baseline="0" noProof="0" dirty="0">
                <a:ln>
                  <a:noFill/>
                </a:ln>
                <a:solidFill>
                  <a:srgbClr val="00AFEF"/>
                </a:solidFill>
                <a:effectLst/>
                <a:uLnTx/>
                <a:uFillTx/>
                <a:latin typeface="Franklin Gothic Book"/>
                <a:ea typeface="+mn-ea"/>
                <a:cs typeface="Franklin Gothic Book"/>
              </a:rPr>
              <a:t>June</a:t>
            </a:r>
            <a:r>
              <a:rPr kumimoji="0" sz="1400" b="0" i="0" u="none" strike="noStrike" kern="1200" cap="none" spc="-10" normalizeH="0" baseline="0" noProof="0" dirty="0">
                <a:ln>
                  <a:noFill/>
                </a:ln>
                <a:solidFill>
                  <a:srgbClr val="00AFEF"/>
                </a:solidFill>
                <a:effectLst/>
                <a:uLnTx/>
                <a:uFillTx/>
                <a:latin typeface="Franklin Gothic Book"/>
                <a:ea typeface="+mn-ea"/>
                <a:cs typeface="Franklin Gothic Book"/>
              </a:rPr>
              <a:t> 2021</a:t>
            </a:r>
            <a:endParaRPr kumimoji="0" sz="14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spTree>
    <p:extLst>
      <p:ext uri="{BB962C8B-B14F-4D97-AF65-F5344CB8AC3E}">
        <p14:creationId xmlns:p14="http://schemas.microsoft.com/office/powerpoint/2010/main" val="33637184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159" y="3588134"/>
            <a:ext cx="10966450" cy="1887312"/>
          </a:xfrm>
          <a:prstGeom prst="rect">
            <a:avLst/>
          </a:prstGeom>
        </p:spPr>
        <p:txBody>
          <a:bodyPr vert="horz" wrap="square" lIns="0" tIns="13335" rIns="0" bIns="0" rtlCol="0">
            <a:spAutoFit/>
          </a:bodyPr>
          <a:lstStyle/>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6000" b="0" i="0" u="none" strike="noStrike" kern="0" cap="none" spc="0" normalizeH="0" baseline="0" noProof="0" dirty="0">
                <a:ln>
                  <a:noFill/>
                </a:ln>
                <a:solidFill>
                  <a:srgbClr val="FFFF00"/>
                </a:solidFill>
                <a:effectLst/>
                <a:uLnTx/>
                <a:uFillTx/>
                <a:latin typeface="Franklin Gothic Book"/>
                <a:ea typeface="+mn-ea"/>
                <a:cs typeface="+mn-cs"/>
              </a:rPr>
              <a:t>Break</a:t>
            </a:r>
            <a:r>
              <a:rPr kumimoji="0" lang="en-US" sz="4400" b="0" i="0" u="none" strike="noStrike" kern="0" cap="none" spc="0" normalizeH="0" baseline="0" noProof="0" dirty="0">
                <a:ln>
                  <a:noFill/>
                </a:ln>
                <a:solidFill>
                  <a:srgbClr val="FFFF00"/>
                </a:solidFill>
                <a:effectLst/>
                <a:uLnTx/>
                <a:uFillTx/>
                <a:latin typeface="Franklin Gothic Book"/>
                <a:ea typeface="+mn-ea"/>
                <a:cs typeface="+mn-cs"/>
              </a:rPr>
              <a:t> </a:t>
            </a:r>
            <a:br>
              <a:rPr kumimoji="0" lang="en-US" sz="4400" b="0" i="0" u="none" strike="noStrike" kern="0" cap="none" spc="0" normalizeH="0" baseline="0" noProof="0" dirty="0">
                <a:ln>
                  <a:noFill/>
                </a:ln>
                <a:solidFill>
                  <a:srgbClr val="E3E8ED"/>
                </a:solidFill>
                <a:effectLst/>
                <a:uLnTx/>
                <a:uFillTx/>
                <a:latin typeface="Franklin Gothic Book"/>
                <a:ea typeface="+mn-ea"/>
                <a:cs typeface="+mn-cs"/>
              </a:rPr>
            </a:br>
            <a:r>
              <a:rPr kumimoji="0" lang="en-US" sz="3600" b="0" i="0" u="none" strike="noStrike" kern="0" cap="none" spc="0" normalizeH="0" baseline="0" noProof="0" dirty="0">
                <a:ln>
                  <a:noFill/>
                </a:ln>
                <a:solidFill>
                  <a:srgbClr val="E3E8ED"/>
                </a:solidFill>
                <a:effectLst/>
                <a:uLnTx/>
                <a:uFillTx/>
                <a:latin typeface="Franklin Gothic Book"/>
                <a:ea typeface="+mn-ea"/>
                <a:cs typeface="+mn-cs"/>
              </a:rPr>
              <a:t>The Annual Meeting will reconvene @</a:t>
            </a:r>
          </a:p>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3600" b="0" i="0" u="none" strike="noStrike" kern="0" cap="none" spc="0" normalizeH="0" baseline="0" noProof="0" dirty="0">
                <a:ln>
                  <a:noFill/>
                </a:ln>
                <a:solidFill>
                  <a:srgbClr val="E3E8ED"/>
                </a:solidFill>
                <a:effectLst/>
                <a:uLnTx/>
                <a:uFillTx/>
                <a:latin typeface="Franklin Gothic Book"/>
                <a:ea typeface="+mn-ea"/>
                <a:cs typeface="+mn-cs"/>
              </a:rPr>
              <a:t>9:55 AM AKDT</a:t>
            </a:r>
            <a:br>
              <a:rPr kumimoji="0" lang="en-US" sz="3600" b="0" i="0" u="none" strike="noStrike" kern="0" cap="none" spc="0" normalizeH="0" baseline="0" noProof="0" dirty="0">
                <a:ln>
                  <a:noFill/>
                </a:ln>
                <a:solidFill>
                  <a:srgbClr val="E3E8ED"/>
                </a:solidFill>
                <a:effectLst/>
                <a:uLnTx/>
                <a:uFillTx/>
                <a:latin typeface="Franklin Gothic Book"/>
                <a:ea typeface="+mn-ea"/>
                <a:cs typeface="+mn-cs"/>
              </a:rPr>
            </a:br>
            <a:r>
              <a:rPr kumimoji="0" lang="en-US" sz="3600" b="0" i="0" u="none" strike="noStrike" kern="0" cap="none" spc="0" normalizeH="0" baseline="0" noProof="0" dirty="0">
                <a:ln>
                  <a:noFill/>
                </a:ln>
                <a:solidFill>
                  <a:srgbClr val="E3E8ED"/>
                </a:solidFill>
                <a:effectLst/>
                <a:uLnTx/>
                <a:uFillTx/>
                <a:latin typeface="Franklin Gothic Book"/>
                <a:ea typeface="+mn-ea"/>
                <a:cs typeface="+mn-cs"/>
              </a:rPr>
              <a:t>1:55 PM EDT</a:t>
            </a:r>
            <a:endParaRPr kumimoji="0" sz="28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marR="0" lvl="0" indent="0" algn="l" defTabSz="914400" rtl="0" eaLnBrk="1" fontAlgn="auto" latinLnBrk="0" hangingPunct="1">
              <a:lnSpc>
                <a:spcPct val="100000"/>
              </a:lnSpc>
              <a:spcBef>
                <a:spcPts val="10"/>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Arctic</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3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Future</a:t>
            </a:r>
            <a:endParaRPr kumimoji="0" sz="10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spTree>
    <p:extLst>
      <p:ext uri="{BB962C8B-B14F-4D97-AF65-F5344CB8AC3E}">
        <p14:creationId xmlns:p14="http://schemas.microsoft.com/office/powerpoint/2010/main" val="290533481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159" y="3588134"/>
            <a:ext cx="10966450" cy="1378454"/>
          </a:xfrm>
          <a:prstGeom prst="rect">
            <a:avLst/>
          </a:prstGeom>
        </p:spPr>
        <p:txBody>
          <a:bodyPr vert="horz" wrap="square" lIns="0" tIns="13335" rIns="0" bIns="0" rtlCol="0">
            <a:spAutoFit/>
          </a:bodyPr>
          <a:lstStyle/>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4000" b="0" i="0" u="none" strike="noStrike" kern="0" cap="none" spc="0" normalizeH="0" baseline="0" noProof="0" dirty="0">
                <a:ln>
                  <a:noFill/>
                </a:ln>
                <a:solidFill>
                  <a:srgbClr val="FFFF00"/>
                </a:solidFill>
                <a:effectLst/>
                <a:uLnTx/>
                <a:uFillTx/>
                <a:latin typeface="Franklin Gothic Book"/>
                <a:ea typeface="+mn-ea"/>
                <a:cs typeface="+mn-cs"/>
              </a:rPr>
              <a:t>Oops! We are experiencing technical difficulties</a:t>
            </a:r>
            <a:r>
              <a:rPr kumimoji="0" lang="en-US" sz="2800" b="0" i="0" u="none" strike="noStrike" kern="0" cap="none" spc="0" normalizeH="0" baseline="0" noProof="0" dirty="0">
                <a:ln>
                  <a:noFill/>
                </a:ln>
                <a:solidFill>
                  <a:srgbClr val="FFFF00"/>
                </a:solidFill>
                <a:effectLst/>
                <a:uLnTx/>
                <a:uFillTx/>
                <a:latin typeface="Franklin Gothic Book"/>
                <a:ea typeface="+mn-ea"/>
                <a:cs typeface="+mn-cs"/>
              </a:rPr>
              <a:t> </a:t>
            </a:r>
            <a:br>
              <a:rPr kumimoji="0" lang="en-US" sz="4400" b="0" i="0" u="none" strike="noStrike" kern="0" cap="none" spc="0" normalizeH="0" baseline="0" noProof="0" dirty="0">
                <a:ln>
                  <a:noFill/>
                </a:ln>
                <a:solidFill>
                  <a:srgbClr val="E3E8ED"/>
                </a:solidFill>
                <a:effectLst/>
                <a:uLnTx/>
                <a:uFillTx/>
                <a:latin typeface="Franklin Gothic Book"/>
                <a:ea typeface="+mn-ea"/>
                <a:cs typeface="+mn-cs"/>
              </a:rPr>
            </a:br>
            <a:r>
              <a:rPr kumimoji="0" lang="en-US" sz="3600" b="0" i="0" u="none" strike="noStrike" kern="0" cap="none" spc="0" normalizeH="0" baseline="0" noProof="0" dirty="0">
                <a:ln>
                  <a:noFill/>
                </a:ln>
                <a:solidFill>
                  <a:srgbClr val="E3E8ED"/>
                </a:solidFill>
                <a:effectLst/>
                <a:uLnTx/>
                <a:uFillTx/>
                <a:latin typeface="Franklin Gothic Book"/>
                <a:ea typeface="+mn-ea"/>
                <a:cs typeface="+mn-cs"/>
              </a:rPr>
              <a:t>The Annual Meeting will reconvene shortly</a:t>
            </a:r>
          </a:p>
          <a:p>
            <a:pPr marL="0" marR="0" lvl="0" indent="0" algn="ctr" defTabSz="914400" rtl="0" eaLnBrk="1" fontAlgn="auto" latinLnBrk="0" hangingPunct="1">
              <a:lnSpc>
                <a:spcPts val="3575"/>
              </a:lnSpc>
              <a:spcBef>
                <a:spcPts val="105"/>
              </a:spcBef>
              <a:spcAft>
                <a:spcPts val="0"/>
              </a:spcAft>
              <a:buClrTx/>
              <a:buSzTx/>
              <a:buFontTx/>
              <a:buNone/>
              <a:tabLst/>
              <a:defRPr/>
            </a:pPr>
            <a:r>
              <a:rPr lang="en-US" sz="2400" kern="0" dirty="0">
                <a:solidFill>
                  <a:srgbClr val="E3E8ED"/>
                </a:solidFill>
                <a:latin typeface="Franklin Gothic Book"/>
              </a:rPr>
              <a:t>We appreciate your patience as we resolve this issue</a:t>
            </a:r>
            <a:endParaRPr kumimoji="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marR="0" lvl="0" indent="0" algn="l" defTabSz="914400" rtl="0" eaLnBrk="1" fontAlgn="auto" latinLnBrk="0" hangingPunct="1">
              <a:lnSpc>
                <a:spcPct val="100000"/>
              </a:lnSpc>
              <a:spcBef>
                <a:spcPts val="10"/>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Arctic</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3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Future</a:t>
            </a:r>
            <a:endParaRPr kumimoji="0" sz="10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spTree>
    <p:extLst>
      <p:ext uri="{BB962C8B-B14F-4D97-AF65-F5344CB8AC3E}">
        <p14:creationId xmlns:p14="http://schemas.microsoft.com/office/powerpoint/2010/main" val="32988984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9DB66"/>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TotalTime>
  <Words>12845</Words>
  <Application>Microsoft Office PowerPoint</Application>
  <PresentationFormat>Widescreen</PresentationFormat>
  <Paragraphs>1289</Paragraphs>
  <Slides>145</Slides>
  <Notes>31</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145</vt:i4>
      </vt:variant>
    </vt:vector>
  </HeadingPairs>
  <TitlesOfParts>
    <vt:vector size="161" baseType="lpstr">
      <vt:lpstr>Arial</vt:lpstr>
      <vt:lpstr>Calibri</vt:lpstr>
      <vt:lpstr>Calibri Light</vt:lpstr>
      <vt:lpstr>Courier New</vt:lpstr>
      <vt:lpstr>Franklin Gothic Book</vt:lpstr>
      <vt:lpstr>Franklin Gothic Medium Cond</vt:lpstr>
      <vt:lpstr>Libre Franklin</vt:lpstr>
      <vt:lpstr>Libre Franklin Thin</vt:lpstr>
      <vt:lpstr>Noto Sans Symbols</vt:lpstr>
      <vt:lpstr>Symbol</vt:lpstr>
      <vt:lpstr>Times New Roman</vt:lpstr>
      <vt:lpstr>Wingdings</vt:lpstr>
      <vt:lpstr>1_Office Theme</vt:lpstr>
      <vt:lpstr>Office Theme</vt:lpstr>
      <vt:lpstr>2_Office Theme</vt:lpstr>
      <vt:lpstr>3_Office Theme</vt:lpstr>
      <vt:lpstr>PowerPoint Presentation</vt:lpstr>
      <vt:lpstr>PowerPoint Presentation</vt:lpstr>
      <vt:lpstr>Please Welcome our USCG Keynote Speaker,  Mike Emerson</vt:lpstr>
      <vt:lpstr> ADAC Year 8 Annual Meeting ...Via Conference Call, 20-21 April 2022 ADAC Center Overview of Projects   Briefing</vt:lpstr>
      <vt:lpstr>ADAC’s S&amp;T Research Projects </vt:lpstr>
      <vt:lpstr>ADAC’s Completed S&amp;T Research Projects </vt:lpstr>
      <vt:lpstr>ADAC Project Summary Details</vt:lpstr>
      <vt:lpstr>Mitigating the Damage to Arctic Copepods from Surface Oil Spills: When to Apply Dispersants </vt:lpstr>
      <vt:lpstr>Photo-enhanced toxicity of dispersed and burned Crude Oil to Arctic Mussels  </vt:lpstr>
      <vt:lpstr>Oil Spill Modeling for Improved Response to Arctic Maritime Spills: The Path Forward   </vt:lpstr>
      <vt:lpstr>Marine Induced Polarization Methods for the Detection and Mapping of Oil in an Arctic Marine Oil Spill; Including Investigation of Oil Within and Under Broken Ice Fields    </vt:lpstr>
      <vt:lpstr>Ice Conditions Decision Index for the Great Lakes region     </vt:lpstr>
      <vt:lpstr>Arctic Ice Condition Index (ARCTICE)     </vt:lpstr>
      <vt:lpstr>Arctic Domain All-Hazards WebGIS</vt:lpstr>
      <vt:lpstr>Arctic Vessel Monitoring Geofencing/ Alert Awareness</vt:lpstr>
      <vt:lpstr>Propeller Driven Long Range Autonomous Underwater Vehicle </vt:lpstr>
      <vt:lpstr>Remote Unmanned Aircraft System (UAS) Inspection and Response Team Development in the Bering Strait Region</vt:lpstr>
      <vt:lpstr>Alaska and Arctic Maritime Communications and Connectivity Analysis (AAMC&amp;CA)</vt:lpstr>
      <vt:lpstr>Arctic Facilities and Infrastructure Environmental Change Index</vt:lpstr>
      <vt:lpstr>High resolution Modeling of Arctic Sea Ice and Currents</vt:lpstr>
      <vt:lpstr>Arctic Oil Spill Modeling (AOSM) </vt:lpstr>
      <vt:lpstr>Using Vessel Tracking Data to Prioritize Bathymetric Surveying </vt:lpstr>
      <vt:lpstr>Crisis Response Sea-Ice and Weather Forecasting tools</vt:lpstr>
      <vt:lpstr>Exploring Enhancements to Arctic Communications and Domain Awareness using the ASF CubeSat Antenna Farm Experiment (CAFE)</vt:lpstr>
      <vt:lpstr>Arctic Information Fusion Capability</vt:lpstr>
      <vt:lpstr>Low-Cost Wireless Remote Sensors for Arctic Monitoring and Lifecycle Assessment</vt:lpstr>
      <vt:lpstr>Smart-Cam Computational Photometer </vt:lpstr>
      <vt:lpstr>Community Based Observer Networks for Situational Awareness</vt:lpstr>
      <vt:lpstr>Identifying, Tracking and Communicated Sea-Ice Hazards in an Integrated Framework </vt:lpstr>
      <vt:lpstr>Real-Time Storm Surge and Coastal Flooding Forecasting for Western Alaska</vt:lpstr>
      <vt:lpstr>Monitoring Intentional and Unintentional Catastrophic Events: Detecting sea ice and oil spills through measurement of the H2O and C isotope geochemistry in winds.</vt:lpstr>
      <vt:lpstr>Mariner Ice Navigation Courseware for IMO Polar Code</vt:lpstr>
      <vt:lpstr>PowerPoint Presentation</vt:lpstr>
      <vt:lpstr>Next Steps….Research Ideas and White Papers</vt:lpstr>
      <vt:lpstr>Ways to Fund ADAC for Project Support:</vt:lpstr>
      <vt:lpstr>PowerPoint Presentation</vt:lpstr>
      <vt:lpstr> ADAC Year 8 Annual Meeting ADAC Project Briefing “Photo-enhanced toxicity of dispersed and burned crude oil to Arctic mussels.”</vt:lpstr>
      <vt:lpstr> ADAC Year 8 Annual Meeting ADAC Project Briefing “Photo-enhanced toxicity of dispersed and burned crude oil to Arctic mussels.”</vt:lpstr>
      <vt:lpstr>Photo-enhanced toxicity of dispersed and burned crude oil to Arctic mussels</vt:lpstr>
      <vt:lpstr>Photo-enhanced toxicity of dispersed and burned crude oil to arctic mussels: Description and Baseline</vt:lpstr>
      <vt:lpstr>PowerPoint Presentation</vt:lpstr>
      <vt:lpstr>Photo-enhanced toxicity of dispersed and burned crude oil to arctic mussels: Relevance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Arctic Mussels Phase 3: Metabolomics</vt:lpstr>
      <vt:lpstr>Arctic Mussels Phase 3: Metabolomics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Arctic Mussels:  Schedule and Metrics</vt:lpstr>
      <vt:lpstr>Arctic Mussels:  Key Accomplishments</vt:lpstr>
      <vt:lpstr>Arctic Mussels:  Key Findings</vt:lpstr>
      <vt:lpstr>Arctic Mussels: Transition Plans</vt:lpstr>
      <vt:lpstr>Ready for questions…Thank you!</vt:lpstr>
      <vt:lpstr>ADAC Annual Meeting Marine IP - Detection and Mapping of Oil Under Ice: A Ruggedized Field Kit</vt:lpstr>
      <vt:lpstr>ADAC Annual Meeting Marine IP - Detection and Mapping of Oil Under Ice: A Ruggedized Field Kit</vt:lpstr>
      <vt:lpstr>ADAC Project: Marine Induced Polarization Methods for the Detection and Mapping of Oil in an Arctic Marine Oil Spill – Ruggedized Field Kit Production and Testing</vt:lpstr>
      <vt:lpstr>Marine IP: Project Description and Baseline</vt:lpstr>
      <vt:lpstr>Marine IP: Method</vt:lpstr>
      <vt:lpstr>Marine IP: Method</vt:lpstr>
      <vt:lpstr>Marine IP: Method</vt:lpstr>
      <vt:lpstr>Marine IP: Progress on Research Objectives</vt:lpstr>
      <vt:lpstr>Marine IP: Progress on Milestones</vt:lpstr>
      <vt:lpstr>Marine IP: Progress on Milestones</vt:lpstr>
      <vt:lpstr>Marine IP: Progress on Milestones</vt:lpstr>
      <vt:lpstr>Marine IP: Progress on Milestones</vt:lpstr>
      <vt:lpstr>Marine IP: Progress on Milestones</vt:lpstr>
      <vt:lpstr>Marine IP: Progress on Milestones</vt:lpstr>
      <vt:lpstr>Marine IP: Progress on Milestones</vt:lpstr>
      <vt:lpstr>Marine IP: Progress on Milestones</vt:lpstr>
      <vt:lpstr>Marine IP: Progress on Milestones</vt:lpstr>
      <vt:lpstr>Marine IP: Progress on Milestones</vt:lpstr>
      <vt:lpstr>Marine IP: Progress on Milestones</vt:lpstr>
      <vt:lpstr>Marine IP: Progress on Outcomes/Outputs</vt:lpstr>
      <vt:lpstr>Marine IP: Student Contributions</vt:lpstr>
      <vt:lpstr>Marine IP: Update on Transition and TRL</vt:lpstr>
      <vt:lpstr>Marine IP: Next Steps…</vt:lpstr>
      <vt:lpstr>PowerPoint Presentation</vt:lpstr>
      <vt:lpstr> ADAC Year 8 Annual Meeting  ADAC Project Briefing Arctic Facilities and Infrastructure Environmental Change Risk Index (ERI)</vt:lpstr>
      <vt:lpstr> ADAC Year 8 Annual Meeting  ADAC Project Briefing Arctic Facilities and Infrastructure Environmental Change Risk Index (ERI)</vt:lpstr>
      <vt:lpstr>Core Research Team</vt:lpstr>
      <vt:lpstr>Project Advisors &amp; Stakeholders</vt:lpstr>
      <vt:lpstr>Baseline – Geographic Challenges</vt:lpstr>
      <vt:lpstr>Project Focus</vt:lpstr>
      <vt:lpstr>Project Outcomes</vt:lpstr>
      <vt:lpstr>Milestones &amp; Objectives</vt:lpstr>
      <vt:lpstr>Challenges &amp; Unforeseen Risk</vt:lpstr>
      <vt:lpstr>Accomplishments</vt:lpstr>
      <vt:lpstr>Accomplishments</vt:lpstr>
      <vt:lpstr>PowerPoint Presentation</vt:lpstr>
      <vt:lpstr>PowerPoint Presentation</vt:lpstr>
      <vt:lpstr>PowerPoint Presentation</vt:lpstr>
      <vt:lpstr>Accomplishments</vt:lpstr>
      <vt:lpstr>Recommendations &amp; Discoveries</vt:lpstr>
      <vt:lpstr>Final Thoughts &amp; Questions</vt:lpstr>
      <vt:lpstr> Remote Uncrewed Aircraft System (UAS) Inspection and Response Team Development in the Bering Strait Region</vt:lpstr>
      <vt:lpstr> Remote Uncrewed Aircraft System (UAS) Inspection and Response Team Development in the Bering Strait Region</vt:lpstr>
      <vt:lpstr>Land Acknowledgement</vt:lpstr>
      <vt:lpstr>Remote Unmanned Aircraft System (UAS) Inspection and Response Team Development in the Bering Strait Region</vt:lpstr>
      <vt:lpstr>Remote Uncrewed Aircraft System (UAS) Inspection and Response Team Development in the Bering Strait Region</vt:lpstr>
      <vt:lpstr>Baseline Conditions and Project Relevance USCG Mission Needs</vt:lpstr>
      <vt:lpstr>Baseline Conditions and Project Relevance Unalakleet Community Needs</vt:lpstr>
      <vt:lpstr>Project Rationale and Description</vt:lpstr>
      <vt:lpstr>Remote Uncrewed Aircraft System (UAS) Inspection and Response Team Development in the Bering Strait Region: Methodology</vt:lpstr>
      <vt:lpstr>Methodology</vt:lpstr>
      <vt:lpstr>Remote Uncrewed Aircraft System (UAS) Inspection and Response Team Development in the Bering Strait Region: Schedule and Metrics</vt:lpstr>
      <vt:lpstr>Primary Tasks and Objectives July 1, 2021 -  March 31, 2022</vt:lpstr>
      <vt:lpstr>Remote Uncrewed Aircraft System (UAS) Inspection and Response Team Development in the Bering Strait Region: Task 1 – UAS Pilot Training and Certification</vt:lpstr>
      <vt:lpstr>PowerPoint Presentation</vt:lpstr>
      <vt:lpstr>PowerPoint Presentation</vt:lpstr>
      <vt:lpstr>Remote Uncrewed Aircraft System (UAS) Inspection and Response Team Development in the Bering Strait Region: Task 2 - Coproduction of Infrastructure Inspection Operational Protocols</vt:lpstr>
      <vt:lpstr>PowerPoint Presentation</vt:lpstr>
      <vt:lpstr>PowerPoint Presentation</vt:lpstr>
      <vt:lpstr>Remote Uncrewed Aircraft System (UAS) Inspection and Response Team Development in the Bering Strait Region: Task 3 - Coproduction of Emergency Response Assessment Protocols </vt:lpstr>
      <vt:lpstr>Remote Uncrewed Aircraft System (UAS) Inspection and Response Team Development in the Bering Strait Region: Task 4 – Regional Expansion Feasibility Assessment</vt:lpstr>
      <vt:lpstr>Remote Uncrewed Aircraft System (UAS) Inspection and Response Team Development in the Bering Strait Region: Task 5 - Knowledge Product Development &amp; Information Dissemination Products &amp; Publications </vt:lpstr>
      <vt:lpstr>Remote Uncrewed Aircraft System (UAS) Inspection and Response Team Development in the Bering Strait Region: Task 5 - Knowledge Product Development &amp; Information Dissemination Presentations </vt:lpstr>
      <vt:lpstr>PowerPoint Presentation</vt:lpstr>
      <vt:lpstr>Remote Uncrewed Aircraft System (UAS) Inspection and Response Team Development in the Bering Strait Region:  Research Outcomes</vt:lpstr>
      <vt:lpstr>Impacts and Applications</vt:lpstr>
      <vt:lpstr>Remote Uncrewed Aircraft System (UAS) Inspection and Response Team Development in the Bering Strait Region</vt:lpstr>
      <vt:lpstr>Closing Remarks with Former Executive Director Randy “Church” Kee and Collaboration Forward</vt:lpstr>
      <vt:lpstr>Conclusion of ADAC’s Program  Year 8 Annual Meeting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Welcome our DHS Introductory Speaker,  Mike Emerson, SES USCG HQS</dc:title>
  <dc:creator>Connor Keesecker</dc:creator>
  <cp:lastModifiedBy>Connor Keesecker</cp:lastModifiedBy>
  <cp:revision>6</cp:revision>
  <dcterms:created xsi:type="dcterms:W3CDTF">2022-04-19T17:35:37Z</dcterms:created>
  <dcterms:modified xsi:type="dcterms:W3CDTF">2022-04-21T15:19:35Z</dcterms:modified>
</cp:coreProperties>
</file>